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448" y="1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87B-2853-4D20-B30E-6A54DDE79F07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5DFA-667A-43A5-BF30-3233F02883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8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87B-2853-4D20-B30E-6A54DDE79F07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5DFA-667A-43A5-BF30-3233F02883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7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87B-2853-4D20-B30E-6A54DDE79F07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5DFA-667A-43A5-BF30-3233F02883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7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87B-2853-4D20-B30E-6A54DDE79F07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5DFA-667A-43A5-BF30-3233F02883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8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87B-2853-4D20-B30E-6A54DDE79F07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5DFA-667A-43A5-BF30-3233F02883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2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87B-2853-4D20-B30E-6A54DDE79F07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5DFA-667A-43A5-BF30-3233F02883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33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87B-2853-4D20-B30E-6A54DDE79F07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5DFA-667A-43A5-BF30-3233F02883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87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87B-2853-4D20-B30E-6A54DDE79F07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5DFA-667A-43A5-BF30-3233F02883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86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87B-2853-4D20-B30E-6A54DDE79F07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5DFA-667A-43A5-BF30-3233F02883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7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87B-2853-4D20-B30E-6A54DDE79F07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5DFA-667A-43A5-BF30-3233F02883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87B-2853-4D20-B30E-6A54DDE79F07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5DFA-667A-43A5-BF30-3233F02883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8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B87B-2853-4D20-B30E-6A54DDE79F07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E5DFA-667A-43A5-BF30-3233F02883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38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28600" y="0"/>
            <a:ext cx="6572250" cy="1748373"/>
            <a:chOff x="990600" y="354449"/>
            <a:chExt cx="7239000" cy="1311280"/>
          </a:xfrm>
        </p:grpSpPr>
        <p:sp>
          <p:nvSpPr>
            <p:cNvPr id="5" name="TextBox 4"/>
            <p:cNvSpPr txBox="1"/>
            <p:nvPr/>
          </p:nvSpPr>
          <p:spPr>
            <a:xfrm>
              <a:off x="990600" y="811649"/>
              <a:ext cx="7239000" cy="854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400" dirty="0" smtClean="0">
                <a:solidFill>
                  <a:srgbClr val="FF0000"/>
                </a:solidFill>
              </a:endParaRPr>
            </a:p>
            <a:p>
              <a:r>
                <a:rPr lang="en-US" sz="1400" u="sng" dirty="0" smtClean="0">
                  <a:solidFill>
                    <a:srgbClr val="FF0000"/>
                  </a:solidFill>
                </a:rPr>
                <a:t>Original Jurisdiction</a:t>
              </a:r>
              <a:r>
                <a:rPr lang="en-US" sz="1400" dirty="0" smtClean="0"/>
                <a:t>______ Only cases between </a:t>
              </a:r>
              <a:r>
                <a:rPr lang="en-US" sz="1400" u="sng" dirty="0" smtClean="0">
                  <a:solidFill>
                    <a:srgbClr val="FF0000"/>
                  </a:solidFill>
                </a:rPr>
                <a:t>States </a:t>
              </a:r>
              <a:r>
                <a:rPr lang="en-US" sz="1400" dirty="0" smtClean="0"/>
                <a:t>, or involving </a:t>
              </a:r>
              <a:r>
                <a:rPr lang="en-US" sz="1400" u="sng" dirty="0" smtClean="0">
                  <a:solidFill>
                    <a:srgbClr val="FF0000"/>
                  </a:solidFill>
                </a:rPr>
                <a:t>Ambassadors</a:t>
              </a:r>
              <a:r>
                <a:rPr lang="en-US" sz="1400" dirty="0" smtClean="0"/>
                <a:t>_.</a:t>
              </a:r>
              <a:br>
                <a:rPr lang="en-US" sz="1400" dirty="0" smtClean="0"/>
              </a:br>
              <a:r>
                <a:rPr lang="en-US" sz="1400" dirty="0" smtClean="0"/>
                <a:t/>
              </a:r>
              <a:br>
                <a:rPr lang="en-US" sz="1400" dirty="0" smtClean="0"/>
              </a:br>
              <a:r>
                <a:rPr lang="en-US" sz="1400" dirty="0" smtClean="0"/>
                <a:t>Most work is on </a:t>
              </a:r>
              <a:r>
                <a:rPr lang="en-US" sz="1400" u="sng" dirty="0" smtClean="0">
                  <a:solidFill>
                    <a:srgbClr val="FF0000"/>
                  </a:solidFill>
                </a:rPr>
                <a:t>Appeal    </a:t>
              </a:r>
              <a:r>
                <a:rPr lang="en-US" sz="1400" dirty="0" smtClean="0"/>
                <a:t>_, either from U.S. Courts of Appeal, or </a:t>
              </a:r>
              <a:r>
                <a:rPr lang="en-US" sz="1400" u="sng" dirty="0" smtClean="0">
                  <a:solidFill>
                    <a:srgbClr val="FF0000"/>
                  </a:solidFill>
                </a:rPr>
                <a:t>Highest </a:t>
              </a:r>
            </a:p>
            <a:p>
              <a:endParaRPr lang="en-US" sz="800" dirty="0" smtClean="0"/>
            </a:p>
            <a:p>
              <a:r>
                <a:rPr lang="en-US" sz="1400" u="sng" dirty="0" smtClean="0">
                  <a:solidFill>
                    <a:srgbClr val="FF0000"/>
                  </a:solidFill>
                </a:rPr>
                <a:t>     State           </a:t>
              </a:r>
              <a:r>
                <a:rPr lang="en-US" sz="1400" dirty="0" smtClean="0"/>
                <a:t>  </a:t>
              </a:r>
              <a:r>
                <a:rPr lang="en-US" sz="1400" u="sng" dirty="0" smtClean="0">
                  <a:solidFill>
                    <a:srgbClr val="FF0000"/>
                  </a:solidFill>
                </a:rPr>
                <a:t>Courts   . </a:t>
              </a:r>
              <a:endParaRPr lang="en-US" sz="1400" u="sng" dirty="0">
                <a:solidFill>
                  <a:srgbClr val="FF0000"/>
                </a:solidFill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200400" y="354449"/>
              <a:ext cx="2438400" cy="457200"/>
              <a:chOff x="3124200" y="304800"/>
              <a:chExt cx="2438400" cy="4572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V="1">
                <a:off x="3124200" y="304800"/>
                <a:ext cx="121920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4343400" y="304800"/>
                <a:ext cx="121920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" name="Straight Connector 16"/>
          <p:cNvCxnSpPr/>
          <p:nvPr/>
        </p:nvCxnSpPr>
        <p:spPr>
          <a:xfrm>
            <a:off x="3312023" y="1748373"/>
            <a:ext cx="0" cy="739562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1922764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Federal Court System</a:t>
            </a:r>
            <a:endParaRPr lang="en-US" sz="1600" b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102789" y="3013536"/>
            <a:ext cx="314325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U.S. Court of Appeals</a:t>
            </a:r>
          </a:p>
          <a:p>
            <a:r>
              <a:rPr lang="en-US" sz="1600" dirty="0" smtClean="0"/>
              <a:t>No 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u="sng" dirty="0" smtClean="0">
                <a:solidFill>
                  <a:srgbClr val="FF0000"/>
                </a:solidFill>
              </a:rPr>
              <a:t>    Original    </a:t>
            </a:r>
            <a:r>
              <a:rPr lang="en-US" sz="1600" dirty="0" smtClean="0"/>
              <a:t>jurisdiction, only </a:t>
            </a:r>
          </a:p>
          <a:p>
            <a:endParaRPr lang="en-US" sz="400" dirty="0"/>
          </a:p>
          <a:p>
            <a:r>
              <a:rPr lang="en-US" sz="1600" dirty="0" smtClean="0"/>
              <a:t>hears cases on </a:t>
            </a:r>
            <a:r>
              <a:rPr lang="en-US" sz="1600" u="sng" dirty="0" smtClean="0">
                <a:solidFill>
                  <a:srgbClr val="FF0000"/>
                </a:solidFill>
              </a:rPr>
              <a:t>     appeal   </a:t>
            </a:r>
            <a:r>
              <a:rPr lang="en-US" sz="1600" dirty="0" smtClean="0"/>
              <a:t>from U.S. District Courts</a:t>
            </a:r>
            <a:endParaRPr lang="en-US" sz="16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102789" y="2383070"/>
            <a:ext cx="3143250" cy="609600"/>
            <a:chOff x="228600" y="2286000"/>
            <a:chExt cx="4191000" cy="457200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228600" y="2286000"/>
              <a:ext cx="209550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324100" y="2286000"/>
              <a:ext cx="209550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65212" y="4492542"/>
            <a:ext cx="3180827" cy="3571515"/>
            <a:chOff x="218472" y="4344405"/>
            <a:chExt cx="4241103" cy="2678635"/>
          </a:xfrm>
        </p:grpSpPr>
        <p:sp>
          <p:nvSpPr>
            <p:cNvPr id="23" name="TextBox 22"/>
            <p:cNvSpPr txBox="1"/>
            <p:nvPr/>
          </p:nvSpPr>
          <p:spPr>
            <a:xfrm>
              <a:off x="268575" y="4830133"/>
              <a:ext cx="4191000" cy="21929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 smtClean="0"/>
                <a:t>U.S. District Court</a:t>
              </a:r>
            </a:p>
            <a:p>
              <a:r>
                <a:rPr lang="en-US" sz="1600" u="sng" dirty="0" smtClean="0">
                  <a:solidFill>
                    <a:srgbClr val="FF0000"/>
                  </a:solidFill>
                </a:rPr>
                <a:t>   Trial  </a:t>
              </a:r>
              <a:r>
                <a:rPr lang="en-US" sz="1600" dirty="0" smtClean="0"/>
                <a:t>Courts. </a:t>
              </a:r>
              <a:r>
                <a:rPr lang="en-US" sz="1600" u="sng" dirty="0" smtClean="0">
                  <a:solidFill>
                    <a:srgbClr val="FF0000"/>
                  </a:solidFill>
                </a:rPr>
                <a:t> Original </a:t>
              </a:r>
              <a:r>
                <a:rPr lang="en-US" sz="1600" dirty="0" smtClean="0"/>
                <a:t>Jurisdiction</a:t>
              </a:r>
            </a:p>
            <a:p>
              <a:endParaRPr lang="en-US" sz="400" dirty="0"/>
            </a:p>
            <a:p>
              <a:r>
                <a:rPr lang="en-US" sz="1600" dirty="0" smtClean="0"/>
                <a:t> </a:t>
              </a:r>
              <a:r>
                <a:rPr lang="en-US" sz="1600" b="1" u="sng" dirty="0" smtClean="0"/>
                <a:t>Civil Trials</a:t>
              </a:r>
              <a:r>
                <a:rPr lang="en-US" sz="1600" b="1" dirty="0" smtClean="0"/>
                <a:t> </a:t>
              </a:r>
              <a:r>
                <a:rPr lang="en-US" b="1" dirty="0" smtClean="0"/>
                <a:t>               </a:t>
              </a:r>
              <a:r>
                <a:rPr lang="en-US" sz="1600" b="1" u="sng" dirty="0" smtClean="0"/>
                <a:t>Criminal Trials</a:t>
              </a:r>
            </a:p>
            <a:p>
              <a:endParaRPr lang="en-US" sz="1600" b="1" dirty="0" smtClean="0"/>
            </a:p>
            <a:p>
              <a:r>
                <a:rPr lang="en-US" sz="1600" b="1" dirty="0" smtClean="0"/>
                <a:t>-</a:t>
              </a:r>
              <a:r>
                <a:rPr lang="en-US" sz="1600" u="sng" dirty="0" smtClean="0">
                  <a:solidFill>
                    <a:srgbClr val="FF0000"/>
                  </a:solidFill>
                </a:rPr>
                <a:t> Bankruptcy        </a:t>
              </a:r>
              <a:r>
                <a:rPr lang="en-US" sz="1600" b="1" dirty="0" smtClean="0"/>
                <a:t>   -</a:t>
              </a:r>
              <a:r>
                <a:rPr lang="en-US" sz="1600" dirty="0" smtClean="0">
                  <a:solidFill>
                    <a:srgbClr val="FF0000"/>
                  </a:solidFill>
                </a:rPr>
                <a:t> Counterfeit $$$</a:t>
              </a:r>
            </a:p>
            <a:p>
              <a:endParaRPr lang="en-US" sz="1600" b="1" dirty="0" smtClean="0"/>
            </a:p>
            <a:p>
              <a:r>
                <a:rPr lang="en-US" sz="1600" b="1" dirty="0" smtClean="0"/>
                <a:t>- Public lands        -</a:t>
              </a:r>
              <a:r>
                <a:rPr lang="en-US" sz="1600" u="sng" dirty="0" smtClean="0">
                  <a:solidFill>
                    <a:srgbClr val="FF0000"/>
                  </a:solidFill>
                </a:rPr>
                <a:t> Bank Robbery  </a:t>
              </a:r>
            </a:p>
            <a:p>
              <a:endParaRPr lang="en-US" sz="1600" b="1" dirty="0" smtClean="0"/>
            </a:p>
            <a:p>
              <a:r>
                <a:rPr lang="en-US" sz="1600" b="1" dirty="0" smtClean="0"/>
                <a:t>-</a:t>
              </a:r>
              <a:r>
                <a:rPr lang="en-US" sz="1600" u="sng" dirty="0" smtClean="0">
                  <a:solidFill>
                    <a:srgbClr val="FF0000"/>
                  </a:solidFill>
                </a:rPr>
                <a:t>     Civil Rights    </a:t>
              </a:r>
              <a:r>
                <a:rPr lang="en-US" sz="1600" b="1" dirty="0" smtClean="0"/>
                <a:t>   -</a:t>
              </a:r>
              <a:r>
                <a:rPr lang="en-US" sz="1600" u="sng" dirty="0" smtClean="0">
                  <a:solidFill>
                    <a:srgbClr val="FF0000"/>
                  </a:solidFill>
                </a:rPr>
                <a:t>  Tax Evasion   </a:t>
              </a:r>
              <a:endParaRPr lang="en-US" sz="1600" b="1" dirty="0" smtClean="0">
                <a:solidFill>
                  <a:srgbClr val="FF0000"/>
                </a:solidFill>
              </a:endParaRPr>
            </a:p>
            <a:p>
              <a:r>
                <a:rPr lang="en-US" dirty="0"/>
                <a:t>	</a:t>
              </a:r>
              <a:r>
                <a:rPr lang="en-US" dirty="0" smtClean="0"/>
                <a:t>            - </a:t>
              </a:r>
              <a:r>
                <a:rPr lang="en-US" sz="1400" dirty="0" smtClean="0"/>
                <a:t>Patent/copyright 	                   infringement</a:t>
              </a:r>
              <a:endParaRPr lang="en-US" sz="1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18472" y="4344405"/>
              <a:ext cx="4191000" cy="457200"/>
              <a:chOff x="218472" y="4573005"/>
              <a:chExt cx="4191000" cy="457200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V="1">
                <a:off x="218472" y="4573005"/>
                <a:ext cx="209550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313972" y="4573005"/>
                <a:ext cx="209550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9" name="Straight Arrow Connector 38"/>
          <p:cNvCxnSpPr/>
          <p:nvPr/>
        </p:nvCxnSpPr>
        <p:spPr>
          <a:xfrm flipV="1">
            <a:off x="2728911" y="1896388"/>
            <a:ext cx="1" cy="62330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393770" y="2346236"/>
            <a:ext cx="1714500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Texas Court of</a:t>
            </a:r>
          </a:p>
          <a:p>
            <a:pPr algn="ctr"/>
            <a:r>
              <a:rPr lang="en-US" sz="1200" b="1" u="sng" dirty="0" smtClean="0"/>
              <a:t>Criminal Appeals</a:t>
            </a:r>
          </a:p>
          <a:p>
            <a:r>
              <a:rPr lang="en-US" sz="1600" dirty="0" smtClean="0"/>
              <a:t>-</a:t>
            </a:r>
            <a:r>
              <a:rPr lang="en-US" sz="1400" u="sng" dirty="0" smtClean="0">
                <a:solidFill>
                  <a:srgbClr val="FF0000"/>
                </a:solidFill>
              </a:rPr>
              <a:t>Criminal</a:t>
            </a:r>
            <a:r>
              <a:rPr lang="en-US" sz="1200" dirty="0" smtClean="0"/>
              <a:t> </a:t>
            </a:r>
            <a:r>
              <a:rPr lang="en-US" sz="1400" u="sng" dirty="0" smtClean="0">
                <a:solidFill>
                  <a:srgbClr val="FF0000"/>
                </a:solidFill>
              </a:rPr>
              <a:t>Cases </a:t>
            </a:r>
            <a:r>
              <a:rPr lang="en-US" sz="1200" dirty="0" smtClean="0"/>
              <a:t>only.</a:t>
            </a:r>
          </a:p>
          <a:p>
            <a:r>
              <a:rPr lang="en-US" sz="1200" dirty="0" smtClean="0"/>
              <a:t>-</a:t>
            </a:r>
            <a:r>
              <a:rPr lang="en-US" sz="1400" u="sng" dirty="0" smtClean="0">
                <a:solidFill>
                  <a:srgbClr val="FF0000"/>
                </a:solidFill>
              </a:rPr>
              <a:t>Death</a:t>
            </a:r>
            <a:r>
              <a:rPr lang="en-US" sz="1200" u="sng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 </a:t>
            </a:r>
            <a:r>
              <a:rPr lang="en-US" sz="1400" u="sng" dirty="0" smtClean="0">
                <a:solidFill>
                  <a:srgbClr val="FF0000"/>
                </a:solidFill>
              </a:rPr>
              <a:t>Penalty</a:t>
            </a:r>
            <a:r>
              <a:rPr lang="en-US" sz="1200" u="sng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appeals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5155343" y="2308627"/>
            <a:ext cx="1602607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Texas Supreme Court</a:t>
            </a:r>
          </a:p>
          <a:p>
            <a:pPr algn="ctr"/>
            <a:endParaRPr lang="en-US" sz="600" b="1" u="sng" dirty="0" smtClean="0"/>
          </a:p>
          <a:p>
            <a:r>
              <a:rPr lang="en-US" sz="1200" dirty="0" smtClean="0"/>
              <a:t>-</a:t>
            </a:r>
            <a:r>
              <a:rPr lang="en-US" sz="1400" u="sng" dirty="0" smtClean="0">
                <a:solidFill>
                  <a:srgbClr val="FF0000"/>
                </a:solidFill>
              </a:rPr>
              <a:t>Civil</a:t>
            </a:r>
            <a:r>
              <a:rPr lang="en-US" sz="1200" dirty="0" smtClean="0">
                <a:solidFill>
                  <a:srgbClr val="FF0000"/>
                </a:solidFill>
              </a:rPr>
              <a:t>  </a:t>
            </a:r>
            <a:r>
              <a:rPr lang="en-US" sz="1200" dirty="0" smtClean="0"/>
              <a:t> </a:t>
            </a:r>
            <a:r>
              <a:rPr lang="en-US" sz="1400" u="sng" dirty="0" smtClean="0">
                <a:solidFill>
                  <a:srgbClr val="FF0000"/>
                </a:solidFill>
              </a:rPr>
              <a:t>Cases</a:t>
            </a:r>
            <a:r>
              <a:rPr lang="en-US" sz="1200" u="sng" dirty="0" smtClean="0">
                <a:solidFill>
                  <a:srgbClr val="FF0000"/>
                </a:solidFill>
              </a:rPr>
              <a:t>  </a:t>
            </a:r>
            <a:r>
              <a:rPr lang="en-US" sz="1200" dirty="0" smtClean="0">
                <a:solidFill>
                  <a:srgbClr val="FF0000"/>
                </a:solidFill>
              </a:rPr>
              <a:t>  </a:t>
            </a:r>
            <a:r>
              <a:rPr lang="en-US" sz="1200" dirty="0" smtClean="0"/>
              <a:t>only.</a:t>
            </a:r>
          </a:p>
          <a:p>
            <a:endParaRPr lang="en-US" sz="1200" dirty="0" smtClean="0"/>
          </a:p>
          <a:p>
            <a:r>
              <a:rPr lang="en-US" sz="1400" u="sng" dirty="0" smtClean="0">
                <a:solidFill>
                  <a:srgbClr val="FF0000"/>
                </a:solidFill>
              </a:rPr>
              <a:t>Juvenile</a:t>
            </a:r>
            <a:r>
              <a:rPr lang="en-US" sz="1200" u="sng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cases. 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4057650" y="3857206"/>
            <a:ext cx="215726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Texas Court of Appeals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758945" y="4432292"/>
            <a:ext cx="2184655" cy="1046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District Courts</a:t>
            </a:r>
          </a:p>
          <a:p>
            <a:pPr algn="ctr"/>
            <a:r>
              <a:rPr lang="en-US" sz="1200" dirty="0" smtClean="0"/>
              <a:t>“Big Cases”</a:t>
            </a:r>
          </a:p>
          <a:p>
            <a:r>
              <a:rPr lang="en-US" sz="1400" u="sng" dirty="0" smtClean="0">
                <a:solidFill>
                  <a:srgbClr val="FF0000"/>
                </a:solidFill>
              </a:rPr>
              <a:t>   Felonies    .   </a:t>
            </a:r>
          </a:p>
          <a:p>
            <a:r>
              <a:rPr lang="en-US" sz="1200" dirty="0"/>
              <a:t>-</a:t>
            </a:r>
            <a:r>
              <a:rPr lang="en-US" sz="1200" dirty="0" smtClean="0"/>
              <a:t>complex civil cases</a:t>
            </a:r>
          </a:p>
          <a:p>
            <a:r>
              <a:rPr lang="en-US" sz="1200" dirty="0"/>
              <a:t>-</a:t>
            </a:r>
            <a:r>
              <a:rPr lang="en-US" sz="1200" dirty="0" smtClean="0"/>
              <a:t>Juvenile court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393280" y="5562601"/>
            <a:ext cx="2695349" cy="1354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County Courts</a:t>
            </a:r>
          </a:p>
          <a:p>
            <a:pPr algn="ctr"/>
            <a:endParaRPr lang="en-US" sz="400" b="1" u="sng" dirty="0" smtClean="0"/>
          </a:p>
          <a:p>
            <a:r>
              <a:rPr lang="en-US" sz="1200" dirty="0" smtClean="0"/>
              <a:t>-Mid level </a:t>
            </a:r>
            <a:r>
              <a:rPr lang="en-US" sz="1400" u="sng" dirty="0" smtClean="0">
                <a:solidFill>
                  <a:srgbClr val="FF0000"/>
                </a:solidFill>
              </a:rPr>
              <a:t>   Trial    </a:t>
            </a:r>
            <a:r>
              <a:rPr lang="en-US" sz="1200" dirty="0" smtClean="0"/>
              <a:t>Courts</a:t>
            </a:r>
          </a:p>
          <a:p>
            <a:endParaRPr lang="en-US" sz="400" dirty="0" smtClean="0"/>
          </a:p>
          <a:p>
            <a:pPr marL="171450" indent="-171450">
              <a:buFontTx/>
              <a:buChar char="-"/>
            </a:pPr>
            <a:r>
              <a:rPr lang="en-US" sz="1400" u="sng" dirty="0" smtClean="0">
                <a:solidFill>
                  <a:srgbClr val="FF0000"/>
                </a:solidFill>
              </a:rPr>
              <a:t>Misdemeanors   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Appeals of J.P. &amp; Muni Verdicts</a:t>
            </a:r>
          </a:p>
          <a:p>
            <a:pPr marL="171450" indent="-171450">
              <a:buFontTx/>
              <a:buChar char="-"/>
            </a:pPr>
            <a:endParaRPr lang="en-US" sz="800" dirty="0" smtClean="0"/>
          </a:p>
          <a:p>
            <a:pPr marL="171450" indent="-171450">
              <a:buFontTx/>
              <a:buChar char="-"/>
            </a:pPr>
            <a:r>
              <a:rPr lang="en-US" sz="1200" dirty="0" smtClean="0"/>
              <a:t>Small </a:t>
            </a:r>
            <a:r>
              <a:rPr lang="en-US" sz="1400" u="sng" dirty="0" smtClean="0">
                <a:solidFill>
                  <a:srgbClr val="FF0000"/>
                </a:solidFill>
              </a:rPr>
              <a:t>Civil</a:t>
            </a:r>
            <a:r>
              <a:rPr lang="en-US" sz="1200" u="sng" dirty="0" smtClean="0">
                <a:solidFill>
                  <a:srgbClr val="FF0000"/>
                </a:solidFill>
              </a:rPr>
              <a:t>   </a:t>
            </a:r>
            <a:r>
              <a:rPr lang="en-US" sz="1200" dirty="0" smtClean="0"/>
              <a:t>cases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587250" y="1780784"/>
            <a:ext cx="2300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Texas State Court System</a:t>
            </a:r>
            <a:endParaRPr lang="en-US" sz="1600" b="1" u="sng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6064944" y="4146730"/>
            <a:ext cx="0" cy="130122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341772" y="7475115"/>
            <a:ext cx="1714500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/>
              <a:t>Justice of Peace (JP) Courts</a:t>
            </a:r>
          </a:p>
          <a:p>
            <a:r>
              <a:rPr lang="en-US" sz="1200" dirty="0" smtClean="0"/>
              <a:t>Civil and criminal cases.</a:t>
            </a:r>
          </a:p>
          <a:p>
            <a:endParaRPr lang="en-US" sz="400" dirty="0" smtClean="0"/>
          </a:p>
          <a:p>
            <a:r>
              <a:rPr lang="en-US" sz="1200" dirty="0" smtClean="0"/>
              <a:t>-Small  </a:t>
            </a:r>
            <a:r>
              <a:rPr lang="en-US" sz="1400" u="sng" dirty="0" smtClean="0">
                <a:solidFill>
                  <a:srgbClr val="FF0000"/>
                </a:solidFill>
              </a:rPr>
              <a:t>Claims</a:t>
            </a:r>
          </a:p>
          <a:p>
            <a:endParaRPr lang="en-US" sz="400" dirty="0" smtClean="0"/>
          </a:p>
          <a:p>
            <a:r>
              <a:rPr lang="en-US" sz="1200" dirty="0" smtClean="0"/>
              <a:t>-</a:t>
            </a:r>
            <a:r>
              <a:rPr lang="en-US" sz="1200" dirty="0" smtClean="0">
                <a:solidFill>
                  <a:srgbClr val="FF0000"/>
                </a:solidFill>
              </a:rPr>
              <a:t>   </a:t>
            </a:r>
            <a:r>
              <a:rPr lang="en-US" sz="1400" u="sng" dirty="0" smtClean="0">
                <a:solidFill>
                  <a:srgbClr val="FF0000"/>
                </a:solidFill>
              </a:rPr>
              <a:t>Fine</a:t>
            </a:r>
            <a:r>
              <a:rPr lang="en-US" sz="1200" dirty="0" smtClean="0">
                <a:solidFill>
                  <a:srgbClr val="FF0000"/>
                </a:solidFill>
              </a:rPr>
              <a:t>    </a:t>
            </a:r>
            <a:r>
              <a:rPr lang="en-US" sz="1200" dirty="0" smtClean="0"/>
              <a:t> only.</a:t>
            </a:r>
          </a:p>
          <a:p>
            <a:endParaRPr lang="en-US" sz="400" dirty="0" smtClean="0"/>
          </a:p>
          <a:p>
            <a:endParaRPr lang="en-US" sz="400" dirty="0" smtClean="0"/>
          </a:p>
          <a:p>
            <a:r>
              <a:rPr lang="en-US" sz="1200" dirty="0" smtClean="0"/>
              <a:t>No </a:t>
            </a:r>
            <a:r>
              <a:rPr lang="en-US" sz="1400" u="sng" dirty="0" smtClean="0">
                <a:solidFill>
                  <a:srgbClr val="FF0000"/>
                </a:solidFill>
              </a:rPr>
              <a:t>Court Reporters</a:t>
            </a:r>
          </a:p>
          <a:p>
            <a:endParaRPr lang="en-US" sz="400" dirty="0"/>
          </a:p>
        </p:txBody>
      </p:sp>
      <p:sp>
        <p:nvSpPr>
          <p:cNvPr id="47" name="TextBox 46"/>
          <p:cNvSpPr txBox="1"/>
          <p:nvPr/>
        </p:nvSpPr>
        <p:spPr>
          <a:xfrm>
            <a:off x="5092467" y="7455351"/>
            <a:ext cx="171450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/>
              <a:t>Municipal (Muni) Courts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Judges  are  Lawyers.</a:t>
            </a:r>
          </a:p>
          <a:p>
            <a:pPr marL="171450" indent="-171450">
              <a:buFontTx/>
              <a:buChar char="-"/>
            </a:pPr>
            <a:endParaRPr lang="en-US" sz="400" dirty="0" smtClean="0"/>
          </a:p>
          <a:p>
            <a:r>
              <a:rPr lang="en-US" sz="1200" dirty="0" smtClean="0"/>
              <a:t>- </a:t>
            </a:r>
            <a:r>
              <a:rPr lang="en-US" sz="1400" u="sng" dirty="0" smtClean="0">
                <a:solidFill>
                  <a:srgbClr val="FF0000"/>
                </a:solidFill>
              </a:rPr>
              <a:t>Court Reporters </a:t>
            </a:r>
          </a:p>
          <a:p>
            <a:pPr marL="171450" indent="-171450">
              <a:buFontTx/>
              <a:buChar char="-"/>
            </a:pPr>
            <a:endParaRPr lang="en-US" sz="400" dirty="0"/>
          </a:p>
          <a:p>
            <a:r>
              <a:rPr lang="en-US" sz="800" dirty="0" smtClean="0"/>
              <a:t>      </a:t>
            </a:r>
          </a:p>
          <a:p>
            <a:r>
              <a:rPr lang="en-US" sz="800" dirty="0" smtClean="0"/>
              <a:t>- </a:t>
            </a:r>
            <a:r>
              <a:rPr lang="en-US" sz="1200" dirty="0" smtClean="0"/>
              <a:t>Only  </a:t>
            </a:r>
            <a:r>
              <a:rPr lang="en-US" sz="1400" u="sng" dirty="0" smtClean="0">
                <a:solidFill>
                  <a:srgbClr val="FF0000"/>
                </a:solidFill>
              </a:rPr>
              <a:t>Criminal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Cases.</a:t>
            </a:r>
          </a:p>
          <a:p>
            <a:pPr marL="171450" indent="-171450"/>
            <a:endParaRPr lang="en-US" sz="1200" dirty="0" smtClean="0"/>
          </a:p>
          <a:p>
            <a:pPr marL="171450" indent="-171450">
              <a:buFontTx/>
              <a:buChar char="-"/>
            </a:pPr>
            <a:endParaRPr lang="en-US" sz="400" dirty="0"/>
          </a:p>
        </p:txBody>
      </p:sp>
      <p:sp>
        <p:nvSpPr>
          <p:cNvPr id="67" name="TextBox 66"/>
          <p:cNvSpPr txBox="1"/>
          <p:nvPr/>
        </p:nvSpPr>
        <p:spPr>
          <a:xfrm>
            <a:off x="4385703" y="6950192"/>
            <a:ext cx="931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Original </a:t>
            </a:r>
          </a:p>
          <a:p>
            <a:pPr algn="ctr"/>
            <a:r>
              <a:rPr lang="en-US" sz="1200" dirty="0" smtClean="0"/>
              <a:t>Jurisdiction</a:t>
            </a:r>
            <a:endParaRPr lang="en-US" sz="1200" dirty="0"/>
          </a:p>
        </p:txBody>
      </p:sp>
      <p:cxnSp>
        <p:nvCxnSpPr>
          <p:cNvPr id="69" name="Straight Arrow Connector 68"/>
          <p:cNvCxnSpPr>
            <a:stCxn id="67" idx="3"/>
          </p:cNvCxnSpPr>
          <p:nvPr/>
        </p:nvCxnSpPr>
        <p:spPr>
          <a:xfrm>
            <a:off x="5316841" y="7181025"/>
            <a:ext cx="255284" cy="134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3925366" y="3685436"/>
            <a:ext cx="0" cy="7112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051245" y="5808822"/>
            <a:ext cx="9201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Original &amp; Appellate</a:t>
            </a:r>
            <a:endParaRPr lang="en-US" sz="1050" dirty="0"/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5842409" y="6952788"/>
            <a:ext cx="0" cy="43981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728912" y="76200"/>
            <a:ext cx="1328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U.S. </a:t>
            </a:r>
          </a:p>
          <a:p>
            <a:pPr algn="ctr"/>
            <a:r>
              <a:rPr lang="en-US" sz="1400" b="1" dirty="0" smtClean="0"/>
              <a:t>Supreme Court</a:t>
            </a:r>
            <a:endParaRPr lang="en-US" sz="1400" b="1" dirty="0"/>
          </a:p>
        </p:txBody>
      </p:sp>
      <p:cxnSp>
        <p:nvCxnSpPr>
          <p:cNvPr id="4" name="Straight Arrow Connector 3"/>
          <p:cNvCxnSpPr>
            <a:stCxn id="67" idx="1"/>
          </p:cNvCxnSpPr>
          <p:nvPr/>
        </p:nvCxnSpPr>
        <p:spPr>
          <a:xfrm flipH="1">
            <a:off x="4199022" y="7181025"/>
            <a:ext cx="186681" cy="2079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55363" y="3200400"/>
            <a:ext cx="569387" cy="122659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 smtClean="0"/>
              <a:t>Review of </a:t>
            </a:r>
          </a:p>
          <a:p>
            <a:r>
              <a:rPr lang="en-US" sz="900" dirty="0" smtClean="0"/>
              <a:t>Death</a:t>
            </a:r>
            <a:r>
              <a:rPr lang="en-US" sz="800" dirty="0" smtClean="0"/>
              <a:t> Penalty </a:t>
            </a:r>
          </a:p>
          <a:p>
            <a:r>
              <a:rPr lang="en-US" sz="800" dirty="0" smtClean="0"/>
              <a:t>Cases</a:t>
            </a:r>
            <a:endParaRPr lang="en-US" sz="800" dirty="0"/>
          </a:p>
        </p:txBody>
      </p:sp>
      <p:cxnSp>
        <p:nvCxnSpPr>
          <p:cNvPr id="56" name="Straight Arrow Connector 55"/>
          <p:cNvCxnSpPr/>
          <p:nvPr/>
        </p:nvCxnSpPr>
        <p:spPr>
          <a:xfrm flipH="1" flipV="1">
            <a:off x="3727460" y="1844657"/>
            <a:ext cx="192231" cy="363379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4057651" y="1879818"/>
            <a:ext cx="1097692" cy="43891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3121748" y="6935988"/>
            <a:ext cx="7902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Appeals</a:t>
            </a:r>
            <a:endParaRPr lang="en-US" sz="1000" dirty="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5569827" y="6933386"/>
            <a:ext cx="7913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Appeals</a:t>
            </a:r>
            <a:endParaRPr lang="en-US" sz="10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4577433"/>
            <a:ext cx="314401" cy="439817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667" y="2467961"/>
            <a:ext cx="314401" cy="439817"/>
          </a:xfrm>
          <a:prstGeom prst="rect">
            <a:avLst/>
          </a:prstGeom>
        </p:spPr>
      </p:pic>
      <p:cxnSp>
        <p:nvCxnSpPr>
          <p:cNvPr id="63" name="Straight Arrow Connector 62"/>
          <p:cNvCxnSpPr/>
          <p:nvPr/>
        </p:nvCxnSpPr>
        <p:spPr>
          <a:xfrm flipV="1">
            <a:off x="2920521" y="4364112"/>
            <a:ext cx="0" cy="52412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645289" y="5685749"/>
            <a:ext cx="10336" cy="24005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3664325" y="6950192"/>
            <a:ext cx="0" cy="445009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4448677" y="3650468"/>
            <a:ext cx="1" cy="171882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5979219" y="3416623"/>
            <a:ext cx="171450" cy="363379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6151219" y="6284755"/>
            <a:ext cx="6067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rot="16200000">
            <a:off x="5889736" y="4817012"/>
            <a:ext cx="59663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Appeals</a:t>
            </a:r>
          </a:p>
        </p:txBody>
      </p:sp>
      <p:sp>
        <p:nvSpPr>
          <p:cNvPr id="98" name="Rectangle 97"/>
          <p:cNvSpPr/>
          <p:nvPr/>
        </p:nvSpPr>
        <p:spPr>
          <a:xfrm>
            <a:off x="5014355" y="4740067"/>
            <a:ext cx="1143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Original </a:t>
            </a:r>
          </a:p>
          <a:p>
            <a:pPr algn="ctr"/>
            <a:r>
              <a:rPr lang="en-US" sz="1000" dirty="0"/>
              <a:t>Jurisdiction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2662264" y="4369432"/>
            <a:ext cx="7913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Appeals</a:t>
            </a:r>
            <a:endParaRPr lang="en-US" sz="1000" dirty="0"/>
          </a:p>
        </p:txBody>
      </p:sp>
      <p:sp>
        <p:nvSpPr>
          <p:cNvPr id="113" name="Rectangle 112"/>
          <p:cNvSpPr/>
          <p:nvPr/>
        </p:nvSpPr>
        <p:spPr>
          <a:xfrm rot="16200000">
            <a:off x="2584887" y="2098258"/>
            <a:ext cx="59663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Appeals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4601077" y="4217968"/>
            <a:ext cx="1" cy="171882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194</Words>
  <Application>Microsoft Office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Eanes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Patrick Oharra</cp:lastModifiedBy>
  <cp:revision>33</cp:revision>
  <cp:lastPrinted>2016-04-21T22:57:27Z</cp:lastPrinted>
  <dcterms:created xsi:type="dcterms:W3CDTF">2015-11-12T21:24:24Z</dcterms:created>
  <dcterms:modified xsi:type="dcterms:W3CDTF">2018-04-12T18:07:04Z</dcterms:modified>
</cp:coreProperties>
</file>