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992F1-8052-1E42-9E57-C2BD204ACB90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1BF2D-D269-D24D-9F36-CC4BE4001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6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1BF2D-D269-D24D-9F36-CC4BE40010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0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5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B5DB5E-0226-914A-86C0-F6055BFB6731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EA63D0-0BFD-7643-9E30-7EC90E652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5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-dZSdzymk&amp;t=7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harmon@eanesisd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7CA068-0451-9446-AE91-722662AB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195005"/>
            <a:ext cx="5545776" cy="128941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 one side of the card put your name (first &amp; last). On the other side answer the following: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D2DF2-9686-A14C-890E-611E9B39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53" y="1650670"/>
            <a:ext cx="5977247" cy="49520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1.    What’s 1 fun thing you did over winter break?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2.    Besides graduating, what’s 1 goal you have for this semester (doesn’t have to be related to this class)?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3.    What are your plans after graduation (i.e. college, work, gap year etc./where)?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4.    If you won the lottery, what’s one charitable cause you would fix/donate a ton of money to?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5.   If you “go live in a fictional world” which movie (or book) would you live in?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6. If you “go live in a fictional world” which movie (or book) would you live in?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653C8B79-4BB9-4F40-A672-E3C511D0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D4713E-F85E-C545-BF73-21F0E78544EF}"/>
              </a:ext>
            </a:extLst>
          </p:cNvPr>
          <p:cNvSpPr txBox="1">
            <a:spLocks/>
          </p:cNvSpPr>
          <p:nvPr/>
        </p:nvSpPr>
        <p:spPr>
          <a:xfrm>
            <a:off x="6192794" y="232592"/>
            <a:ext cx="3620279" cy="98499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Welcome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0D51F-68FA-944E-86BC-6F118D2F7A1A}"/>
              </a:ext>
            </a:extLst>
          </p:cNvPr>
          <p:cNvSpPr txBox="1">
            <a:spLocks/>
          </p:cNvSpPr>
          <p:nvPr/>
        </p:nvSpPr>
        <p:spPr>
          <a:xfrm>
            <a:off x="6192794" y="1217592"/>
            <a:ext cx="3620279" cy="88998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Answer the following questions on the notecard you picked up on your way in.</a:t>
            </a:r>
          </a:p>
        </p:txBody>
      </p:sp>
      <p:sp>
        <p:nvSpPr>
          <p:cNvPr id="14" name="Rectangle 13" descr="Accent block">
            <a:extLst>
              <a:ext uri="{FF2B5EF4-FFF2-40B4-BE49-F238E27FC236}">
                <a16:creationId xmlns:a16="http://schemas.microsoft.com/office/drawing/2014/main" id="{5BB45E1F-48AC-E748-BB35-084E6A0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661" y="117768"/>
            <a:ext cx="2411412" cy="114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C712337-3307-B34E-A864-583C9A0180C1}"/>
              </a:ext>
            </a:extLst>
          </p:cNvPr>
          <p:cNvSpPr/>
          <p:nvPr/>
        </p:nvSpPr>
        <p:spPr>
          <a:xfrm rot="10800000">
            <a:off x="6226628" y="1822572"/>
            <a:ext cx="653143" cy="28500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885FCD-E81B-4B46-95F6-EEE47AF0B631}"/>
              </a:ext>
            </a:extLst>
          </p:cNvPr>
          <p:cNvSpPr txBox="1">
            <a:spLocks/>
          </p:cNvSpPr>
          <p:nvPr/>
        </p:nvSpPr>
        <p:spPr>
          <a:xfrm>
            <a:off x="6705599" y="4604658"/>
            <a:ext cx="5367648" cy="16922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When you’re finished, add yourself to Google Classroom &amp; Remind for text reminders:</a:t>
            </a: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Google Classroom Code: 3</a:t>
            </a:r>
            <a:r>
              <a:rPr lang="en-ZA" sz="2000" baseline="30000" dirty="0">
                <a:solidFill>
                  <a:schemeClr val="bg2">
                    <a:lumMod val="75000"/>
                  </a:schemeClr>
                </a:solidFill>
              </a:rPr>
              <a:t>rd</a:t>
            </a:r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qzq0vb</a:t>
            </a:r>
            <a:r>
              <a:rPr lang="en-US" sz="2000" dirty="0"/>
              <a:t> </a:t>
            </a:r>
            <a:endParaRPr lang="en-ZA" sz="20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Remind: Text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@dfd64b to 81010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EFF6F6-6C17-D544-877C-72D39A589B2F}"/>
              </a:ext>
            </a:extLst>
          </p:cNvPr>
          <p:cNvSpPr/>
          <p:nvPr/>
        </p:nvSpPr>
        <p:spPr>
          <a:xfrm>
            <a:off x="5164683" y="6154388"/>
            <a:ext cx="653143" cy="2850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7A4ECC8-2A34-874B-9518-0561A3A45E4A}"/>
              </a:ext>
            </a:extLst>
          </p:cNvPr>
          <p:cNvSpPr txBox="1">
            <a:spLocks/>
          </p:cNvSpPr>
          <p:nvPr/>
        </p:nvSpPr>
        <p:spPr>
          <a:xfrm>
            <a:off x="10788732" y="133067"/>
            <a:ext cx="1284515" cy="11840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3rd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4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D175-8A2F-4A4A-8219-AC9F715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important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623-2F9E-9844-B2B7-4DB441CD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23" y="2493818"/>
            <a:ext cx="10652167" cy="40613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Required assignments will be accepted late, however  20% will be deducted.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Optional assignments </a:t>
            </a:r>
            <a:r>
              <a:rPr lang="en-US" sz="2400" u="sng" dirty="0">
                <a:latin typeface="Candara" panose="020E0502030303020204" pitchFamily="34" charset="0"/>
              </a:rPr>
              <a:t>will not </a:t>
            </a:r>
            <a:r>
              <a:rPr lang="en-US" sz="2400" dirty="0">
                <a:latin typeface="Candara" panose="020E0502030303020204" pitchFamily="34" charset="0"/>
              </a:rPr>
              <a:t>be accepted late. </a:t>
            </a:r>
          </a:p>
          <a:p>
            <a:r>
              <a:rPr lang="en-US" sz="2400" u="sng" dirty="0">
                <a:latin typeface="Candara" panose="020E0502030303020204" pitchFamily="34" charset="0"/>
              </a:rPr>
              <a:t>Quizzes: </a:t>
            </a:r>
            <a:r>
              <a:rPr lang="en-US" sz="2400" dirty="0">
                <a:latin typeface="Candara" panose="020E0502030303020204" pitchFamily="34" charset="0"/>
              </a:rPr>
              <a:t>can use 1 page chapter notes (I will provide the worksheet, but must be hand written).</a:t>
            </a:r>
          </a:p>
          <a:p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u="sng" dirty="0">
                <a:latin typeface="Candara" panose="020E0502030303020204" pitchFamily="34" charset="0"/>
              </a:rPr>
              <a:t>Test: </a:t>
            </a:r>
            <a:r>
              <a:rPr lang="en-US" sz="2400" dirty="0">
                <a:latin typeface="Candara" panose="020E0502030303020204" pitchFamily="34" charset="0"/>
              </a:rPr>
              <a:t> may use 1 page of hand written notes.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If you are absent on the day of a quiz or test you will take it the day your return. </a:t>
            </a:r>
          </a:p>
          <a:p>
            <a:r>
              <a:rPr lang="en-US" sz="2400" dirty="0">
                <a:latin typeface="Candara" panose="020E0502030303020204" pitchFamily="34" charset="0"/>
              </a:rPr>
              <a:t>If you are absent for a prolonged period you have the # of days you were gone plus one day to make up your work. </a:t>
            </a:r>
          </a:p>
        </p:txBody>
      </p:sp>
    </p:spTree>
    <p:extLst>
      <p:ext uri="{BB962C8B-B14F-4D97-AF65-F5344CB8AC3E}">
        <p14:creationId xmlns:p14="http://schemas.microsoft.com/office/powerpoint/2010/main" val="34804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C8FF-EAA6-DA44-858A-0D21E56C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99" y="233923"/>
            <a:ext cx="4486656" cy="1141497"/>
          </a:xfrm>
        </p:spPr>
        <p:txBody>
          <a:bodyPr/>
          <a:lstStyle/>
          <a:p>
            <a:r>
              <a:rPr lang="en-US" dirty="0"/>
              <a:t>Did I miss anything when I was absent?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F63BD72-6BB5-C04F-B4F4-A1206DF3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5763" y="1020763"/>
            <a:ext cx="4816475" cy="4816475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0FA82-43C8-2C4D-84E7-121E24E84E2E}"/>
              </a:ext>
            </a:extLst>
          </p:cNvPr>
          <p:cNvSpPr txBox="1">
            <a:spLocks/>
          </p:cNvSpPr>
          <p:nvPr/>
        </p:nvSpPr>
        <p:spPr>
          <a:xfrm>
            <a:off x="142503" y="2022672"/>
            <a:ext cx="5854535" cy="4568133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When you are absent it is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YOUR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responsibility to find out what you missed and turn in your missing work.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I shouldn’t have to track this down!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Prior to your return you should check: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The class website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Google Classroom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Google Calendar/Class Calendar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You should be aware of what you missed prior to coming to me for any work. 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B809FA-E4B6-2846-B499-F8115FE8E519}"/>
              </a:ext>
            </a:extLst>
          </p:cNvPr>
          <p:cNvSpPr/>
          <p:nvPr/>
        </p:nvSpPr>
        <p:spPr>
          <a:xfrm>
            <a:off x="765449" y="1561007"/>
            <a:ext cx="4494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YES, of course you did!</a:t>
            </a:r>
          </a:p>
        </p:txBody>
      </p:sp>
    </p:spTree>
    <p:extLst>
      <p:ext uri="{BB962C8B-B14F-4D97-AF65-F5344CB8AC3E}">
        <p14:creationId xmlns:p14="http://schemas.microsoft.com/office/powerpoint/2010/main" val="10605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745B-C7D5-8147-8FC3-CECB6432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3812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562D-B69F-F041-B9F0-104F3C86C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Economics?</a:t>
            </a:r>
          </a:p>
        </p:txBody>
      </p:sp>
    </p:spTree>
    <p:extLst>
      <p:ext uri="{BB962C8B-B14F-4D97-AF65-F5344CB8AC3E}">
        <p14:creationId xmlns:p14="http://schemas.microsoft.com/office/powerpoint/2010/main" val="219396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B345D-B1B3-C342-B204-EFE02627CC24}"/>
              </a:ext>
            </a:extLst>
          </p:cNvPr>
          <p:cNvSpPr txBox="1"/>
          <p:nvPr/>
        </p:nvSpPr>
        <p:spPr>
          <a:xfrm>
            <a:off x="3028950" y="314326"/>
            <a:ext cx="570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Needs VS Wants</a:t>
            </a:r>
          </a:p>
        </p:txBody>
      </p:sp>
    </p:spTree>
    <p:extLst>
      <p:ext uri="{BB962C8B-B14F-4D97-AF65-F5344CB8AC3E}">
        <p14:creationId xmlns:p14="http://schemas.microsoft.com/office/powerpoint/2010/main" val="2951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2FE6-F1B3-5F40-B401-64BFB9A8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75F0-2164-DD49-82F9-75F76709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0" y="2638044"/>
            <a:ext cx="8272463" cy="347700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It is the study of how people seek to satisfy their needs and wants by making choices.</a:t>
            </a:r>
          </a:p>
          <a:p>
            <a:pPr algn="ctr"/>
            <a:r>
              <a:rPr lang="en-US" sz="2800" dirty="0"/>
              <a:t>It is the science of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scarcity</a:t>
            </a:r>
            <a:endParaRPr lang="en-US" sz="28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BA91-F402-F247-8C81-D99D49427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Mr. Clifford Econ Movie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Video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50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4BF3-AA07-534A-95A6-2139C3BE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197" y="866702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Homework: </a:t>
            </a:r>
            <a:br>
              <a:rPr lang="en-US" dirty="0"/>
            </a:br>
            <a:r>
              <a:rPr lang="en-US" dirty="0"/>
              <a:t>Read the syllabus &amp; get acknowledgement form signed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10F9A-DA4F-5F4D-B624-633BF0438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97" y="2752684"/>
            <a:ext cx="5080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1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7CA068-0451-9446-AE91-722662AB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195005"/>
            <a:ext cx="5545776" cy="128941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 one side of the card put your name (first &amp; last). On the other side answer the following: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D2DF2-9686-A14C-890E-611E9B39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53" y="1650670"/>
            <a:ext cx="5977247" cy="495201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1.    What’s 1 fun thing you did over winter break?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2.    Besides graduating, what’s 1 goal you have for this semester (doesn’t have to be related to this class)?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3.    What are your plans after graduation (i.e. college, work, gap year etc./where)?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4.    If you won the lottery, what’s one charitable cause you would fix/donate a ton of money to?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5.   If you “go live in a fictional world” which movie (or book) would you live in?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653C8B79-4BB9-4F40-A672-E3C511D0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D4713E-F85E-C545-BF73-21F0E78544EF}"/>
              </a:ext>
            </a:extLst>
          </p:cNvPr>
          <p:cNvSpPr txBox="1">
            <a:spLocks/>
          </p:cNvSpPr>
          <p:nvPr/>
        </p:nvSpPr>
        <p:spPr>
          <a:xfrm>
            <a:off x="6192794" y="232592"/>
            <a:ext cx="3620279" cy="98499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Welcome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0D51F-68FA-944E-86BC-6F118D2F7A1A}"/>
              </a:ext>
            </a:extLst>
          </p:cNvPr>
          <p:cNvSpPr txBox="1">
            <a:spLocks/>
          </p:cNvSpPr>
          <p:nvPr/>
        </p:nvSpPr>
        <p:spPr>
          <a:xfrm>
            <a:off x="6192794" y="1217592"/>
            <a:ext cx="3620279" cy="88998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Answer the following questions on the notecard you picked up on your way in.</a:t>
            </a:r>
          </a:p>
        </p:txBody>
      </p:sp>
      <p:sp>
        <p:nvSpPr>
          <p:cNvPr id="14" name="Rectangle 13" descr="Accent block">
            <a:extLst>
              <a:ext uri="{FF2B5EF4-FFF2-40B4-BE49-F238E27FC236}">
                <a16:creationId xmlns:a16="http://schemas.microsoft.com/office/drawing/2014/main" id="{5BB45E1F-48AC-E748-BB35-084E6A0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661" y="117768"/>
            <a:ext cx="2411412" cy="114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C712337-3307-B34E-A864-583C9A0180C1}"/>
              </a:ext>
            </a:extLst>
          </p:cNvPr>
          <p:cNvSpPr/>
          <p:nvPr/>
        </p:nvSpPr>
        <p:spPr>
          <a:xfrm rot="10800000">
            <a:off x="6226628" y="1822572"/>
            <a:ext cx="653143" cy="28500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885FCD-E81B-4B46-95F6-EEE47AF0B631}"/>
              </a:ext>
            </a:extLst>
          </p:cNvPr>
          <p:cNvSpPr txBox="1">
            <a:spLocks/>
          </p:cNvSpPr>
          <p:nvPr/>
        </p:nvSpPr>
        <p:spPr>
          <a:xfrm>
            <a:off x="6553199" y="4604658"/>
            <a:ext cx="5367648" cy="16922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When you’re finished, add yourself to Google Classroom &amp; Remind for text reminders:</a:t>
            </a: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Google Classroom Code: 4</a:t>
            </a:r>
            <a:r>
              <a:rPr lang="en-ZA" sz="2000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egjpjlt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ZA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Remind: Text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@dfd64b to 81010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EFF6F6-6C17-D544-877C-72D39A589B2F}"/>
              </a:ext>
            </a:extLst>
          </p:cNvPr>
          <p:cNvSpPr/>
          <p:nvPr/>
        </p:nvSpPr>
        <p:spPr>
          <a:xfrm>
            <a:off x="5164683" y="6296892"/>
            <a:ext cx="653143" cy="2850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8D9FA3C-7CB3-2545-A8CF-C442637070A2}"/>
              </a:ext>
            </a:extLst>
          </p:cNvPr>
          <p:cNvSpPr txBox="1">
            <a:spLocks/>
          </p:cNvSpPr>
          <p:nvPr/>
        </p:nvSpPr>
        <p:spPr>
          <a:xfrm>
            <a:off x="10788732" y="133067"/>
            <a:ext cx="1284515" cy="11840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4th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7CA068-0451-9446-AE91-722662AB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195005"/>
            <a:ext cx="5545776" cy="128941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 one side of the card put your name (first &amp; last). On the other side answer the following: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D2DF2-9686-A14C-890E-611E9B39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53" y="1650670"/>
            <a:ext cx="5977247" cy="49520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1.    What’s 1 fun thing you did over winter break?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2.    Besides graduating, what’s 1 goal you have for this semester (doesn’t have to be related to this class)?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3.    What are your plans after graduation (i.e. college, work, gap year etc./where)?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4.    If you won the lottery, what’s one charitable cause you would fix/donate a ton of money to?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5.   If you “go live in a fictional world” which movie (or book) would you live in?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6. If you “go live in a fictional world” which movie (or book) would you live in?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653C8B79-4BB9-4F40-A672-E3C511D0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D4713E-F85E-C545-BF73-21F0E78544EF}"/>
              </a:ext>
            </a:extLst>
          </p:cNvPr>
          <p:cNvSpPr txBox="1">
            <a:spLocks/>
          </p:cNvSpPr>
          <p:nvPr/>
        </p:nvSpPr>
        <p:spPr>
          <a:xfrm>
            <a:off x="6192794" y="232592"/>
            <a:ext cx="3620279" cy="98499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Welcome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0D51F-68FA-944E-86BC-6F118D2F7A1A}"/>
              </a:ext>
            </a:extLst>
          </p:cNvPr>
          <p:cNvSpPr txBox="1">
            <a:spLocks/>
          </p:cNvSpPr>
          <p:nvPr/>
        </p:nvSpPr>
        <p:spPr>
          <a:xfrm>
            <a:off x="6192794" y="1217592"/>
            <a:ext cx="3620279" cy="88998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Answer the following questions on the notecard you picked up on your way in.</a:t>
            </a:r>
          </a:p>
        </p:txBody>
      </p:sp>
      <p:sp>
        <p:nvSpPr>
          <p:cNvPr id="14" name="Rectangle 13" descr="Accent block">
            <a:extLst>
              <a:ext uri="{FF2B5EF4-FFF2-40B4-BE49-F238E27FC236}">
                <a16:creationId xmlns:a16="http://schemas.microsoft.com/office/drawing/2014/main" id="{5BB45E1F-48AC-E748-BB35-084E6A0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661" y="117768"/>
            <a:ext cx="2411412" cy="114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C712337-3307-B34E-A864-583C9A0180C1}"/>
              </a:ext>
            </a:extLst>
          </p:cNvPr>
          <p:cNvSpPr/>
          <p:nvPr/>
        </p:nvSpPr>
        <p:spPr>
          <a:xfrm rot="10800000">
            <a:off x="6226628" y="1822572"/>
            <a:ext cx="653143" cy="28500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885FCD-E81B-4B46-95F6-EEE47AF0B631}"/>
              </a:ext>
            </a:extLst>
          </p:cNvPr>
          <p:cNvSpPr txBox="1">
            <a:spLocks/>
          </p:cNvSpPr>
          <p:nvPr/>
        </p:nvSpPr>
        <p:spPr>
          <a:xfrm>
            <a:off x="6553199" y="4604658"/>
            <a:ext cx="5367648" cy="16922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When you’re finished, add yourself to Google Classroom &amp; Remind for text reminders:</a:t>
            </a: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Google Classroom Code: 6</a:t>
            </a:r>
            <a:r>
              <a:rPr lang="en-ZA" sz="2000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ZA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59l46t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ZA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Remind: Text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@dfd64b to 81010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EFF6F6-6C17-D544-877C-72D39A589B2F}"/>
              </a:ext>
            </a:extLst>
          </p:cNvPr>
          <p:cNvSpPr/>
          <p:nvPr/>
        </p:nvSpPr>
        <p:spPr>
          <a:xfrm>
            <a:off x="5164683" y="6154388"/>
            <a:ext cx="653143" cy="2850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5252F6E-0263-8D49-9406-8E3CE3854736}"/>
              </a:ext>
            </a:extLst>
          </p:cNvPr>
          <p:cNvSpPr txBox="1">
            <a:spLocks/>
          </p:cNvSpPr>
          <p:nvPr/>
        </p:nvSpPr>
        <p:spPr>
          <a:xfrm>
            <a:off x="10788732" y="133067"/>
            <a:ext cx="1284515" cy="11840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6th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7CA068-0451-9446-AE91-722662AB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195005"/>
            <a:ext cx="5545776" cy="128941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 one side of the card put your name (first &amp; last). On the other side answer the following: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D2DF2-9686-A14C-890E-611E9B39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53" y="1650670"/>
            <a:ext cx="5977247" cy="49520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1.    What’s 1 fun thing you did over winter break?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2.    Besides graduating, what’s 1 goal you have for this semester (doesn’t have to be related to this class)?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3.    What are your plans after graduation (i.e. college, work, gap year etc./where)?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4.    If you won the lottery, what’s one charitable cause you would fix/donate a ton of money to?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5.   If you “go live in a fictional world” which movie (or book) would you live in?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6. If you “go live in a fictional world” which movie (or book) would you live in?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653C8B79-4BB9-4F40-A672-E3C511D0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D4713E-F85E-C545-BF73-21F0E78544EF}"/>
              </a:ext>
            </a:extLst>
          </p:cNvPr>
          <p:cNvSpPr txBox="1">
            <a:spLocks/>
          </p:cNvSpPr>
          <p:nvPr/>
        </p:nvSpPr>
        <p:spPr>
          <a:xfrm>
            <a:off x="6192794" y="232592"/>
            <a:ext cx="3620279" cy="98499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Welcome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0D51F-68FA-944E-86BC-6F118D2F7A1A}"/>
              </a:ext>
            </a:extLst>
          </p:cNvPr>
          <p:cNvSpPr txBox="1">
            <a:spLocks/>
          </p:cNvSpPr>
          <p:nvPr/>
        </p:nvSpPr>
        <p:spPr>
          <a:xfrm>
            <a:off x="6192794" y="1217592"/>
            <a:ext cx="3620279" cy="88998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Answer the following questions on the notecard you picked up on your way in.</a:t>
            </a:r>
          </a:p>
        </p:txBody>
      </p:sp>
      <p:sp>
        <p:nvSpPr>
          <p:cNvPr id="14" name="Rectangle 13" descr="Accent block">
            <a:extLst>
              <a:ext uri="{FF2B5EF4-FFF2-40B4-BE49-F238E27FC236}">
                <a16:creationId xmlns:a16="http://schemas.microsoft.com/office/drawing/2014/main" id="{5BB45E1F-48AC-E748-BB35-084E6A0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661" y="117768"/>
            <a:ext cx="2411412" cy="114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C712337-3307-B34E-A864-583C9A0180C1}"/>
              </a:ext>
            </a:extLst>
          </p:cNvPr>
          <p:cNvSpPr/>
          <p:nvPr/>
        </p:nvSpPr>
        <p:spPr>
          <a:xfrm rot="10800000">
            <a:off x="6226628" y="1822572"/>
            <a:ext cx="653143" cy="28500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885FCD-E81B-4B46-95F6-EEE47AF0B631}"/>
              </a:ext>
            </a:extLst>
          </p:cNvPr>
          <p:cNvSpPr txBox="1">
            <a:spLocks/>
          </p:cNvSpPr>
          <p:nvPr/>
        </p:nvSpPr>
        <p:spPr>
          <a:xfrm>
            <a:off x="6553199" y="4398696"/>
            <a:ext cx="5367648" cy="16922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When you’re finished, add yourself to Google Classroom &amp; Remind for text reminders:</a:t>
            </a: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Google Classroom Code: 7</a:t>
            </a:r>
            <a:r>
              <a:rPr lang="en-ZA" sz="2000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bei2y0v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ZA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Remind: Text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@dfd64b to 81010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EFF6F6-6C17-D544-877C-72D39A589B2F}"/>
              </a:ext>
            </a:extLst>
          </p:cNvPr>
          <p:cNvSpPr/>
          <p:nvPr/>
        </p:nvSpPr>
        <p:spPr>
          <a:xfrm>
            <a:off x="5164683" y="6230465"/>
            <a:ext cx="653143" cy="2850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DFF9CD3-5D28-3045-BD88-6BE7518C0385}"/>
              </a:ext>
            </a:extLst>
          </p:cNvPr>
          <p:cNvSpPr txBox="1">
            <a:spLocks/>
          </p:cNvSpPr>
          <p:nvPr/>
        </p:nvSpPr>
        <p:spPr>
          <a:xfrm>
            <a:off x="10788732" y="133067"/>
            <a:ext cx="1284515" cy="11840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7th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9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7CA068-0451-9446-AE91-722662AB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09" y="195005"/>
            <a:ext cx="5545776" cy="128941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 one side of the card put your name (first &amp; last). On the other side answer the following: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7D2DF2-9686-A14C-890E-611E9B39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53" y="1650670"/>
            <a:ext cx="5977247" cy="495201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1.    What’s 1 fun thing you did over winter break?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2.    Besides graduating, what’s 1 goal you have for this semester (doesn’t have to be related to this class)?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3.    What are your plans after graduation (i.e. college, work, gap year etc./where)? 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4.    If you won the lottery, what’s one charitable cause you would fix/donate a ton of money to?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5.   If you “go live in a fictional world” which movie (or book) would you live in?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6. If you “go live in a fictional world” which movie (or book) would you live in?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Placeholder 13" descr="Hand writing on post-it note">
            <a:extLst>
              <a:ext uri="{FF2B5EF4-FFF2-40B4-BE49-F238E27FC236}">
                <a16:creationId xmlns:a16="http://schemas.microsoft.com/office/drawing/2014/main" id="{653C8B79-4BB9-4F40-A672-E3C511D00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D4713E-F85E-C545-BF73-21F0E78544EF}"/>
              </a:ext>
            </a:extLst>
          </p:cNvPr>
          <p:cNvSpPr txBox="1">
            <a:spLocks/>
          </p:cNvSpPr>
          <p:nvPr/>
        </p:nvSpPr>
        <p:spPr>
          <a:xfrm>
            <a:off x="6192794" y="232592"/>
            <a:ext cx="3620279" cy="984999"/>
          </a:xfrm>
          <a:prstGeom prst="rect">
            <a:avLst/>
          </a:prstGeom>
          <a:solidFill>
            <a:schemeClr val="tx1"/>
          </a:solidFill>
        </p:spPr>
        <p:txBody>
          <a:bodyPr vert="horz" lIns="180000" tIns="180000" rIns="180000" bIns="18000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Welcome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0D51F-68FA-944E-86BC-6F118D2F7A1A}"/>
              </a:ext>
            </a:extLst>
          </p:cNvPr>
          <p:cNvSpPr txBox="1">
            <a:spLocks/>
          </p:cNvSpPr>
          <p:nvPr/>
        </p:nvSpPr>
        <p:spPr>
          <a:xfrm>
            <a:off x="6192794" y="1217592"/>
            <a:ext cx="3620279" cy="88998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Answer the following questions on the notecard you picked up on your way in.</a:t>
            </a:r>
          </a:p>
        </p:txBody>
      </p:sp>
      <p:sp>
        <p:nvSpPr>
          <p:cNvPr id="14" name="Rectangle 13" descr="Accent block">
            <a:extLst>
              <a:ext uri="{FF2B5EF4-FFF2-40B4-BE49-F238E27FC236}">
                <a16:creationId xmlns:a16="http://schemas.microsoft.com/office/drawing/2014/main" id="{5BB45E1F-48AC-E748-BB35-084E6A0A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661" y="117768"/>
            <a:ext cx="2411412" cy="1148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C712337-3307-B34E-A864-583C9A0180C1}"/>
              </a:ext>
            </a:extLst>
          </p:cNvPr>
          <p:cNvSpPr/>
          <p:nvPr/>
        </p:nvSpPr>
        <p:spPr>
          <a:xfrm rot="10800000">
            <a:off x="6226628" y="1822572"/>
            <a:ext cx="653143" cy="28500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D885FCD-E81B-4B46-95F6-EEE47AF0B631}"/>
              </a:ext>
            </a:extLst>
          </p:cNvPr>
          <p:cNvSpPr txBox="1">
            <a:spLocks/>
          </p:cNvSpPr>
          <p:nvPr/>
        </p:nvSpPr>
        <p:spPr>
          <a:xfrm>
            <a:off x="6582510" y="4604658"/>
            <a:ext cx="5367648" cy="169223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When you’re finished, add yourself to Google Classroom &amp; Remind for text reminders:</a:t>
            </a: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Google Classroom Code: 8</a:t>
            </a:r>
            <a:r>
              <a:rPr lang="en-ZA" sz="2000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g2id9m7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ZA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/>
            <a:r>
              <a:rPr lang="en-ZA" sz="2000" dirty="0">
                <a:solidFill>
                  <a:schemeClr val="bg2">
                    <a:lumMod val="75000"/>
                  </a:schemeClr>
                </a:solidFill>
              </a:rPr>
              <a:t>Remind: Text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@dfd64b to 81010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0EFF6F6-6C17-D544-877C-72D39A589B2F}"/>
              </a:ext>
            </a:extLst>
          </p:cNvPr>
          <p:cNvSpPr/>
          <p:nvPr/>
        </p:nvSpPr>
        <p:spPr>
          <a:xfrm>
            <a:off x="5164683" y="6154388"/>
            <a:ext cx="653143" cy="2850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98E1F7D-8D97-F740-9FC7-C42693EF8511}"/>
              </a:ext>
            </a:extLst>
          </p:cNvPr>
          <p:cNvSpPr txBox="1">
            <a:spLocks/>
          </p:cNvSpPr>
          <p:nvPr/>
        </p:nvSpPr>
        <p:spPr>
          <a:xfrm>
            <a:off x="10788732" y="133067"/>
            <a:ext cx="1284515" cy="118404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8th</a:t>
            </a:r>
          </a:p>
          <a:p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9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Hands coming together in circle">
            <a:extLst>
              <a:ext uri="{FF2B5EF4-FFF2-40B4-BE49-F238E27FC236}">
                <a16:creationId xmlns:a16="http://schemas.microsoft.com/office/drawing/2014/main" id="{D60B459D-64E7-7344-A2BA-2CF82CD36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64" b="58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79F8F-6761-A848-9037-350E5546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Get into groups of 3-4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B3F14-E5F9-3943-BEF6-F9C6EF0B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2703" y="4364418"/>
            <a:ext cx="9040091" cy="19532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Introduce yourself to each other.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</a:rPr>
              <a:t>Share one of the answers you wrote on your notecard.</a:t>
            </a:r>
          </a:p>
        </p:txBody>
      </p:sp>
    </p:spTree>
    <p:extLst>
      <p:ext uri="{BB962C8B-B14F-4D97-AF65-F5344CB8AC3E}">
        <p14:creationId xmlns:p14="http://schemas.microsoft.com/office/powerpoint/2010/main" val="25383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F20CE86-30A7-6A45-B0C8-D16586CB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76" y="370926"/>
            <a:ext cx="7761248" cy="11887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ms.</a:t>
            </a:r>
            <a:r>
              <a:rPr lang="en-US" dirty="0"/>
              <a:t> Harmon’s Basic Info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00971A7-4121-CA42-B789-658B4164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7" y="1805050"/>
            <a:ext cx="10604665" cy="48570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Email: 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nharmon@eanesisd.net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400" u="sng" dirty="0">
                <a:latin typeface="Candara" panose="020E0502030303020204" pitchFamily="34" charset="0"/>
              </a:rPr>
              <a:t>Schedule</a:t>
            </a:r>
            <a:r>
              <a:rPr lang="en-US" sz="2400" dirty="0">
                <a:latin typeface="Candara" panose="020E0502030303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	AM	1</a:t>
            </a:r>
            <a:r>
              <a:rPr lang="en-US" sz="2400" baseline="30000" dirty="0">
                <a:latin typeface="Candara" panose="020E0502030303020204" pitchFamily="34" charset="0"/>
              </a:rPr>
              <a:t>st</a:t>
            </a:r>
            <a:r>
              <a:rPr lang="en-US" sz="2400" dirty="0">
                <a:latin typeface="Candara" panose="020E0502030303020204" pitchFamily="34" charset="0"/>
              </a:rPr>
              <a:t>: Conference	PM	5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: Lunch (RM 235)</a:t>
            </a: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		2</a:t>
            </a:r>
            <a:r>
              <a:rPr lang="en-US" sz="2400" baseline="30000" dirty="0">
                <a:latin typeface="Candara" panose="020E0502030303020204" pitchFamily="34" charset="0"/>
              </a:rPr>
              <a:t>nd</a:t>
            </a:r>
            <a:r>
              <a:rPr lang="en-US" sz="2400" dirty="0">
                <a:latin typeface="Candara" panose="020E0502030303020204" pitchFamily="34" charset="0"/>
              </a:rPr>
              <a:t>: PLC (Planning)		6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: Econ/Room 235</a:t>
            </a: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		3</a:t>
            </a:r>
            <a:r>
              <a:rPr lang="en-US" sz="2400" baseline="30000" dirty="0">
                <a:latin typeface="Candara" panose="020E0502030303020204" pitchFamily="34" charset="0"/>
              </a:rPr>
              <a:t>rd</a:t>
            </a:r>
            <a:r>
              <a:rPr lang="en-US" sz="2400" dirty="0">
                <a:latin typeface="Candara" panose="020E0502030303020204" pitchFamily="34" charset="0"/>
              </a:rPr>
              <a:t>: Econ/Room 348		7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: Econ/Room 235</a:t>
            </a:r>
          </a:p>
          <a:p>
            <a:pPr marL="0" indent="0">
              <a:buNone/>
            </a:pPr>
            <a:r>
              <a:rPr lang="en-US" sz="2400" dirty="0">
                <a:latin typeface="Candara" panose="020E0502030303020204" pitchFamily="34" charset="0"/>
              </a:rPr>
              <a:t>		4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: Econ/Room 348		8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: Econ/Room 235</a:t>
            </a:r>
          </a:p>
          <a:p>
            <a:r>
              <a:rPr lang="en-US" sz="2400" dirty="0">
                <a:latin typeface="Candara" panose="020E0502030303020204" pitchFamily="34" charset="0"/>
              </a:rPr>
              <a:t>Website: </a:t>
            </a:r>
            <a:r>
              <a:rPr 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whsnharmon.weebly.com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 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86B54-37B6-9B4A-AB76-8F696494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682" y="4707177"/>
            <a:ext cx="1928812" cy="192881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6C1E54D-3E15-704D-A74D-5B1C35D09CE9}"/>
              </a:ext>
            </a:extLst>
          </p:cNvPr>
          <p:cNvSpPr/>
          <p:nvPr/>
        </p:nvSpPr>
        <p:spPr>
          <a:xfrm>
            <a:off x="9538742" y="1765027"/>
            <a:ext cx="2270692" cy="2080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912F8-7F95-FE47-B33E-5B19735FFDDE}"/>
              </a:ext>
            </a:extLst>
          </p:cNvPr>
          <p:cNvSpPr txBox="1"/>
          <p:nvPr/>
        </p:nvSpPr>
        <p:spPr>
          <a:xfrm>
            <a:off x="9709682" y="2335349"/>
            <a:ext cx="1935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Test Reviews will be in </a:t>
            </a:r>
          </a:p>
          <a:p>
            <a:pPr algn="ctr"/>
            <a:r>
              <a:rPr lang="en-US" sz="2000" b="1" dirty="0">
                <a:latin typeface="Candara" panose="020E0502030303020204" pitchFamily="34" charset="0"/>
              </a:rPr>
              <a:t>Room 235</a:t>
            </a:r>
          </a:p>
        </p:txBody>
      </p:sp>
    </p:spTree>
    <p:extLst>
      <p:ext uri="{BB962C8B-B14F-4D97-AF65-F5344CB8AC3E}">
        <p14:creationId xmlns:p14="http://schemas.microsoft.com/office/powerpoint/2010/main" val="1322739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558469-EBE7-E940-B819-7EAED7900DD8}"/>
              </a:ext>
            </a:extLst>
          </p:cNvPr>
          <p:cNvSpPr/>
          <p:nvPr/>
        </p:nvSpPr>
        <p:spPr>
          <a:xfrm>
            <a:off x="3471863" y="201881"/>
            <a:ext cx="8720137" cy="7188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Senioritis</a:t>
            </a:r>
            <a:r>
              <a:rPr lang="en-US" sz="2200" b="1" u="sng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>
                <a:latin typeface="Candara" panose="020E0502030303020204" pitchFamily="34" charset="0"/>
              </a:rPr>
              <a:t>Be on time &amp; come </a:t>
            </a:r>
            <a:r>
              <a:rPr lang="en-US" sz="2200" u="sng" dirty="0">
                <a:latin typeface="Candara" panose="020E0502030303020204" pitchFamily="34" charset="0"/>
              </a:rPr>
              <a:t>prepared</a:t>
            </a:r>
            <a:r>
              <a:rPr lang="en-US" sz="2200" dirty="0">
                <a:latin typeface="Candara" panose="020E0502030303020204" pitchFamily="34" charset="0"/>
              </a:rPr>
              <a:t>: this includes having a notebook or section specific for Economics, pen/pencil, paper, and iPad.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>
                <a:latin typeface="Candara" panose="020E0502030303020204" pitchFamily="34" charset="0"/>
              </a:rPr>
              <a:t>Ask questions! Be curious. 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Own your learning</a:t>
            </a:r>
            <a:r>
              <a:rPr lang="en-US" sz="2200" dirty="0">
                <a:latin typeface="Candara" panose="020E0502030303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Be respectful </a:t>
            </a:r>
            <a:r>
              <a:rPr lang="en-US" sz="2200" dirty="0">
                <a:latin typeface="Candara" panose="020E0502030303020204" pitchFamily="34" charset="0"/>
              </a:rPr>
              <a:t>to each other. This includes actions, body language, and the speech we use towards each other.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>
                <a:latin typeface="Candara" panose="020E0502030303020204" pitchFamily="34" charset="0"/>
              </a:rPr>
              <a:t>Food and drink: keep it neat &amp; don’t let it be a distraction. If you see </a:t>
            </a:r>
            <a:r>
              <a:rPr lang="en-US" sz="2200" b="1" dirty="0">
                <a:latin typeface="Candara" panose="020E0502030303020204" pitchFamily="34" charset="0"/>
              </a:rPr>
              <a:t>something on the floor, pick it up even if it's not yours</a:t>
            </a:r>
            <a:r>
              <a:rPr lang="en-US" sz="2200" dirty="0">
                <a:latin typeface="Candara" panose="020E0502030303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u="sng" dirty="0">
                <a:latin typeface="Candara" panose="020E0502030303020204" pitchFamily="34" charset="0"/>
              </a:rPr>
              <a:t>Bathroom &amp; Water breaks</a:t>
            </a:r>
            <a:r>
              <a:rPr lang="en-US" sz="2200" dirty="0">
                <a:latin typeface="Candara" panose="020E0502030303020204" pitchFamily="34" charset="0"/>
              </a:rPr>
              <a:t>-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andara" panose="020E0502030303020204" pitchFamily="34" charset="0"/>
              </a:rPr>
              <a:t>When do you think it’s appropriate to do these things?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>
                <a:latin typeface="Candara" panose="020E0502030303020204" pitchFamily="34" charset="0"/>
              </a:rPr>
              <a:t>Cellphones</a:t>
            </a:r>
            <a:r>
              <a:rPr lang="en-US" sz="2200" dirty="0">
                <a:latin typeface="Candara" panose="020E0502030303020204" pitchFamily="34" charset="0"/>
              </a:rPr>
              <a:t>- should be silenced &amp; put away. You should not be using your phone during lecture or activities. (same goes for iPad/other electronic devices)</a:t>
            </a:r>
            <a:br>
              <a:rPr lang="en-US" sz="2200" b="0" dirty="0">
                <a:effectLst/>
              </a:rPr>
            </a:b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95C1B-B9EF-D64A-8BD5-F7BE3FA0D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57613" cy="25100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274E1E-906E-D349-8E29-8E5D8047E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16" y="3057525"/>
            <a:ext cx="3128963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3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84FCAC7-BC48-4DC8-87F4-21F3E45D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60FA6-C8D7-E94C-8030-5A63F739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02498"/>
            <a:ext cx="8991600" cy="1264762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400" u="sng" dirty="0"/>
              <a:t>Scavenger Hunt: </a:t>
            </a:r>
            <a:br>
              <a:rPr lang="en-US" sz="2400" u="sng" dirty="0"/>
            </a:br>
            <a:r>
              <a:rPr lang="en-US" sz="2400" dirty="0"/>
              <a:t>Using my website and the syllabus answer the questions on the worksheet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A2B47-B67E-BB48-B172-558072152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73" y="984462"/>
            <a:ext cx="8253265" cy="3301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1754C1-1795-294A-92C1-DEFA5C84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93" y="1670709"/>
            <a:ext cx="1928812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56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{B5538EA1-5CBD-D940-A574-A3EADC29BFA6}tf10001120</Template>
  <TotalTime>3257</TotalTime>
  <Words>1365</Words>
  <Application>Microsoft Macintosh PowerPoint</Application>
  <PresentationFormat>Widescreen</PresentationFormat>
  <Paragraphs>115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Gill Sans MT</vt:lpstr>
      <vt:lpstr>Wingdings</vt:lpstr>
      <vt:lpstr>Parcel</vt:lpstr>
      <vt:lpstr>On one side of the card put your name (first &amp; last). On the other side answer the following: </vt:lpstr>
      <vt:lpstr>On one side of the card put your name (first &amp; last). On the other side answer the following: </vt:lpstr>
      <vt:lpstr>On one side of the card put your name (first &amp; last). On the other side answer the following: </vt:lpstr>
      <vt:lpstr>On one side of the card put your name (first &amp; last). On the other side answer the following: </vt:lpstr>
      <vt:lpstr>On one side of the card put your name (first &amp; last). On the other side answer the following: </vt:lpstr>
      <vt:lpstr>Get into groups of 3-4</vt:lpstr>
      <vt:lpstr>ms. Harmon’s Basic Info</vt:lpstr>
      <vt:lpstr>PowerPoint Presentation</vt:lpstr>
      <vt:lpstr>Scavenger Hunt:  Using my website and the syllabus answer the questions on the worksheet</vt:lpstr>
      <vt:lpstr>Recap important info</vt:lpstr>
      <vt:lpstr>Did I miss anything when I was absent? </vt:lpstr>
      <vt:lpstr>Questions?</vt:lpstr>
      <vt:lpstr>What is Economics?</vt:lpstr>
      <vt:lpstr>PowerPoint Presentation</vt:lpstr>
      <vt:lpstr>What is Economics?</vt:lpstr>
      <vt:lpstr>Mr. Clifford Econ Movie  Video #1</vt:lpstr>
      <vt:lpstr>Homework:  Read the syllabus &amp; get acknowledgement form signed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one side of the card put your name (first &amp; last). On the other side answer the following: </dc:title>
  <dc:creator>Natalie Harmon</dc:creator>
  <cp:lastModifiedBy>Natalie Harmon</cp:lastModifiedBy>
  <cp:revision>22</cp:revision>
  <dcterms:created xsi:type="dcterms:W3CDTF">2019-01-07T15:37:53Z</dcterms:created>
  <dcterms:modified xsi:type="dcterms:W3CDTF">2019-01-09T22:12:25Z</dcterms:modified>
</cp:coreProperties>
</file>