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86" r:id="rId2"/>
    <p:sldId id="258" r:id="rId3"/>
    <p:sldId id="291" r:id="rId4"/>
    <p:sldId id="259" r:id="rId5"/>
    <p:sldId id="290" r:id="rId6"/>
    <p:sldId id="292" r:id="rId7"/>
    <p:sldId id="293" r:id="rId8"/>
    <p:sldId id="260" r:id="rId9"/>
    <p:sldId id="261" r:id="rId10"/>
    <p:sldId id="262" r:id="rId11"/>
    <p:sldId id="263" r:id="rId12"/>
    <p:sldId id="264" r:id="rId13"/>
    <p:sldId id="266" r:id="rId14"/>
    <p:sldId id="267" r:id="rId15"/>
    <p:sldId id="268" r:id="rId16"/>
    <p:sldId id="271" r:id="rId17"/>
    <p:sldId id="287" r:id="rId18"/>
    <p:sldId id="269" r:id="rId19"/>
    <p:sldId id="272" r:id="rId20"/>
    <p:sldId id="289" r:id="rId21"/>
    <p:sldId id="273" r:id="rId22"/>
    <p:sldId id="274" r:id="rId23"/>
    <p:sldId id="275" r:id="rId24"/>
    <p:sldId id="276" r:id="rId25"/>
    <p:sldId id="277" r:id="rId26"/>
    <p:sldId id="288" r:id="rId27"/>
    <p:sldId id="280" r:id="rId28"/>
    <p:sldId id="278" r:id="rId29"/>
    <p:sldId id="279" r:id="rId30"/>
    <p:sldId id="281" r:id="rId31"/>
    <p:sldId id="282" r:id="rId32"/>
    <p:sldId id="283" r:id="rId33"/>
    <p:sldId id="284" r:id="rId34"/>
    <p:sldId id="285" r:id="rId35"/>
    <p:sldId id="29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8"/>
    <p:restoredTop sz="89058"/>
  </p:normalViewPr>
  <p:slideViewPr>
    <p:cSldViewPr snapToGrid="0" snapToObjects="1">
      <p:cViewPr varScale="1">
        <p:scale>
          <a:sx n="101" d="100"/>
          <a:sy n="101" d="100"/>
        </p:scale>
        <p:origin x="156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64A901-8C06-7043-A3E7-DE3A569E5EE5}" type="datetimeFigureOut">
              <a:rPr lang="en-US" smtClean="0"/>
              <a:t>12/26/18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CC4813-535D-F144-A449-99C98FE5478C}" type="slidenum">
              <a:rPr lang="en-US" smtClean="0"/>
              <a:t>‹#›</a:t>
            </a:fld>
            <a:endParaRPr lang="en-US"/>
          </a:p>
        </p:txBody>
      </p:sp>
    </p:spTree>
    <p:extLst>
      <p:ext uri="{BB962C8B-B14F-4D97-AF65-F5344CB8AC3E}">
        <p14:creationId xmlns:p14="http://schemas.microsoft.com/office/powerpoint/2010/main" val="2766151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thebalance.com/how-natural-resources-boost-the-u-s-economy-3306228"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thebalance.com/crude-oil-prices-trends-and-impact-on-the-economy-and-you-3305738" TargetMode="External"/><Relationship Id="rId4" Type="http://schemas.openxmlformats.org/officeDocument/2006/relationships/hyperlink" Target="https://www.thebalance.com/what-are-commodities-3306236"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Land is short for all the </a:t>
            </a:r>
            <a:r>
              <a:rPr lang="en-US" sz="1200" b="0" i="0" u="none" strike="noStrike" kern="1200" dirty="0">
                <a:solidFill>
                  <a:schemeClr val="tx1"/>
                </a:solidFill>
                <a:effectLst/>
                <a:latin typeface="+mn-lt"/>
                <a:ea typeface="+mn-ea"/>
                <a:cs typeface="+mn-cs"/>
                <a:hlinkClick r:id="rId3"/>
              </a:rPr>
              <a:t>natural resources</a:t>
            </a:r>
            <a:r>
              <a:rPr lang="en-US" sz="1200" b="0" i="0" kern="1200" dirty="0">
                <a:solidFill>
                  <a:schemeClr val="tx1"/>
                </a:solidFill>
                <a:effectLst/>
                <a:latin typeface="+mn-lt"/>
                <a:ea typeface="+mn-ea"/>
                <a:cs typeface="+mn-cs"/>
              </a:rPr>
              <a:t> available to create supply. It includes raw property and anything that comes from the ground. It can be a non-renewable resource.</a:t>
            </a:r>
          </a:p>
          <a:p>
            <a:r>
              <a:rPr lang="en-US" sz="1200" b="0" i="0" kern="1200" dirty="0">
                <a:solidFill>
                  <a:schemeClr val="tx1"/>
                </a:solidFill>
                <a:effectLst/>
                <a:latin typeface="+mn-lt"/>
                <a:ea typeface="+mn-ea"/>
                <a:cs typeface="+mn-cs"/>
              </a:rPr>
              <a:t>That includes </a:t>
            </a:r>
            <a:r>
              <a:rPr lang="en-US" sz="1200" b="0" i="0" u="none" strike="noStrike" kern="1200" dirty="0">
                <a:solidFill>
                  <a:schemeClr val="tx1"/>
                </a:solidFill>
                <a:effectLst/>
                <a:latin typeface="+mn-lt"/>
                <a:ea typeface="+mn-ea"/>
                <a:cs typeface="+mn-cs"/>
                <a:hlinkClick r:id="rId4"/>
              </a:rPr>
              <a:t>commodities</a:t>
            </a:r>
            <a:r>
              <a:rPr lang="en-US" sz="1200" b="0" i="0" kern="1200" dirty="0">
                <a:solidFill>
                  <a:schemeClr val="tx1"/>
                </a:solidFill>
                <a:effectLst/>
                <a:latin typeface="+mn-lt"/>
                <a:ea typeface="+mn-ea"/>
                <a:cs typeface="+mn-cs"/>
              </a:rPr>
              <a:t> such as oil and gold. It can also be a renewable resource, such as timber. Once man changes it from its original condition, it becomes a capital good. For example, </a:t>
            </a:r>
            <a:r>
              <a:rPr lang="en-US" sz="1200" b="0" i="0" u="none" strike="noStrike" kern="1200" dirty="0">
                <a:solidFill>
                  <a:schemeClr val="tx1"/>
                </a:solidFill>
                <a:effectLst/>
                <a:latin typeface="+mn-lt"/>
                <a:ea typeface="+mn-ea"/>
                <a:cs typeface="+mn-cs"/>
                <a:hlinkClick r:id="rId5"/>
              </a:rPr>
              <a:t>oil</a:t>
            </a:r>
            <a:r>
              <a:rPr lang="en-US" sz="1200" b="0" i="0" kern="1200" dirty="0">
                <a:solidFill>
                  <a:schemeClr val="tx1"/>
                </a:solidFill>
                <a:effectLst/>
                <a:latin typeface="+mn-lt"/>
                <a:ea typeface="+mn-ea"/>
                <a:cs typeface="+mn-cs"/>
              </a:rPr>
              <a:t> is a natural resource, but gasoline is a capital good. Farmland is a natural resource, but a shopping center is a capital good.</a:t>
            </a:r>
          </a:p>
          <a:p>
            <a:endParaRPr lang="en-US" dirty="0"/>
          </a:p>
        </p:txBody>
      </p:sp>
      <p:sp>
        <p:nvSpPr>
          <p:cNvPr id="4" name="Slide Number Placeholder 3"/>
          <p:cNvSpPr>
            <a:spLocks noGrp="1"/>
          </p:cNvSpPr>
          <p:nvPr>
            <p:ph type="sldNum" sz="quarter" idx="5"/>
          </p:nvPr>
        </p:nvSpPr>
        <p:spPr/>
        <p:txBody>
          <a:bodyPr/>
          <a:lstStyle/>
          <a:p>
            <a:fld id="{3ECC4813-535D-F144-A449-99C98FE5478C}" type="slidenum">
              <a:rPr lang="en-US" smtClean="0"/>
              <a:t>13</a:t>
            </a:fld>
            <a:endParaRPr lang="en-US"/>
          </a:p>
        </p:txBody>
      </p:sp>
    </p:spTree>
    <p:extLst>
      <p:ext uri="{BB962C8B-B14F-4D97-AF65-F5344CB8AC3E}">
        <p14:creationId xmlns:p14="http://schemas.microsoft.com/office/powerpoint/2010/main" val="1230555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6C654-FBCD-7E42-BFF0-05970B4B79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48DFD9-AF5C-A94A-800E-A9DD26645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F007DB-3DB8-6343-8D25-A8EEABB89A6A}"/>
              </a:ext>
            </a:extLst>
          </p:cNvPr>
          <p:cNvSpPr>
            <a:spLocks noGrp="1"/>
          </p:cNvSpPr>
          <p:nvPr>
            <p:ph type="dt" sz="half" idx="10"/>
          </p:nvPr>
        </p:nvSpPr>
        <p:spPr/>
        <p:txBody>
          <a:bodyPr/>
          <a:lstStyle/>
          <a:p>
            <a:fld id="{410F4DB1-4A44-1343-B9D0-79A1D6F4587B}" type="datetimeFigureOut">
              <a:rPr lang="en-US" smtClean="0"/>
              <a:t>12/26/18</a:t>
            </a:fld>
            <a:endParaRPr lang="en-US"/>
          </a:p>
        </p:txBody>
      </p:sp>
      <p:sp>
        <p:nvSpPr>
          <p:cNvPr id="5" name="Footer Placeholder 4">
            <a:extLst>
              <a:ext uri="{FF2B5EF4-FFF2-40B4-BE49-F238E27FC236}">
                <a16:creationId xmlns:a16="http://schemas.microsoft.com/office/drawing/2014/main" id="{7BE2BF73-163D-484B-845C-F2BA225340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95DB0E-F314-9B44-9E8A-8136A9C3641C}"/>
              </a:ext>
            </a:extLst>
          </p:cNvPr>
          <p:cNvSpPr>
            <a:spLocks noGrp="1"/>
          </p:cNvSpPr>
          <p:nvPr>
            <p:ph type="sldNum" sz="quarter" idx="12"/>
          </p:nvPr>
        </p:nvSpPr>
        <p:spPr/>
        <p:txBody>
          <a:bodyPr/>
          <a:lstStyle/>
          <a:p>
            <a:fld id="{D03D6040-F847-2247-9BEF-C0E0DAF285A3}" type="slidenum">
              <a:rPr lang="en-US" smtClean="0"/>
              <a:t>‹#›</a:t>
            </a:fld>
            <a:endParaRPr lang="en-US"/>
          </a:p>
        </p:txBody>
      </p:sp>
    </p:spTree>
    <p:extLst>
      <p:ext uri="{BB962C8B-B14F-4D97-AF65-F5344CB8AC3E}">
        <p14:creationId xmlns:p14="http://schemas.microsoft.com/office/powerpoint/2010/main" val="2399348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16465-2E65-7644-8D47-C44C4B6613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633FFA-DD4E-D549-A4A1-FE1095BABAE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A6C00D-A6F5-B446-8356-EC65D9FB4D15}"/>
              </a:ext>
            </a:extLst>
          </p:cNvPr>
          <p:cNvSpPr>
            <a:spLocks noGrp="1"/>
          </p:cNvSpPr>
          <p:nvPr>
            <p:ph type="dt" sz="half" idx="10"/>
          </p:nvPr>
        </p:nvSpPr>
        <p:spPr/>
        <p:txBody>
          <a:bodyPr/>
          <a:lstStyle/>
          <a:p>
            <a:fld id="{410F4DB1-4A44-1343-B9D0-79A1D6F4587B}" type="datetimeFigureOut">
              <a:rPr lang="en-US" smtClean="0"/>
              <a:t>12/26/18</a:t>
            </a:fld>
            <a:endParaRPr lang="en-US"/>
          </a:p>
        </p:txBody>
      </p:sp>
      <p:sp>
        <p:nvSpPr>
          <p:cNvPr id="5" name="Footer Placeholder 4">
            <a:extLst>
              <a:ext uri="{FF2B5EF4-FFF2-40B4-BE49-F238E27FC236}">
                <a16:creationId xmlns:a16="http://schemas.microsoft.com/office/drawing/2014/main" id="{5FDC790D-7342-0746-9AC1-6058335A27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7E45DD-0601-4844-BAA4-EA1431E0321F}"/>
              </a:ext>
            </a:extLst>
          </p:cNvPr>
          <p:cNvSpPr>
            <a:spLocks noGrp="1"/>
          </p:cNvSpPr>
          <p:nvPr>
            <p:ph type="sldNum" sz="quarter" idx="12"/>
          </p:nvPr>
        </p:nvSpPr>
        <p:spPr/>
        <p:txBody>
          <a:bodyPr/>
          <a:lstStyle/>
          <a:p>
            <a:fld id="{D03D6040-F847-2247-9BEF-C0E0DAF285A3}" type="slidenum">
              <a:rPr lang="en-US" smtClean="0"/>
              <a:t>‹#›</a:t>
            </a:fld>
            <a:endParaRPr lang="en-US"/>
          </a:p>
        </p:txBody>
      </p:sp>
    </p:spTree>
    <p:extLst>
      <p:ext uri="{BB962C8B-B14F-4D97-AF65-F5344CB8AC3E}">
        <p14:creationId xmlns:p14="http://schemas.microsoft.com/office/powerpoint/2010/main" val="1308314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287DC2-8F1E-194D-A44E-A5B988C234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4E26BF-3942-C54A-A46E-B4576993D3E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F537FD-26CC-B145-80C2-ACD1E894BD4D}"/>
              </a:ext>
            </a:extLst>
          </p:cNvPr>
          <p:cNvSpPr>
            <a:spLocks noGrp="1"/>
          </p:cNvSpPr>
          <p:nvPr>
            <p:ph type="dt" sz="half" idx="10"/>
          </p:nvPr>
        </p:nvSpPr>
        <p:spPr/>
        <p:txBody>
          <a:bodyPr/>
          <a:lstStyle/>
          <a:p>
            <a:fld id="{410F4DB1-4A44-1343-B9D0-79A1D6F4587B}" type="datetimeFigureOut">
              <a:rPr lang="en-US" smtClean="0"/>
              <a:t>12/26/18</a:t>
            </a:fld>
            <a:endParaRPr lang="en-US"/>
          </a:p>
        </p:txBody>
      </p:sp>
      <p:sp>
        <p:nvSpPr>
          <p:cNvPr id="5" name="Footer Placeholder 4">
            <a:extLst>
              <a:ext uri="{FF2B5EF4-FFF2-40B4-BE49-F238E27FC236}">
                <a16:creationId xmlns:a16="http://schemas.microsoft.com/office/drawing/2014/main" id="{A4A458D3-F903-9C4F-87DC-11A2716700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E50E2-FCDF-BB4D-B6B4-42C0F512C4C0}"/>
              </a:ext>
            </a:extLst>
          </p:cNvPr>
          <p:cNvSpPr>
            <a:spLocks noGrp="1"/>
          </p:cNvSpPr>
          <p:nvPr>
            <p:ph type="sldNum" sz="quarter" idx="12"/>
          </p:nvPr>
        </p:nvSpPr>
        <p:spPr/>
        <p:txBody>
          <a:bodyPr/>
          <a:lstStyle/>
          <a:p>
            <a:fld id="{D03D6040-F847-2247-9BEF-C0E0DAF285A3}" type="slidenum">
              <a:rPr lang="en-US" smtClean="0"/>
              <a:t>‹#›</a:t>
            </a:fld>
            <a:endParaRPr lang="en-US"/>
          </a:p>
        </p:txBody>
      </p:sp>
    </p:spTree>
    <p:extLst>
      <p:ext uri="{BB962C8B-B14F-4D97-AF65-F5344CB8AC3E}">
        <p14:creationId xmlns:p14="http://schemas.microsoft.com/office/powerpoint/2010/main" val="3349078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8B84A-6D31-DC47-9721-9CCFC6CF66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E5984-C4E4-9549-BAE3-DDCB2BC7BBF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DC16A3-9F62-3D42-B074-BE75D3B85BC2}"/>
              </a:ext>
            </a:extLst>
          </p:cNvPr>
          <p:cNvSpPr>
            <a:spLocks noGrp="1"/>
          </p:cNvSpPr>
          <p:nvPr>
            <p:ph type="dt" sz="half" idx="10"/>
          </p:nvPr>
        </p:nvSpPr>
        <p:spPr/>
        <p:txBody>
          <a:bodyPr/>
          <a:lstStyle/>
          <a:p>
            <a:fld id="{410F4DB1-4A44-1343-B9D0-79A1D6F4587B}" type="datetimeFigureOut">
              <a:rPr lang="en-US" smtClean="0"/>
              <a:t>12/26/18</a:t>
            </a:fld>
            <a:endParaRPr lang="en-US"/>
          </a:p>
        </p:txBody>
      </p:sp>
      <p:sp>
        <p:nvSpPr>
          <p:cNvPr id="5" name="Footer Placeholder 4">
            <a:extLst>
              <a:ext uri="{FF2B5EF4-FFF2-40B4-BE49-F238E27FC236}">
                <a16:creationId xmlns:a16="http://schemas.microsoft.com/office/drawing/2014/main" id="{B608056F-0D08-7544-95BC-4F5134D6E0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F90312-FC75-FA40-A904-C56EBA1EEBBF}"/>
              </a:ext>
            </a:extLst>
          </p:cNvPr>
          <p:cNvSpPr>
            <a:spLocks noGrp="1"/>
          </p:cNvSpPr>
          <p:nvPr>
            <p:ph type="sldNum" sz="quarter" idx="12"/>
          </p:nvPr>
        </p:nvSpPr>
        <p:spPr/>
        <p:txBody>
          <a:bodyPr/>
          <a:lstStyle/>
          <a:p>
            <a:fld id="{D03D6040-F847-2247-9BEF-C0E0DAF285A3}" type="slidenum">
              <a:rPr lang="en-US" smtClean="0"/>
              <a:t>‹#›</a:t>
            </a:fld>
            <a:endParaRPr lang="en-US"/>
          </a:p>
        </p:txBody>
      </p:sp>
    </p:spTree>
    <p:extLst>
      <p:ext uri="{BB962C8B-B14F-4D97-AF65-F5344CB8AC3E}">
        <p14:creationId xmlns:p14="http://schemas.microsoft.com/office/powerpoint/2010/main" val="4044757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DC8B6-A8C7-9B47-B2DE-37EF2F9503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B8413C-6F86-2E49-A755-AC86CBF0D0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A7ED869-D411-9642-88AB-19D5224243D4}"/>
              </a:ext>
            </a:extLst>
          </p:cNvPr>
          <p:cNvSpPr>
            <a:spLocks noGrp="1"/>
          </p:cNvSpPr>
          <p:nvPr>
            <p:ph type="dt" sz="half" idx="10"/>
          </p:nvPr>
        </p:nvSpPr>
        <p:spPr/>
        <p:txBody>
          <a:bodyPr/>
          <a:lstStyle/>
          <a:p>
            <a:fld id="{410F4DB1-4A44-1343-B9D0-79A1D6F4587B}" type="datetimeFigureOut">
              <a:rPr lang="en-US" smtClean="0"/>
              <a:t>12/26/18</a:t>
            </a:fld>
            <a:endParaRPr lang="en-US"/>
          </a:p>
        </p:txBody>
      </p:sp>
      <p:sp>
        <p:nvSpPr>
          <p:cNvPr id="5" name="Footer Placeholder 4">
            <a:extLst>
              <a:ext uri="{FF2B5EF4-FFF2-40B4-BE49-F238E27FC236}">
                <a16:creationId xmlns:a16="http://schemas.microsoft.com/office/drawing/2014/main" id="{03AAC5B7-5736-9847-BB40-92685706F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8BB0DB-5CE5-BB41-97E6-6F9A5B89E62C}"/>
              </a:ext>
            </a:extLst>
          </p:cNvPr>
          <p:cNvSpPr>
            <a:spLocks noGrp="1"/>
          </p:cNvSpPr>
          <p:nvPr>
            <p:ph type="sldNum" sz="quarter" idx="12"/>
          </p:nvPr>
        </p:nvSpPr>
        <p:spPr/>
        <p:txBody>
          <a:bodyPr/>
          <a:lstStyle/>
          <a:p>
            <a:fld id="{D03D6040-F847-2247-9BEF-C0E0DAF285A3}" type="slidenum">
              <a:rPr lang="en-US" smtClean="0"/>
              <a:t>‹#›</a:t>
            </a:fld>
            <a:endParaRPr lang="en-US"/>
          </a:p>
        </p:txBody>
      </p:sp>
    </p:spTree>
    <p:extLst>
      <p:ext uri="{BB962C8B-B14F-4D97-AF65-F5344CB8AC3E}">
        <p14:creationId xmlns:p14="http://schemas.microsoft.com/office/powerpoint/2010/main" val="2774694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B880-3601-DC44-A13F-7F7DEE9165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A3E7DD-C2F6-F94B-A86F-21465720278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075BDD-80A2-6442-8859-B8F3C271E28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F31136-603E-514D-9285-B12E3CDC0571}"/>
              </a:ext>
            </a:extLst>
          </p:cNvPr>
          <p:cNvSpPr>
            <a:spLocks noGrp="1"/>
          </p:cNvSpPr>
          <p:nvPr>
            <p:ph type="dt" sz="half" idx="10"/>
          </p:nvPr>
        </p:nvSpPr>
        <p:spPr/>
        <p:txBody>
          <a:bodyPr/>
          <a:lstStyle/>
          <a:p>
            <a:fld id="{410F4DB1-4A44-1343-B9D0-79A1D6F4587B}" type="datetimeFigureOut">
              <a:rPr lang="en-US" smtClean="0"/>
              <a:t>12/26/18</a:t>
            </a:fld>
            <a:endParaRPr lang="en-US"/>
          </a:p>
        </p:txBody>
      </p:sp>
      <p:sp>
        <p:nvSpPr>
          <p:cNvPr id="6" name="Footer Placeholder 5">
            <a:extLst>
              <a:ext uri="{FF2B5EF4-FFF2-40B4-BE49-F238E27FC236}">
                <a16:creationId xmlns:a16="http://schemas.microsoft.com/office/drawing/2014/main" id="{AD2DD4BD-46AE-4A4C-94DF-A80AC7FFB7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6CFCC3-F975-7441-85A3-626E9B993C2D}"/>
              </a:ext>
            </a:extLst>
          </p:cNvPr>
          <p:cNvSpPr>
            <a:spLocks noGrp="1"/>
          </p:cNvSpPr>
          <p:nvPr>
            <p:ph type="sldNum" sz="quarter" idx="12"/>
          </p:nvPr>
        </p:nvSpPr>
        <p:spPr/>
        <p:txBody>
          <a:bodyPr/>
          <a:lstStyle/>
          <a:p>
            <a:fld id="{D03D6040-F847-2247-9BEF-C0E0DAF285A3}" type="slidenum">
              <a:rPr lang="en-US" smtClean="0"/>
              <a:t>‹#›</a:t>
            </a:fld>
            <a:endParaRPr lang="en-US"/>
          </a:p>
        </p:txBody>
      </p:sp>
    </p:spTree>
    <p:extLst>
      <p:ext uri="{BB962C8B-B14F-4D97-AF65-F5344CB8AC3E}">
        <p14:creationId xmlns:p14="http://schemas.microsoft.com/office/powerpoint/2010/main" val="3389034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DF461-D78B-8D46-9FEA-E6512BB779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F8066F-BE09-DD4F-B444-705374CD9B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F1CC89E-DC33-3D46-9702-B7D52FF0242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D30CBE-BB00-5B4E-8D0F-10444A638B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621334B-E14C-B440-9154-BEDF0171195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2F8C63-261E-CF4C-90CE-1D60B4F666EA}"/>
              </a:ext>
            </a:extLst>
          </p:cNvPr>
          <p:cNvSpPr>
            <a:spLocks noGrp="1"/>
          </p:cNvSpPr>
          <p:nvPr>
            <p:ph type="dt" sz="half" idx="10"/>
          </p:nvPr>
        </p:nvSpPr>
        <p:spPr/>
        <p:txBody>
          <a:bodyPr/>
          <a:lstStyle/>
          <a:p>
            <a:fld id="{410F4DB1-4A44-1343-B9D0-79A1D6F4587B}" type="datetimeFigureOut">
              <a:rPr lang="en-US" smtClean="0"/>
              <a:t>12/26/18</a:t>
            </a:fld>
            <a:endParaRPr lang="en-US"/>
          </a:p>
        </p:txBody>
      </p:sp>
      <p:sp>
        <p:nvSpPr>
          <p:cNvPr id="8" name="Footer Placeholder 7">
            <a:extLst>
              <a:ext uri="{FF2B5EF4-FFF2-40B4-BE49-F238E27FC236}">
                <a16:creationId xmlns:a16="http://schemas.microsoft.com/office/drawing/2014/main" id="{A0251E7A-D379-B549-97A8-02CC244B11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B64C1F-6D42-F243-88C7-55749804EC8A}"/>
              </a:ext>
            </a:extLst>
          </p:cNvPr>
          <p:cNvSpPr>
            <a:spLocks noGrp="1"/>
          </p:cNvSpPr>
          <p:nvPr>
            <p:ph type="sldNum" sz="quarter" idx="12"/>
          </p:nvPr>
        </p:nvSpPr>
        <p:spPr/>
        <p:txBody>
          <a:bodyPr/>
          <a:lstStyle/>
          <a:p>
            <a:fld id="{D03D6040-F847-2247-9BEF-C0E0DAF285A3}" type="slidenum">
              <a:rPr lang="en-US" smtClean="0"/>
              <a:t>‹#›</a:t>
            </a:fld>
            <a:endParaRPr lang="en-US"/>
          </a:p>
        </p:txBody>
      </p:sp>
    </p:spTree>
    <p:extLst>
      <p:ext uri="{BB962C8B-B14F-4D97-AF65-F5344CB8AC3E}">
        <p14:creationId xmlns:p14="http://schemas.microsoft.com/office/powerpoint/2010/main" val="807308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D39E7-BC63-C748-B449-EA731E6CE5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63F335-3EC2-D14A-A214-E7B75813329B}"/>
              </a:ext>
            </a:extLst>
          </p:cNvPr>
          <p:cNvSpPr>
            <a:spLocks noGrp="1"/>
          </p:cNvSpPr>
          <p:nvPr>
            <p:ph type="dt" sz="half" idx="10"/>
          </p:nvPr>
        </p:nvSpPr>
        <p:spPr/>
        <p:txBody>
          <a:bodyPr/>
          <a:lstStyle/>
          <a:p>
            <a:fld id="{410F4DB1-4A44-1343-B9D0-79A1D6F4587B}" type="datetimeFigureOut">
              <a:rPr lang="en-US" smtClean="0"/>
              <a:t>12/26/18</a:t>
            </a:fld>
            <a:endParaRPr lang="en-US"/>
          </a:p>
        </p:txBody>
      </p:sp>
      <p:sp>
        <p:nvSpPr>
          <p:cNvPr id="4" name="Footer Placeholder 3">
            <a:extLst>
              <a:ext uri="{FF2B5EF4-FFF2-40B4-BE49-F238E27FC236}">
                <a16:creationId xmlns:a16="http://schemas.microsoft.com/office/drawing/2014/main" id="{D5B5E563-4E8A-5C41-A469-820698DCBE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CB2285-4D02-7F48-A30E-C57D1F1872D4}"/>
              </a:ext>
            </a:extLst>
          </p:cNvPr>
          <p:cNvSpPr>
            <a:spLocks noGrp="1"/>
          </p:cNvSpPr>
          <p:nvPr>
            <p:ph type="sldNum" sz="quarter" idx="12"/>
          </p:nvPr>
        </p:nvSpPr>
        <p:spPr/>
        <p:txBody>
          <a:bodyPr/>
          <a:lstStyle/>
          <a:p>
            <a:fld id="{D03D6040-F847-2247-9BEF-C0E0DAF285A3}" type="slidenum">
              <a:rPr lang="en-US" smtClean="0"/>
              <a:t>‹#›</a:t>
            </a:fld>
            <a:endParaRPr lang="en-US"/>
          </a:p>
        </p:txBody>
      </p:sp>
    </p:spTree>
    <p:extLst>
      <p:ext uri="{BB962C8B-B14F-4D97-AF65-F5344CB8AC3E}">
        <p14:creationId xmlns:p14="http://schemas.microsoft.com/office/powerpoint/2010/main" val="3277782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0114F1-4B50-8B4E-9D8D-2F8423E9AA35}"/>
              </a:ext>
            </a:extLst>
          </p:cNvPr>
          <p:cNvSpPr>
            <a:spLocks noGrp="1"/>
          </p:cNvSpPr>
          <p:nvPr>
            <p:ph type="dt" sz="half" idx="10"/>
          </p:nvPr>
        </p:nvSpPr>
        <p:spPr/>
        <p:txBody>
          <a:bodyPr/>
          <a:lstStyle/>
          <a:p>
            <a:fld id="{410F4DB1-4A44-1343-B9D0-79A1D6F4587B}" type="datetimeFigureOut">
              <a:rPr lang="en-US" smtClean="0"/>
              <a:t>12/26/18</a:t>
            </a:fld>
            <a:endParaRPr lang="en-US"/>
          </a:p>
        </p:txBody>
      </p:sp>
      <p:sp>
        <p:nvSpPr>
          <p:cNvPr id="3" name="Footer Placeholder 2">
            <a:extLst>
              <a:ext uri="{FF2B5EF4-FFF2-40B4-BE49-F238E27FC236}">
                <a16:creationId xmlns:a16="http://schemas.microsoft.com/office/drawing/2014/main" id="{81DAEF03-04CC-AC41-AB76-C998047D4A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9425BD-C012-FD4A-8B38-D66BB6FF5A83}"/>
              </a:ext>
            </a:extLst>
          </p:cNvPr>
          <p:cNvSpPr>
            <a:spLocks noGrp="1"/>
          </p:cNvSpPr>
          <p:nvPr>
            <p:ph type="sldNum" sz="quarter" idx="12"/>
          </p:nvPr>
        </p:nvSpPr>
        <p:spPr/>
        <p:txBody>
          <a:bodyPr/>
          <a:lstStyle/>
          <a:p>
            <a:fld id="{D03D6040-F847-2247-9BEF-C0E0DAF285A3}" type="slidenum">
              <a:rPr lang="en-US" smtClean="0"/>
              <a:t>‹#›</a:t>
            </a:fld>
            <a:endParaRPr lang="en-US"/>
          </a:p>
        </p:txBody>
      </p:sp>
    </p:spTree>
    <p:extLst>
      <p:ext uri="{BB962C8B-B14F-4D97-AF65-F5344CB8AC3E}">
        <p14:creationId xmlns:p14="http://schemas.microsoft.com/office/powerpoint/2010/main" val="3143292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3AC41-5E71-394D-BB42-588FC179D7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148F3A-C6CA-D345-83B6-F7575240D2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BA6118-BFEF-084D-8DE3-77F412208B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7F50A1E-2CD6-454B-8DFF-687595479D79}"/>
              </a:ext>
            </a:extLst>
          </p:cNvPr>
          <p:cNvSpPr>
            <a:spLocks noGrp="1"/>
          </p:cNvSpPr>
          <p:nvPr>
            <p:ph type="dt" sz="half" idx="10"/>
          </p:nvPr>
        </p:nvSpPr>
        <p:spPr/>
        <p:txBody>
          <a:bodyPr/>
          <a:lstStyle/>
          <a:p>
            <a:fld id="{410F4DB1-4A44-1343-B9D0-79A1D6F4587B}" type="datetimeFigureOut">
              <a:rPr lang="en-US" smtClean="0"/>
              <a:t>12/26/18</a:t>
            </a:fld>
            <a:endParaRPr lang="en-US"/>
          </a:p>
        </p:txBody>
      </p:sp>
      <p:sp>
        <p:nvSpPr>
          <p:cNvPr id="6" name="Footer Placeholder 5">
            <a:extLst>
              <a:ext uri="{FF2B5EF4-FFF2-40B4-BE49-F238E27FC236}">
                <a16:creationId xmlns:a16="http://schemas.microsoft.com/office/drawing/2014/main" id="{D49CD29A-E804-6D4E-AA60-BD4C38BB73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D4E325-3A46-B545-88AC-F4C90B1590A8}"/>
              </a:ext>
            </a:extLst>
          </p:cNvPr>
          <p:cNvSpPr>
            <a:spLocks noGrp="1"/>
          </p:cNvSpPr>
          <p:nvPr>
            <p:ph type="sldNum" sz="quarter" idx="12"/>
          </p:nvPr>
        </p:nvSpPr>
        <p:spPr/>
        <p:txBody>
          <a:bodyPr/>
          <a:lstStyle/>
          <a:p>
            <a:fld id="{D03D6040-F847-2247-9BEF-C0E0DAF285A3}" type="slidenum">
              <a:rPr lang="en-US" smtClean="0"/>
              <a:t>‹#›</a:t>
            </a:fld>
            <a:endParaRPr lang="en-US"/>
          </a:p>
        </p:txBody>
      </p:sp>
    </p:spTree>
    <p:extLst>
      <p:ext uri="{BB962C8B-B14F-4D97-AF65-F5344CB8AC3E}">
        <p14:creationId xmlns:p14="http://schemas.microsoft.com/office/powerpoint/2010/main" val="344653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8048-3A1D-A246-83E0-0F83B6B383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E13FC7-7C13-C24C-B1F8-62FF341684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CB982C-DC07-CE4A-9D4E-605046327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BB0A90F-6492-AE4F-A9CD-766AAF59653D}"/>
              </a:ext>
            </a:extLst>
          </p:cNvPr>
          <p:cNvSpPr>
            <a:spLocks noGrp="1"/>
          </p:cNvSpPr>
          <p:nvPr>
            <p:ph type="dt" sz="half" idx="10"/>
          </p:nvPr>
        </p:nvSpPr>
        <p:spPr/>
        <p:txBody>
          <a:bodyPr/>
          <a:lstStyle/>
          <a:p>
            <a:fld id="{410F4DB1-4A44-1343-B9D0-79A1D6F4587B}" type="datetimeFigureOut">
              <a:rPr lang="en-US" smtClean="0"/>
              <a:t>12/26/18</a:t>
            </a:fld>
            <a:endParaRPr lang="en-US"/>
          </a:p>
        </p:txBody>
      </p:sp>
      <p:sp>
        <p:nvSpPr>
          <p:cNvPr id="6" name="Footer Placeholder 5">
            <a:extLst>
              <a:ext uri="{FF2B5EF4-FFF2-40B4-BE49-F238E27FC236}">
                <a16:creationId xmlns:a16="http://schemas.microsoft.com/office/drawing/2014/main" id="{7A4AE47A-F113-0E49-AF95-9ACDB53D20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B32F45-2A08-C743-B44D-D3999FB170C6}"/>
              </a:ext>
            </a:extLst>
          </p:cNvPr>
          <p:cNvSpPr>
            <a:spLocks noGrp="1"/>
          </p:cNvSpPr>
          <p:nvPr>
            <p:ph type="sldNum" sz="quarter" idx="12"/>
          </p:nvPr>
        </p:nvSpPr>
        <p:spPr/>
        <p:txBody>
          <a:bodyPr/>
          <a:lstStyle/>
          <a:p>
            <a:fld id="{D03D6040-F847-2247-9BEF-C0E0DAF285A3}" type="slidenum">
              <a:rPr lang="en-US" smtClean="0"/>
              <a:t>‹#›</a:t>
            </a:fld>
            <a:endParaRPr lang="en-US"/>
          </a:p>
        </p:txBody>
      </p:sp>
    </p:spTree>
    <p:extLst>
      <p:ext uri="{BB962C8B-B14F-4D97-AF65-F5344CB8AC3E}">
        <p14:creationId xmlns:p14="http://schemas.microsoft.com/office/powerpoint/2010/main" val="1129504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78017F-B1D2-7D41-89ED-9550298EFD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55CB92-9727-924D-8A37-871E84EECE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72205-C5B1-0148-9548-9A72A2E52C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0F4DB1-4A44-1343-B9D0-79A1D6F4587B}" type="datetimeFigureOut">
              <a:rPr lang="en-US" smtClean="0"/>
              <a:t>12/26/18</a:t>
            </a:fld>
            <a:endParaRPr lang="en-US"/>
          </a:p>
        </p:txBody>
      </p:sp>
      <p:sp>
        <p:nvSpPr>
          <p:cNvPr id="5" name="Footer Placeholder 4">
            <a:extLst>
              <a:ext uri="{FF2B5EF4-FFF2-40B4-BE49-F238E27FC236}">
                <a16:creationId xmlns:a16="http://schemas.microsoft.com/office/drawing/2014/main" id="{0C973B72-EFC0-4B49-88AB-99A2687548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9F6187-F2F9-3A41-A54C-3858108D4E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3D6040-F847-2247-9BEF-C0E0DAF285A3}" type="slidenum">
              <a:rPr lang="en-US" smtClean="0"/>
              <a:t>‹#›</a:t>
            </a:fld>
            <a:endParaRPr lang="en-US"/>
          </a:p>
        </p:txBody>
      </p:sp>
    </p:spTree>
    <p:extLst>
      <p:ext uri="{BB962C8B-B14F-4D97-AF65-F5344CB8AC3E}">
        <p14:creationId xmlns:p14="http://schemas.microsoft.com/office/powerpoint/2010/main" val="338881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youtube.com/watch?v=Np-dZSdzymk"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hyperlink" Target="https://www.youtube.com/watch?v=0BAMv6lV2t4&amp;t=0s&amp;list=PLsZR9mML42VcSOd9_3sYtD_LKayT90Rqo&amp;index=3"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hyperlink" Target="https://www.youtube.com/watch?v=tW4G5IPpzFY"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0C7E8C-DF31-3F40-B6AC-CD8466B22528}"/>
              </a:ext>
            </a:extLst>
          </p:cNvPr>
          <p:cNvSpPr/>
          <p:nvPr/>
        </p:nvSpPr>
        <p:spPr>
          <a:xfrm>
            <a:off x="1128864" y="6387584"/>
            <a:ext cx="4941737" cy="369332"/>
          </a:xfrm>
          <a:prstGeom prst="rect">
            <a:avLst/>
          </a:prstGeom>
        </p:spPr>
        <p:txBody>
          <a:bodyPr wrap="none">
            <a:spAutoFit/>
          </a:bodyPr>
          <a:lstStyle/>
          <a:p>
            <a:r>
              <a:rPr lang="en-US" dirty="0">
                <a:hlinkClick r:id="rId2"/>
              </a:rPr>
              <a:t>https://www.youtube.com/watch?v=Np-dZSdzymk</a:t>
            </a:r>
            <a:endParaRPr lang="en-US" dirty="0"/>
          </a:p>
        </p:txBody>
      </p:sp>
      <p:sp>
        <p:nvSpPr>
          <p:cNvPr id="4" name="Rectangle 3">
            <a:extLst>
              <a:ext uri="{FF2B5EF4-FFF2-40B4-BE49-F238E27FC236}">
                <a16:creationId xmlns:a16="http://schemas.microsoft.com/office/drawing/2014/main" id="{DE16B5E5-EB87-1B46-ADDD-C521C8DDEE03}"/>
              </a:ext>
            </a:extLst>
          </p:cNvPr>
          <p:cNvSpPr/>
          <p:nvPr/>
        </p:nvSpPr>
        <p:spPr>
          <a:xfrm>
            <a:off x="320677" y="158771"/>
            <a:ext cx="5845446" cy="369332"/>
          </a:xfrm>
          <a:prstGeom prst="rect">
            <a:avLst/>
          </a:prstGeom>
        </p:spPr>
        <p:txBody>
          <a:bodyPr wrap="none">
            <a:spAutoFit/>
          </a:bodyPr>
          <a:lstStyle/>
          <a:p>
            <a:r>
              <a:rPr lang="en-US" dirty="0"/>
              <a:t>Mr. Clifford: Scarcity and Markets- </a:t>
            </a:r>
            <a:r>
              <a:rPr lang="en-US" dirty="0" err="1"/>
              <a:t>EconMovies</a:t>
            </a:r>
            <a:r>
              <a:rPr lang="en-US" dirty="0"/>
              <a:t> #1: Star Wars</a:t>
            </a:r>
          </a:p>
        </p:txBody>
      </p:sp>
      <p:pic>
        <p:nvPicPr>
          <p:cNvPr id="7" name="Picture 6">
            <a:hlinkClick r:id="rId2"/>
            <a:extLst>
              <a:ext uri="{FF2B5EF4-FFF2-40B4-BE49-F238E27FC236}">
                <a16:creationId xmlns:a16="http://schemas.microsoft.com/office/drawing/2014/main" id="{E95A5EE0-3116-8B4F-A68C-73DEB8C862D0}"/>
              </a:ext>
            </a:extLst>
          </p:cNvPr>
          <p:cNvPicPr>
            <a:picLocks noChangeAspect="1"/>
          </p:cNvPicPr>
          <p:nvPr/>
        </p:nvPicPr>
        <p:blipFill>
          <a:blip r:embed="rId3"/>
          <a:stretch>
            <a:fillRect/>
          </a:stretch>
        </p:blipFill>
        <p:spPr>
          <a:xfrm>
            <a:off x="1093247" y="611793"/>
            <a:ext cx="10145751" cy="5692100"/>
          </a:xfrm>
          <a:prstGeom prst="rect">
            <a:avLst/>
          </a:prstGeom>
        </p:spPr>
      </p:pic>
    </p:spTree>
    <p:extLst>
      <p:ext uri="{BB962C8B-B14F-4D97-AF65-F5344CB8AC3E}">
        <p14:creationId xmlns:p14="http://schemas.microsoft.com/office/powerpoint/2010/main" val="1917005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677DA-8022-DB4D-9406-777A63645EBC}"/>
              </a:ext>
            </a:extLst>
          </p:cNvPr>
          <p:cNvSpPr>
            <a:spLocks noGrp="1"/>
          </p:cNvSpPr>
          <p:nvPr>
            <p:ph type="title"/>
          </p:nvPr>
        </p:nvSpPr>
        <p:spPr/>
        <p:txBody>
          <a:bodyPr/>
          <a:lstStyle/>
          <a:p>
            <a:r>
              <a:rPr lang="en-US" dirty="0">
                <a:latin typeface="Candara" panose="020E0502030303020204" pitchFamily="34" charset="0"/>
              </a:rPr>
              <a:t>Scarcity and the Science of Economics</a:t>
            </a:r>
          </a:p>
        </p:txBody>
      </p:sp>
      <p:sp>
        <p:nvSpPr>
          <p:cNvPr id="3" name="Content Placeholder 2">
            <a:extLst>
              <a:ext uri="{FF2B5EF4-FFF2-40B4-BE49-F238E27FC236}">
                <a16:creationId xmlns:a16="http://schemas.microsoft.com/office/drawing/2014/main" id="{CBC16E48-8CB3-EE4A-820A-9E820A1052E4}"/>
              </a:ext>
            </a:extLst>
          </p:cNvPr>
          <p:cNvSpPr>
            <a:spLocks noGrp="1"/>
          </p:cNvSpPr>
          <p:nvPr>
            <p:ph sz="half" idx="1"/>
          </p:nvPr>
        </p:nvSpPr>
        <p:spPr>
          <a:xfrm>
            <a:off x="699394" y="2400299"/>
            <a:ext cx="6801543" cy="3776663"/>
          </a:xfrm>
        </p:spPr>
        <p:txBody>
          <a:bodyPr>
            <a:normAutofit/>
          </a:bodyPr>
          <a:lstStyle/>
          <a:p>
            <a:pPr>
              <a:lnSpc>
                <a:spcPct val="150000"/>
              </a:lnSpc>
            </a:pPr>
            <a:r>
              <a:rPr lang="en-US" sz="3200" dirty="0">
                <a:latin typeface="Candara" panose="020E0502030303020204" pitchFamily="34" charset="0"/>
              </a:rPr>
              <a:t>What is Economics?</a:t>
            </a:r>
          </a:p>
          <a:p>
            <a:pPr>
              <a:lnSpc>
                <a:spcPct val="150000"/>
              </a:lnSpc>
            </a:pPr>
            <a:r>
              <a:rPr lang="en-US" sz="3200" dirty="0">
                <a:latin typeface="Candara" panose="020E0502030303020204" pitchFamily="34" charset="0"/>
              </a:rPr>
              <a:t>How do economists define scarcity?</a:t>
            </a:r>
          </a:p>
          <a:p>
            <a:pPr>
              <a:lnSpc>
                <a:spcPct val="150000"/>
              </a:lnSpc>
            </a:pPr>
            <a:r>
              <a:rPr lang="en-US" sz="3200" dirty="0">
                <a:latin typeface="Candara" panose="020E0502030303020204" pitchFamily="34" charset="0"/>
              </a:rPr>
              <a:t>What are the factors of production?</a:t>
            </a:r>
          </a:p>
        </p:txBody>
      </p:sp>
      <p:pic>
        <p:nvPicPr>
          <p:cNvPr id="8" name="Content Placeholder 7">
            <a:extLst>
              <a:ext uri="{FF2B5EF4-FFF2-40B4-BE49-F238E27FC236}">
                <a16:creationId xmlns:a16="http://schemas.microsoft.com/office/drawing/2014/main" id="{6A80893C-48EC-FC45-BDBE-C8DE04DED55E}"/>
              </a:ext>
            </a:extLst>
          </p:cNvPr>
          <p:cNvPicPr>
            <a:picLocks noGrp="1" noChangeAspect="1"/>
          </p:cNvPicPr>
          <p:nvPr>
            <p:ph sz="half" idx="2"/>
          </p:nvPr>
        </p:nvPicPr>
        <p:blipFill>
          <a:blip r:embed="rId2"/>
          <a:stretch>
            <a:fillRect/>
          </a:stretch>
        </p:blipFill>
        <p:spPr>
          <a:xfrm>
            <a:off x="7772400" y="1825625"/>
            <a:ext cx="3810000" cy="4064000"/>
          </a:xfrm>
        </p:spPr>
      </p:pic>
      <p:sp>
        <p:nvSpPr>
          <p:cNvPr id="4" name="Oval 3">
            <a:extLst>
              <a:ext uri="{FF2B5EF4-FFF2-40B4-BE49-F238E27FC236}">
                <a16:creationId xmlns:a16="http://schemas.microsoft.com/office/drawing/2014/main" id="{1A37A640-7006-A144-94FD-7F09AEC542A5}"/>
              </a:ext>
            </a:extLst>
          </p:cNvPr>
          <p:cNvSpPr/>
          <p:nvPr/>
        </p:nvSpPr>
        <p:spPr>
          <a:xfrm>
            <a:off x="-823603" y="-820256"/>
            <a:ext cx="1852304" cy="1864110"/>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F0A56C-B08A-8E46-A6C9-4A7F8EF2451A}"/>
              </a:ext>
            </a:extLst>
          </p:cNvPr>
          <p:cNvSpPr/>
          <p:nvPr/>
        </p:nvSpPr>
        <p:spPr>
          <a:xfrm>
            <a:off x="245424" y="-88755"/>
            <a:ext cx="453970" cy="1015663"/>
          </a:xfrm>
          <a:prstGeom prst="rect">
            <a:avLst/>
          </a:prstGeom>
        </p:spPr>
        <p:txBody>
          <a:bodyPr wrap="none">
            <a:spAutoFit/>
          </a:bodyPr>
          <a:lstStyle/>
          <a:p>
            <a:r>
              <a:rPr lang="en-US" sz="6000" dirty="0">
                <a:solidFill>
                  <a:schemeClr val="accent3">
                    <a:lumMod val="60000"/>
                    <a:lumOff val="40000"/>
                  </a:schemeClr>
                </a:solidFill>
                <a:latin typeface="Candara" panose="020E0502030303020204" pitchFamily="34" charset="0"/>
              </a:rPr>
              <a:t>1</a:t>
            </a:r>
          </a:p>
        </p:txBody>
      </p:sp>
      <p:cxnSp>
        <p:nvCxnSpPr>
          <p:cNvPr id="10" name="Straight Connector 9">
            <a:extLst>
              <a:ext uri="{FF2B5EF4-FFF2-40B4-BE49-F238E27FC236}">
                <a16:creationId xmlns:a16="http://schemas.microsoft.com/office/drawing/2014/main" id="{D68EE824-787F-7040-9BAA-559C47091C67}"/>
              </a:ext>
            </a:extLst>
          </p:cNvPr>
          <p:cNvCxnSpPr/>
          <p:nvPr/>
        </p:nvCxnSpPr>
        <p:spPr>
          <a:xfrm>
            <a:off x="1243013" y="1571625"/>
            <a:ext cx="8115300" cy="0"/>
          </a:xfrm>
          <a:prstGeom prst="line">
            <a:avLst/>
          </a:prstGeom>
          <a:ln w="76200" cap="sq">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2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677DA-8022-DB4D-9406-777A63645EBC}"/>
              </a:ext>
            </a:extLst>
          </p:cNvPr>
          <p:cNvSpPr>
            <a:spLocks noGrp="1"/>
          </p:cNvSpPr>
          <p:nvPr>
            <p:ph type="title"/>
          </p:nvPr>
        </p:nvSpPr>
        <p:spPr/>
        <p:txBody>
          <a:bodyPr/>
          <a:lstStyle/>
          <a:p>
            <a:r>
              <a:rPr lang="en-US" dirty="0">
                <a:latin typeface="Candara" panose="020E0502030303020204" pitchFamily="34" charset="0"/>
              </a:rPr>
              <a:t>What is </a:t>
            </a:r>
            <a:r>
              <a:rPr lang="en-US" b="1" dirty="0">
                <a:solidFill>
                  <a:schemeClr val="accent3">
                    <a:lumMod val="60000"/>
                    <a:lumOff val="40000"/>
                  </a:schemeClr>
                </a:solidFill>
                <a:latin typeface="Candara" panose="020E0502030303020204" pitchFamily="34" charset="0"/>
              </a:rPr>
              <a:t>Economics</a:t>
            </a:r>
            <a:r>
              <a:rPr lang="en-US" dirty="0">
                <a:latin typeface="Candara" panose="020E0502030303020204" pitchFamily="34" charset="0"/>
              </a:rPr>
              <a:t>?</a:t>
            </a:r>
          </a:p>
        </p:txBody>
      </p:sp>
      <p:sp>
        <p:nvSpPr>
          <p:cNvPr id="3" name="Content Placeholder 2">
            <a:extLst>
              <a:ext uri="{FF2B5EF4-FFF2-40B4-BE49-F238E27FC236}">
                <a16:creationId xmlns:a16="http://schemas.microsoft.com/office/drawing/2014/main" id="{CBC16E48-8CB3-EE4A-820A-9E820A1052E4}"/>
              </a:ext>
            </a:extLst>
          </p:cNvPr>
          <p:cNvSpPr>
            <a:spLocks noGrp="1"/>
          </p:cNvSpPr>
          <p:nvPr>
            <p:ph sz="half" idx="1"/>
          </p:nvPr>
        </p:nvSpPr>
        <p:spPr>
          <a:xfrm>
            <a:off x="838201" y="1885057"/>
            <a:ext cx="10986082" cy="820287"/>
          </a:xfrm>
        </p:spPr>
        <p:txBody>
          <a:bodyPr>
            <a:normAutofit/>
          </a:bodyPr>
          <a:lstStyle/>
          <a:p>
            <a:pPr marL="0" indent="0" algn="ctr">
              <a:buNone/>
            </a:pPr>
            <a:r>
              <a:rPr lang="en-US" altLang="en-US" sz="3200" dirty="0"/>
              <a:t>It’s the study of how people make </a:t>
            </a:r>
            <a:r>
              <a:rPr lang="en-US" altLang="en-US" sz="3200" b="1" dirty="0">
                <a:solidFill>
                  <a:schemeClr val="accent3">
                    <a:lumMod val="60000"/>
                    <a:lumOff val="40000"/>
                  </a:schemeClr>
                </a:solidFill>
              </a:rPr>
              <a:t>choices</a:t>
            </a:r>
            <a:r>
              <a:rPr lang="en-US" altLang="en-US" sz="3200" dirty="0"/>
              <a:t> to </a:t>
            </a:r>
            <a:r>
              <a:rPr lang="en-US" altLang="en-US" sz="3200" b="1" dirty="0">
                <a:solidFill>
                  <a:schemeClr val="accent3">
                    <a:lumMod val="60000"/>
                    <a:lumOff val="40000"/>
                  </a:schemeClr>
                </a:solidFill>
              </a:rPr>
              <a:t>satisfy</a:t>
            </a:r>
            <a:r>
              <a:rPr lang="en-US" altLang="en-US" sz="3200" dirty="0">
                <a:solidFill>
                  <a:schemeClr val="accent3">
                    <a:lumMod val="60000"/>
                    <a:lumOff val="40000"/>
                  </a:schemeClr>
                </a:solidFill>
              </a:rPr>
              <a:t> </a:t>
            </a:r>
            <a:r>
              <a:rPr lang="en-US" altLang="en-US" sz="3200" dirty="0"/>
              <a:t>their </a:t>
            </a:r>
            <a:r>
              <a:rPr lang="en-US" altLang="en-US" sz="3200" b="1" dirty="0">
                <a:solidFill>
                  <a:schemeClr val="accent3">
                    <a:lumMod val="60000"/>
                    <a:lumOff val="40000"/>
                  </a:schemeClr>
                </a:solidFill>
              </a:rPr>
              <a:t>wants.</a:t>
            </a:r>
          </a:p>
        </p:txBody>
      </p:sp>
      <p:sp>
        <p:nvSpPr>
          <p:cNvPr id="4" name="Oval 3">
            <a:extLst>
              <a:ext uri="{FF2B5EF4-FFF2-40B4-BE49-F238E27FC236}">
                <a16:creationId xmlns:a16="http://schemas.microsoft.com/office/drawing/2014/main" id="{1A37A640-7006-A144-94FD-7F09AEC542A5}"/>
              </a:ext>
            </a:extLst>
          </p:cNvPr>
          <p:cNvSpPr/>
          <p:nvPr/>
        </p:nvSpPr>
        <p:spPr>
          <a:xfrm>
            <a:off x="-823603" y="-820256"/>
            <a:ext cx="1852304" cy="1864110"/>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F0A56C-B08A-8E46-A6C9-4A7F8EF2451A}"/>
              </a:ext>
            </a:extLst>
          </p:cNvPr>
          <p:cNvSpPr/>
          <p:nvPr/>
        </p:nvSpPr>
        <p:spPr>
          <a:xfrm>
            <a:off x="245424" y="-88755"/>
            <a:ext cx="453970" cy="1015663"/>
          </a:xfrm>
          <a:prstGeom prst="rect">
            <a:avLst/>
          </a:prstGeom>
        </p:spPr>
        <p:txBody>
          <a:bodyPr wrap="none">
            <a:spAutoFit/>
          </a:bodyPr>
          <a:lstStyle/>
          <a:p>
            <a:r>
              <a:rPr lang="en-US" sz="6000" dirty="0">
                <a:solidFill>
                  <a:schemeClr val="accent3">
                    <a:lumMod val="60000"/>
                    <a:lumOff val="40000"/>
                  </a:schemeClr>
                </a:solidFill>
                <a:latin typeface="Candara" panose="020E0502030303020204" pitchFamily="34" charset="0"/>
              </a:rPr>
              <a:t>1</a:t>
            </a:r>
          </a:p>
        </p:txBody>
      </p:sp>
      <p:cxnSp>
        <p:nvCxnSpPr>
          <p:cNvPr id="10" name="Straight Connector 9">
            <a:extLst>
              <a:ext uri="{FF2B5EF4-FFF2-40B4-BE49-F238E27FC236}">
                <a16:creationId xmlns:a16="http://schemas.microsoft.com/office/drawing/2014/main" id="{D68EE824-787F-7040-9BAA-559C47091C67}"/>
              </a:ext>
            </a:extLst>
          </p:cNvPr>
          <p:cNvCxnSpPr/>
          <p:nvPr/>
        </p:nvCxnSpPr>
        <p:spPr>
          <a:xfrm>
            <a:off x="1243013" y="1571625"/>
            <a:ext cx="8115300" cy="0"/>
          </a:xfrm>
          <a:prstGeom prst="line">
            <a:avLst/>
          </a:prstGeom>
          <a:ln w="76200" cap="sq">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Content Placeholder 10">
            <a:extLst>
              <a:ext uri="{FF2B5EF4-FFF2-40B4-BE49-F238E27FC236}">
                <a16:creationId xmlns:a16="http://schemas.microsoft.com/office/drawing/2014/main" id="{5BBB929D-064B-5C4C-9FD5-17771759FD1E}"/>
              </a:ext>
            </a:extLst>
          </p:cNvPr>
          <p:cNvPicPr>
            <a:picLocks noGrp="1" noChangeAspect="1"/>
          </p:cNvPicPr>
          <p:nvPr>
            <p:ph sz="half" idx="2"/>
          </p:nvPr>
        </p:nvPicPr>
        <p:blipFill>
          <a:blip r:embed="rId2"/>
          <a:stretch>
            <a:fillRect/>
          </a:stretch>
        </p:blipFill>
        <p:spPr>
          <a:xfrm>
            <a:off x="245424" y="2897188"/>
            <a:ext cx="5009145" cy="2385726"/>
          </a:xfrm>
          <a:ln w="57150">
            <a:solidFill>
              <a:schemeClr val="accent3">
                <a:lumMod val="50000"/>
              </a:schemeClr>
            </a:solidFill>
          </a:ln>
        </p:spPr>
      </p:pic>
      <p:sp>
        <p:nvSpPr>
          <p:cNvPr id="12" name="Rectangle 11">
            <a:extLst>
              <a:ext uri="{FF2B5EF4-FFF2-40B4-BE49-F238E27FC236}">
                <a16:creationId xmlns:a16="http://schemas.microsoft.com/office/drawing/2014/main" id="{017E1BA9-6041-DA46-ABE5-1216E69FA81A}"/>
              </a:ext>
            </a:extLst>
          </p:cNvPr>
          <p:cNvSpPr/>
          <p:nvPr/>
        </p:nvSpPr>
        <p:spPr>
          <a:xfrm>
            <a:off x="5387919" y="3050432"/>
            <a:ext cx="6804081" cy="1815882"/>
          </a:xfrm>
          <a:prstGeom prst="rect">
            <a:avLst/>
          </a:prstGeom>
        </p:spPr>
        <p:txBody>
          <a:bodyPr wrap="square">
            <a:spAutoFit/>
          </a:bodyPr>
          <a:lstStyle/>
          <a:p>
            <a:r>
              <a:rPr lang="en-US" altLang="en-US" sz="2800" dirty="0"/>
              <a:t>For example: </a:t>
            </a:r>
          </a:p>
          <a:p>
            <a:pPr marL="457200" indent="-457200">
              <a:buFont typeface="Wingdings" pitchFamily="2" charset="2"/>
              <a:buChar char="§"/>
            </a:pPr>
            <a:r>
              <a:rPr lang="en-US" altLang="en-US" sz="2800" dirty="0"/>
              <a:t>You must choose how to spend your time</a:t>
            </a:r>
          </a:p>
          <a:p>
            <a:pPr marL="457200" indent="-457200">
              <a:buFont typeface="Wingdings" pitchFamily="2" charset="2"/>
              <a:buChar char="§"/>
            </a:pPr>
            <a:r>
              <a:rPr lang="en-US" altLang="en-US" sz="2800" dirty="0"/>
              <a:t>Businesses must choose how many people to hire</a:t>
            </a:r>
          </a:p>
        </p:txBody>
      </p:sp>
    </p:spTree>
    <p:extLst>
      <p:ext uri="{BB962C8B-B14F-4D97-AF65-F5344CB8AC3E}">
        <p14:creationId xmlns:p14="http://schemas.microsoft.com/office/powerpoint/2010/main" val="27775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75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677DA-8022-DB4D-9406-777A63645EBC}"/>
              </a:ext>
            </a:extLst>
          </p:cNvPr>
          <p:cNvSpPr>
            <a:spLocks noGrp="1"/>
          </p:cNvSpPr>
          <p:nvPr>
            <p:ph type="title"/>
          </p:nvPr>
        </p:nvSpPr>
        <p:spPr/>
        <p:txBody>
          <a:bodyPr/>
          <a:lstStyle/>
          <a:p>
            <a:r>
              <a:rPr lang="en-US" dirty="0">
                <a:latin typeface="Candara" panose="020E0502030303020204" pitchFamily="34" charset="0"/>
              </a:rPr>
              <a:t>Scarcity &amp; Shortages</a:t>
            </a:r>
          </a:p>
        </p:txBody>
      </p:sp>
      <p:sp>
        <p:nvSpPr>
          <p:cNvPr id="3" name="Content Placeholder 2">
            <a:extLst>
              <a:ext uri="{FF2B5EF4-FFF2-40B4-BE49-F238E27FC236}">
                <a16:creationId xmlns:a16="http://schemas.microsoft.com/office/drawing/2014/main" id="{CBC16E48-8CB3-EE4A-820A-9E820A1052E4}"/>
              </a:ext>
            </a:extLst>
          </p:cNvPr>
          <p:cNvSpPr>
            <a:spLocks noGrp="1"/>
          </p:cNvSpPr>
          <p:nvPr>
            <p:ph sz="half" idx="1"/>
          </p:nvPr>
        </p:nvSpPr>
        <p:spPr>
          <a:xfrm>
            <a:off x="245424" y="2112289"/>
            <a:ext cx="5142495" cy="2088236"/>
          </a:xfrm>
        </p:spPr>
        <p:txBody>
          <a:bodyPr>
            <a:normAutofit/>
          </a:bodyPr>
          <a:lstStyle/>
          <a:p>
            <a:pPr marL="0" indent="0">
              <a:buNone/>
            </a:pPr>
            <a:r>
              <a:rPr lang="en-US" altLang="en-US" sz="3200" dirty="0"/>
              <a:t> </a:t>
            </a:r>
            <a:r>
              <a:rPr lang="en-US" altLang="en-US" sz="3200" b="1" dirty="0">
                <a:solidFill>
                  <a:schemeClr val="accent3">
                    <a:lumMod val="60000"/>
                    <a:lumOff val="40000"/>
                  </a:schemeClr>
                </a:solidFill>
                <a:latin typeface="Candara" panose="020E0502030303020204" pitchFamily="34" charset="0"/>
              </a:rPr>
              <a:t>Scarcity</a:t>
            </a:r>
            <a:r>
              <a:rPr lang="en-US" altLang="en-US" sz="3200" dirty="0">
                <a:solidFill>
                  <a:schemeClr val="accent2">
                    <a:lumMod val="60000"/>
                    <a:lumOff val="40000"/>
                  </a:schemeClr>
                </a:solidFill>
                <a:latin typeface="Candara" panose="020E0502030303020204" pitchFamily="34" charset="0"/>
              </a:rPr>
              <a:t> </a:t>
            </a:r>
            <a:r>
              <a:rPr lang="en-US" altLang="en-US" sz="3200" dirty="0">
                <a:latin typeface="Candara" panose="020E0502030303020204" pitchFamily="34" charset="0"/>
              </a:rPr>
              <a:t>occurs when there are </a:t>
            </a:r>
            <a:r>
              <a:rPr lang="en-US" altLang="en-US" sz="3200" dirty="0">
                <a:solidFill>
                  <a:schemeClr val="accent3">
                    <a:lumMod val="60000"/>
                    <a:lumOff val="40000"/>
                  </a:schemeClr>
                </a:solidFill>
                <a:latin typeface="Candara" panose="020E0502030303020204" pitchFamily="34" charset="0"/>
              </a:rPr>
              <a:t>limited </a:t>
            </a:r>
            <a:r>
              <a:rPr lang="en-US" altLang="en-US" sz="3200" dirty="0">
                <a:latin typeface="Candara" panose="020E0502030303020204" pitchFamily="34" charset="0"/>
              </a:rPr>
              <a:t>quantities of resources to meet </a:t>
            </a:r>
            <a:r>
              <a:rPr lang="en-US" altLang="en-US" sz="3200" dirty="0">
                <a:solidFill>
                  <a:schemeClr val="accent3">
                    <a:lumMod val="60000"/>
                    <a:lumOff val="40000"/>
                  </a:schemeClr>
                </a:solidFill>
                <a:latin typeface="Candara" panose="020E0502030303020204" pitchFamily="34" charset="0"/>
              </a:rPr>
              <a:t>unlimited </a:t>
            </a:r>
            <a:r>
              <a:rPr lang="en-US" altLang="en-US" sz="3200" dirty="0">
                <a:solidFill>
                  <a:schemeClr val="accent3">
                    <a:lumMod val="40000"/>
                    <a:lumOff val="60000"/>
                  </a:schemeClr>
                </a:solidFill>
                <a:latin typeface="Candara" panose="020E0502030303020204" pitchFamily="34" charset="0"/>
              </a:rPr>
              <a:t>needs or wants.</a:t>
            </a:r>
          </a:p>
        </p:txBody>
      </p:sp>
      <p:sp>
        <p:nvSpPr>
          <p:cNvPr id="4" name="Oval 3">
            <a:extLst>
              <a:ext uri="{FF2B5EF4-FFF2-40B4-BE49-F238E27FC236}">
                <a16:creationId xmlns:a16="http://schemas.microsoft.com/office/drawing/2014/main" id="{1A37A640-7006-A144-94FD-7F09AEC542A5}"/>
              </a:ext>
            </a:extLst>
          </p:cNvPr>
          <p:cNvSpPr/>
          <p:nvPr/>
        </p:nvSpPr>
        <p:spPr>
          <a:xfrm>
            <a:off x="-823603" y="-820256"/>
            <a:ext cx="1852304" cy="1864110"/>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F0A56C-B08A-8E46-A6C9-4A7F8EF2451A}"/>
              </a:ext>
            </a:extLst>
          </p:cNvPr>
          <p:cNvSpPr/>
          <p:nvPr/>
        </p:nvSpPr>
        <p:spPr>
          <a:xfrm>
            <a:off x="245424" y="-88755"/>
            <a:ext cx="453970" cy="1015663"/>
          </a:xfrm>
          <a:prstGeom prst="rect">
            <a:avLst/>
          </a:prstGeom>
        </p:spPr>
        <p:txBody>
          <a:bodyPr wrap="none">
            <a:spAutoFit/>
          </a:bodyPr>
          <a:lstStyle/>
          <a:p>
            <a:r>
              <a:rPr lang="en-US" sz="6000" dirty="0">
                <a:solidFill>
                  <a:schemeClr val="accent3">
                    <a:lumMod val="60000"/>
                    <a:lumOff val="40000"/>
                  </a:schemeClr>
                </a:solidFill>
                <a:latin typeface="Candara" panose="020E0502030303020204" pitchFamily="34" charset="0"/>
              </a:rPr>
              <a:t>1</a:t>
            </a:r>
          </a:p>
        </p:txBody>
      </p:sp>
      <p:cxnSp>
        <p:nvCxnSpPr>
          <p:cNvPr id="10" name="Straight Connector 9">
            <a:extLst>
              <a:ext uri="{FF2B5EF4-FFF2-40B4-BE49-F238E27FC236}">
                <a16:creationId xmlns:a16="http://schemas.microsoft.com/office/drawing/2014/main" id="{D68EE824-787F-7040-9BAA-559C47091C67}"/>
              </a:ext>
            </a:extLst>
          </p:cNvPr>
          <p:cNvCxnSpPr/>
          <p:nvPr/>
        </p:nvCxnSpPr>
        <p:spPr>
          <a:xfrm>
            <a:off x="1243013" y="1571625"/>
            <a:ext cx="8115300" cy="0"/>
          </a:xfrm>
          <a:prstGeom prst="line">
            <a:avLst/>
          </a:prstGeom>
          <a:ln w="76200" cap="sq">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25CEB711-999B-2649-8ECC-9036444AEF0D}"/>
              </a:ext>
            </a:extLst>
          </p:cNvPr>
          <p:cNvSpPr>
            <a:spLocks noGrp="1"/>
          </p:cNvSpPr>
          <p:nvPr>
            <p:ph sz="half" idx="2"/>
          </p:nvPr>
        </p:nvSpPr>
        <p:spPr>
          <a:xfrm>
            <a:off x="206319" y="4686300"/>
            <a:ext cx="5181600" cy="1941512"/>
          </a:xfrm>
        </p:spPr>
        <p:txBody>
          <a:bodyPr/>
          <a:lstStyle/>
          <a:p>
            <a:pPr marL="0" indent="0">
              <a:buNone/>
            </a:pPr>
            <a:r>
              <a:rPr lang="en-US" b="1" dirty="0">
                <a:solidFill>
                  <a:schemeClr val="accent3">
                    <a:lumMod val="60000"/>
                    <a:lumOff val="40000"/>
                  </a:schemeClr>
                </a:solidFill>
                <a:latin typeface="Candara" panose="020E0502030303020204" pitchFamily="34" charset="0"/>
              </a:rPr>
              <a:t>Shortages </a:t>
            </a:r>
            <a:r>
              <a:rPr lang="en-US" altLang="en-US" dirty="0">
                <a:latin typeface="Candara" panose="020E0502030303020204" pitchFamily="34" charset="0"/>
              </a:rPr>
              <a:t>occur when producers will not or cannot offer </a:t>
            </a:r>
            <a:r>
              <a:rPr lang="en-US" altLang="en-US" dirty="0">
                <a:solidFill>
                  <a:schemeClr val="accent3">
                    <a:lumMod val="40000"/>
                    <a:lumOff val="60000"/>
                  </a:schemeClr>
                </a:solidFill>
                <a:latin typeface="Candara" panose="020E0502030303020204" pitchFamily="34" charset="0"/>
              </a:rPr>
              <a:t>goods or services</a:t>
            </a:r>
            <a:r>
              <a:rPr lang="en-US" altLang="en-US" dirty="0">
                <a:latin typeface="Candara" panose="020E0502030303020204" pitchFamily="34" charset="0"/>
              </a:rPr>
              <a:t> at current prices</a:t>
            </a:r>
            <a:endParaRPr lang="en-US" dirty="0">
              <a:latin typeface="Candara" panose="020E0502030303020204" pitchFamily="34" charset="0"/>
            </a:endParaRPr>
          </a:p>
        </p:txBody>
      </p:sp>
      <p:pic>
        <p:nvPicPr>
          <p:cNvPr id="9" name="Picture 8">
            <a:extLst>
              <a:ext uri="{FF2B5EF4-FFF2-40B4-BE49-F238E27FC236}">
                <a16:creationId xmlns:a16="http://schemas.microsoft.com/office/drawing/2014/main" id="{69C7D8D3-736F-054C-91BE-88AA140D336A}"/>
              </a:ext>
            </a:extLst>
          </p:cNvPr>
          <p:cNvPicPr>
            <a:picLocks noChangeAspect="1"/>
          </p:cNvPicPr>
          <p:nvPr/>
        </p:nvPicPr>
        <p:blipFill>
          <a:blip r:embed="rId2"/>
          <a:stretch>
            <a:fillRect/>
          </a:stretch>
        </p:blipFill>
        <p:spPr>
          <a:xfrm>
            <a:off x="5872163" y="1906419"/>
            <a:ext cx="5872161" cy="4398783"/>
          </a:xfrm>
          <a:prstGeom prst="rect">
            <a:avLst/>
          </a:prstGeom>
        </p:spPr>
      </p:pic>
    </p:spTree>
    <p:extLst>
      <p:ext uri="{BB962C8B-B14F-4D97-AF65-F5344CB8AC3E}">
        <p14:creationId xmlns:p14="http://schemas.microsoft.com/office/powerpoint/2010/main" val="319239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D1278F-AED4-EB44-BBBE-49B9A4035ECF}"/>
              </a:ext>
            </a:extLst>
          </p:cNvPr>
          <p:cNvSpPr>
            <a:spLocks noGrp="1"/>
          </p:cNvSpPr>
          <p:nvPr>
            <p:ph idx="1"/>
          </p:nvPr>
        </p:nvSpPr>
        <p:spPr>
          <a:xfrm>
            <a:off x="8933724" y="4461868"/>
            <a:ext cx="3159869" cy="2396131"/>
          </a:xfrm>
        </p:spPr>
        <p:txBody>
          <a:bodyPr>
            <a:normAutofit/>
          </a:bodyPr>
          <a:lstStyle/>
          <a:p>
            <a:pPr marL="0" indent="0" algn="ctr">
              <a:buNone/>
            </a:pPr>
            <a:r>
              <a:rPr lang="en-US" altLang="en-US" b="1" u="sng" dirty="0">
                <a:solidFill>
                  <a:schemeClr val="accent3">
                    <a:lumMod val="60000"/>
                    <a:lumOff val="40000"/>
                  </a:schemeClr>
                </a:solidFill>
                <a:latin typeface="Candara" panose="020E0502030303020204" pitchFamily="34" charset="0"/>
              </a:rPr>
              <a:t>Entrepreneurs</a:t>
            </a:r>
            <a:r>
              <a:rPr lang="en-US" altLang="en-US" b="1" dirty="0">
                <a:solidFill>
                  <a:schemeClr val="accent3">
                    <a:lumMod val="60000"/>
                    <a:lumOff val="40000"/>
                  </a:schemeClr>
                </a:solidFill>
                <a:latin typeface="Candara" panose="020E0502030303020204" pitchFamily="34" charset="0"/>
              </a:rPr>
              <a:t> </a:t>
            </a:r>
          </a:p>
          <a:p>
            <a:pPr marL="0" indent="0" algn="ctr">
              <a:buNone/>
            </a:pPr>
            <a:r>
              <a:rPr lang="en-US" altLang="en-US" sz="2000" b="1" dirty="0">
                <a:latin typeface="Candara" panose="020E0502030303020204" pitchFamily="34" charset="0"/>
              </a:rPr>
              <a:t>R</a:t>
            </a:r>
            <a:r>
              <a:rPr lang="en-US" sz="2000" b="1" dirty="0">
                <a:latin typeface="Candara" panose="020E0502030303020204" pitchFamily="34" charset="0"/>
              </a:rPr>
              <a:t>isk-taking </a:t>
            </a:r>
            <a:r>
              <a:rPr lang="en-US" sz="2000" b="1" u="sng" dirty="0">
                <a:solidFill>
                  <a:schemeClr val="accent2">
                    <a:lumMod val="60000"/>
                    <a:lumOff val="40000"/>
                  </a:schemeClr>
                </a:solidFill>
                <a:latin typeface="Candara" panose="020E0502030303020204" pitchFamily="34" charset="0"/>
              </a:rPr>
              <a:t>individuals</a:t>
            </a:r>
            <a:r>
              <a:rPr lang="en-US" sz="2000" b="1" dirty="0">
                <a:latin typeface="Candara" panose="020E0502030303020204" pitchFamily="34" charset="0"/>
              </a:rPr>
              <a:t> who introduce new products or services in search of profits; decides how to use the other 3 factors of production. </a:t>
            </a:r>
            <a:endParaRPr lang="en-US" sz="2000" dirty="0"/>
          </a:p>
        </p:txBody>
      </p:sp>
      <p:sp>
        <p:nvSpPr>
          <p:cNvPr id="4" name="Title 1">
            <a:extLst>
              <a:ext uri="{FF2B5EF4-FFF2-40B4-BE49-F238E27FC236}">
                <a16:creationId xmlns:a16="http://schemas.microsoft.com/office/drawing/2014/main" id="{9AE324C0-CD22-E140-BEF6-B4EA50A5505E}"/>
              </a:ext>
            </a:extLst>
          </p:cNvPr>
          <p:cNvSpPr>
            <a:spLocks noGrp="1"/>
          </p:cNvSpPr>
          <p:nvPr>
            <p:ph type="title"/>
          </p:nvPr>
        </p:nvSpPr>
        <p:spPr/>
        <p:txBody>
          <a:bodyPr/>
          <a:lstStyle/>
          <a:p>
            <a:r>
              <a:rPr lang="en-US" dirty="0">
                <a:latin typeface="Candara" panose="020E0502030303020204" pitchFamily="34" charset="0"/>
              </a:rPr>
              <a:t>The Factors of Production</a:t>
            </a:r>
          </a:p>
        </p:txBody>
      </p:sp>
      <p:sp>
        <p:nvSpPr>
          <p:cNvPr id="5" name="Content Placeholder 2">
            <a:extLst>
              <a:ext uri="{FF2B5EF4-FFF2-40B4-BE49-F238E27FC236}">
                <a16:creationId xmlns:a16="http://schemas.microsoft.com/office/drawing/2014/main" id="{37CF2768-5464-1C4F-9BCC-E87144C68F09}"/>
              </a:ext>
            </a:extLst>
          </p:cNvPr>
          <p:cNvSpPr txBox="1">
            <a:spLocks/>
          </p:cNvSpPr>
          <p:nvPr/>
        </p:nvSpPr>
        <p:spPr>
          <a:xfrm>
            <a:off x="106878" y="4461869"/>
            <a:ext cx="2731325" cy="17845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b="1" u="sng" dirty="0">
                <a:solidFill>
                  <a:schemeClr val="accent3">
                    <a:lumMod val="60000"/>
                    <a:lumOff val="40000"/>
                  </a:schemeClr>
                </a:solidFill>
                <a:latin typeface="Candara" panose="020E0502030303020204" pitchFamily="34" charset="0"/>
              </a:rPr>
              <a:t>Land </a:t>
            </a:r>
          </a:p>
          <a:p>
            <a:pPr marL="0" indent="0" algn="ctr">
              <a:buNone/>
            </a:pPr>
            <a:r>
              <a:rPr lang="en-US" altLang="en-US" sz="2000" b="1" dirty="0">
                <a:latin typeface="Candara" panose="020E0502030303020204" pitchFamily="34" charset="0"/>
              </a:rPr>
              <a:t>All </a:t>
            </a:r>
            <a:r>
              <a:rPr lang="en-US" altLang="en-US" sz="2000" b="1" u="sng" dirty="0">
                <a:solidFill>
                  <a:schemeClr val="accent2">
                    <a:lumMod val="60000"/>
                    <a:lumOff val="40000"/>
                  </a:schemeClr>
                </a:solidFill>
                <a:latin typeface="Candara" panose="020E0502030303020204" pitchFamily="34" charset="0"/>
              </a:rPr>
              <a:t>natural resources </a:t>
            </a:r>
            <a:r>
              <a:rPr lang="en-US" altLang="en-US" sz="2000" b="1" dirty="0">
                <a:latin typeface="Candara" panose="020E0502030303020204" pitchFamily="34" charset="0"/>
              </a:rPr>
              <a:t>used to produce goods and services.</a:t>
            </a:r>
          </a:p>
          <a:p>
            <a:pPr marL="0" indent="0">
              <a:buNone/>
            </a:pPr>
            <a:endParaRPr lang="en-US" altLang="en-US" b="1" dirty="0">
              <a:solidFill>
                <a:schemeClr val="accent3">
                  <a:lumMod val="60000"/>
                  <a:lumOff val="40000"/>
                </a:schemeClr>
              </a:solidFill>
              <a:latin typeface="Candara" panose="020E0502030303020204" pitchFamily="34" charset="0"/>
            </a:endParaRPr>
          </a:p>
        </p:txBody>
      </p:sp>
      <p:sp>
        <p:nvSpPr>
          <p:cNvPr id="7" name="Content Placeholder 2">
            <a:extLst>
              <a:ext uri="{FF2B5EF4-FFF2-40B4-BE49-F238E27FC236}">
                <a16:creationId xmlns:a16="http://schemas.microsoft.com/office/drawing/2014/main" id="{160F759B-0CD2-104F-9C32-7E04AC13D0CA}"/>
              </a:ext>
            </a:extLst>
          </p:cNvPr>
          <p:cNvSpPr txBox="1">
            <a:spLocks/>
          </p:cNvSpPr>
          <p:nvPr/>
        </p:nvSpPr>
        <p:spPr>
          <a:xfrm>
            <a:off x="6218233" y="4463739"/>
            <a:ext cx="2715491" cy="21501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b="1" u="sng" dirty="0">
                <a:solidFill>
                  <a:schemeClr val="accent3">
                    <a:lumMod val="60000"/>
                    <a:lumOff val="40000"/>
                  </a:schemeClr>
                </a:solidFill>
                <a:latin typeface="Candara" panose="020E0502030303020204" pitchFamily="34" charset="0"/>
              </a:rPr>
              <a:t>Capital</a:t>
            </a:r>
          </a:p>
          <a:p>
            <a:pPr marL="0" indent="0" algn="ctr">
              <a:buNone/>
            </a:pPr>
            <a:r>
              <a:rPr lang="en-US" altLang="en-US" sz="2000" b="1" dirty="0">
                <a:latin typeface="Candara" panose="020E0502030303020204" pitchFamily="34" charset="0"/>
              </a:rPr>
              <a:t>Any </a:t>
            </a:r>
            <a:r>
              <a:rPr lang="en-US" altLang="en-US" sz="2000" b="1" u="sng" dirty="0">
                <a:solidFill>
                  <a:schemeClr val="accent2">
                    <a:lumMod val="60000"/>
                    <a:lumOff val="40000"/>
                  </a:schemeClr>
                </a:solidFill>
                <a:latin typeface="Candara" panose="020E0502030303020204" pitchFamily="34" charset="0"/>
              </a:rPr>
              <a:t>human-made resource </a:t>
            </a:r>
            <a:r>
              <a:rPr lang="en-US" altLang="en-US" sz="2000" b="1" dirty="0">
                <a:latin typeface="Candara" panose="020E0502030303020204" pitchFamily="34" charset="0"/>
              </a:rPr>
              <a:t>used to create other goods and services. </a:t>
            </a:r>
          </a:p>
          <a:p>
            <a:endParaRPr lang="en-US" altLang="en-US" b="1" dirty="0">
              <a:latin typeface="Candara" panose="020E0502030303020204" pitchFamily="34" charset="0"/>
            </a:endParaRPr>
          </a:p>
        </p:txBody>
      </p:sp>
      <p:sp>
        <p:nvSpPr>
          <p:cNvPr id="8" name="Content Placeholder 2">
            <a:extLst>
              <a:ext uri="{FF2B5EF4-FFF2-40B4-BE49-F238E27FC236}">
                <a16:creationId xmlns:a16="http://schemas.microsoft.com/office/drawing/2014/main" id="{956E6EBF-0DDD-1248-8331-73F8B2D57AF9}"/>
              </a:ext>
            </a:extLst>
          </p:cNvPr>
          <p:cNvSpPr txBox="1">
            <a:spLocks/>
          </p:cNvSpPr>
          <p:nvPr/>
        </p:nvSpPr>
        <p:spPr>
          <a:xfrm>
            <a:off x="3166637" y="4422990"/>
            <a:ext cx="2769288" cy="2099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b="1" u="sng" dirty="0">
                <a:solidFill>
                  <a:schemeClr val="accent3">
                    <a:lumMod val="60000"/>
                    <a:lumOff val="40000"/>
                  </a:schemeClr>
                </a:solidFill>
                <a:latin typeface="Candara" panose="020E0502030303020204" pitchFamily="34" charset="0"/>
              </a:rPr>
              <a:t>Labor</a:t>
            </a:r>
          </a:p>
          <a:p>
            <a:pPr marL="0" indent="0" algn="ctr">
              <a:buNone/>
            </a:pPr>
            <a:r>
              <a:rPr lang="en-US" altLang="en-US" sz="2000" b="1" dirty="0">
                <a:latin typeface="Candara" panose="020E0502030303020204" pitchFamily="34" charset="0"/>
              </a:rPr>
              <a:t>Any </a:t>
            </a:r>
            <a:r>
              <a:rPr lang="en-US" altLang="en-US" sz="2000" b="1" u="sng" dirty="0">
                <a:solidFill>
                  <a:schemeClr val="accent2">
                    <a:lumMod val="60000"/>
                    <a:lumOff val="40000"/>
                  </a:schemeClr>
                </a:solidFill>
                <a:latin typeface="Candara" panose="020E0502030303020204" pitchFamily="34" charset="0"/>
              </a:rPr>
              <a:t>effort</a:t>
            </a:r>
            <a:r>
              <a:rPr lang="en-US" altLang="en-US" sz="2000" b="1" dirty="0">
                <a:latin typeface="Candara" panose="020E0502030303020204" pitchFamily="34" charset="0"/>
              </a:rPr>
              <a:t> a person devotes to a task for which that person is paid. </a:t>
            </a:r>
            <a:endParaRPr lang="en-US" altLang="en-US" sz="2000" dirty="0">
              <a:latin typeface="Candara" panose="020E0502030303020204" pitchFamily="34" charset="0"/>
            </a:endParaRPr>
          </a:p>
          <a:p>
            <a:endParaRPr lang="en-US" altLang="en-US" dirty="0">
              <a:latin typeface="Candara" panose="020E0502030303020204" pitchFamily="34" charset="0"/>
            </a:endParaRPr>
          </a:p>
        </p:txBody>
      </p:sp>
      <p:pic>
        <p:nvPicPr>
          <p:cNvPr id="10" name="Picture 9">
            <a:extLst>
              <a:ext uri="{FF2B5EF4-FFF2-40B4-BE49-F238E27FC236}">
                <a16:creationId xmlns:a16="http://schemas.microsoft.com/office/drawing/2014/main" id="{082D3174-3D73-784D-A7E8-0535F375C11B}"/>
              </a:ext>
            </a:extLst>
          </p:cNvPr>
          <p:cNvPicPr>
            <a:picLocks noChangeAspect="1"/>
          </p:cNvPicPr>
          <p:nvPr/>
        </p:nvPicPr>
        <p:blipFill>
          <a:blip r:embed="rId3"/>
          <a:stretch>
            <a:fillRect/>
          </a:stretch>
        </p:blipFill>
        <p:spPr>
          <a:xfrm>
            <a:off x="9214999" y="2326929"/>
            <a:ext cx="2878594" cy="1915573"/>
          </a:xfrm>
          <a:prstGeom prst="ellipse">
            <a:avLst/>
          </a:prstGeom>
          <a:ln>
            <a:noFill/>
          </a:ln>
          <a:effectLst>
            <a:softEdge rad="112500"/>
          </a:effectLst>
        </p:spPr>
      </p:pic>
      <p:pic>
        <p:nvPicPr>
          <p:cNvPr id="14" name="Picture 13">
            <a:extLst>
              <a:ext uri="{FF2B5EF4-FFF2-40B4-BE49-F238E27FC236}">
                <a16:creationId xmlns:a16="http://schemas.microsoft.com/office/drawing/2014/main" id="{7B26CAF7-43EF-6C4D-A923-DB691721FB4C}"/>
              </a:ext>
            </a:extLst>
          </p:cNvPr>
          <p:cNvPicPr>
            <a:picLocks noChangeAspect="1"/>
          </p:cNvPicPr>
          <p:nvPr/>
        </p:nvPicPr>
        <p:blipFill>
          <a:blip r:embed="rId4"/>
          <a:stretch>
            <a:fillRect/>
          </a:stretch>
        </p:blipFill>
        <p:spPr>
          <a:xfrm>
            <a:off x="3038414" y="2326929"/>
            <a:ext cx="2897511" cy="1929301"/>
          </a:xfrm>
          <a:prstGeom prst="ellipse">
            <a:avLst/>
          </a:prstGeom>
          <a:ln>
            <a:noFill/>
          </a:ln>
          <a:effectLst>
            <a:softEdge rad="112500"/>
          </a:effectLst>
        </p:spPr>
      </p:pic>
      <p:pic>
        <p:nvPicPr>
          <p:cNvPr id="16" name="Picture 15">
            <a:extLst>
              <a:ext uri="{FF2B5EF4-FFF2-40B4-BE49-F238E27FC236}">
                <a16:creationId xmlns:a16="http://schemas.microsoft.com/office/drawing/2014/main" id="{2FDFCB68-CCFA-834D-9BCA-BDFA69034CB0}"/>
              </a:ext>
            </a:extLst>
          </p:cNvPr>
          <p:cNvPicPr>
            <a:picLocks noChangeAspect="1"/>
          </p:cNvPicPr>
          <p:nvPr/>
        </p:nvPicPr>
        <p:blipFill>
          <a:blip r:embed="rId5"/>
          <a:stretch>
            <a:fillRect/>
          </a:stretch>
        </p:blipFill>
        <p:spPr>
          <a:xfrm>
            <a:off x="-7005" y="2347173"/>
            <a:ext cx="2845208" cy="1956081"/>
          </a:xfrm>
          <a:prstGeom prst="ellipse">
            <a:avLst/>
          </a:prstGeom>
          <a:ln>
            <a:noFill/>
          </a:ln>
          <a:effectLst>
            <a:softEdge rad="112500"/>
          </a:effectLst>
        </p:spPr>
      </p:pic>
      <p:sp>
        <p:nvSpPr>
          <p:cNvPr id="17" name="Oval 16">
            <a:extLst>
              <a:ext uri="{FF2B5EF4-FFF2-40B4-BE49-F238E27FC236}">
                <a16:creationId xmlns:a16="http://schemas.microsoft.com/office/drawing/2014/main" id="{B656E3DB-497C-5A4A-8975-8B37A3FE3E85}"/>
              </a:ext>
            </a:extLst>
          </p:cNvPr>
          <p:cNvSpPr/>
          <p:nvPr/>
        </p:nvSpPr>
        <p:spPr>
          <a:xfrm>
            <a:off x="-823603" y="-820256"/>
            <a:ext cx="1852304" cy="1864110"/>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4950051-09B5-D34F-B1E5-BCF2063C8730}"/>
              </a:ext>
            </a:extLst>
          </p:cNvPr>
          <p:cNvSpPr/>
          <p:nvPr/>
        </p:nvSpPr>
        <p:spPr>
          <a:xfrm>
            <a:off x="245424" y="-88755"/>
            <a:ext cx="453970" cy="1015663"/>
          </a:xfrm>
          <a:prstGeom prst="rect">
            <a:avLst/>
          </a:prstGeom>
        </p:spPr>
        <p:txBody>
          <a:bodyPr wrap="none">
            <a:spAutoFit/>
          </a:bodyPr>
          <a:lstStyle/>
          <a:p>
            <a:r>
              <a:rPr lang="en-US" sz="6000" dirty="0">
                <a:solidFill>
                  <a:schemeClr val="accent3">
                    <a:lumMod val="60000"/>
                    <a:lumOff val="40000"/>
                  </a:schemeClr>
                </a:solidFill>
                <a:latin typeface="Candara" panose="020E0502030303020204" pitchFamily="34" charset="0"/>
              </a:rPr>
              <a:t>1</a:t>
            </a:r>
          </a:p>
        </p:txBody>
      </p:sp>
      <p:cxnSp>
        <p:nvCxnSpPr>
          <p:cNvPr id="19" name="Straight Connector 18">
            <a:extLst>
              <a:ext uri="{FF2B5EF4-FFF2-40B4-BE49-F238E27FC236}">
                <a16:creationId xmlns:a16="http://schemas.microsoft.com/office/drawing/2014/main" id="{AEF940BE-4D78-574B-B480-E6620EA1CE02}"/>
              </a:ext>
            </a:extLst>
          </p:cNvPr>
          <p:cNvCxnSpPr>
            <a:cxnSpLocks/>
          </p:cNvCxnSpPr>
          <p:nvPr/>
        </p:nvCxnSpPr>
        <p:spPr>
          <a:xfrm>
            <a:off x="1243013" y="1571625"/>
            <a:ext cx="9393532" cy="21734"/>
          </a:xfrm>
          <a:prstGeom prst="line">
            <a:avLst/>
          </a:prstGeom>
          <a:ln w="76200" cap="sq">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0652BD0-4497-B346-89FA-78EB3BF07B6F}"/>
              </a:ext>
            </a:extLst>
          </p:cNvPr>
          <p:cNvCxnSpPr/>
          <p:nvPr/>
        </p:nvCxnSpPr>
        <p:spPr>
          <a:xfrm>
            <a:off x="1243013" y="1571625"/>
            <a:ext cx="0" cy="766777"/>
          </a:xfrm>
          <a:prstGeom prst="straightConnector1">
            <a:avLst/>
          </a:prstGeom>
          <a:ln w="76200">
            <a:solidFill>
              <a:schemeClr val="accent3">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a:extLst>
              <a:ext uri="{FF2B5EF4-FFF2-40B4-BE49-F238E27FC236}">
                <a16:creationId xmlns:a16="http://schemas.microsoft.com/office/drawing/2014/main" id="{ACBE517E-7299-6648-A9D1-E70822A5D94F}"/>
              </a:ext>
            </a:extLst>
          </p:cNvPr>
          <p:cNvCxnSpPr/>
          <p:nvPr/>
        </p:nvCxnSpPr>
        <p:spPr>
          <a:xfrm>
            <a:off x="4503182" y="1560153"/>
            <a:ext cx="0" cy="766777"/>
          </a:xfrm>
          <a:prstGeom prst="straightConnector1">
            <a:avLst/>
          </a:prstGeom>
          <a:ln w="76200">
            <a:solidFill>
              <a:schemeClr val="accent3">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a:extLst>
              <a:ext uri="{FF2B5EF4-FFF2-40B4-BE49-F238E27FC236}">
                <a16:creationId xmlns:a16="http://schemas.microsoft.com/office/drawing/2014/main" id="{A858D542-C887-0D45-A111-CD803D21F33F}"/>
              </a:ext>
            </a:extLst>
          </p:cNvPr>
          <p:cNvCxnSpPr/>
          <p:nvPr/>
        </p:nvCxnSpPr>
        <p:spPr>
          <a:xfrm>
            <a:off x="10636545" y="1593359"/>
            <a:ext cx="0" cy="766777"/>
          </a:xfrm>
          <a:prstGeom prst="straightConnector1">
            <a:avLst/>
          </a:prstGeom>
          <a:ln w="76200">
            <a:solidFill>
              <a:schemeClr val="accent3">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25" name="Straight Arrow Connector 24">
            <a:extLst>
              <a:ext uri="{FF2B5EF4-FFF2-40B4-BE49-F238E27FC236}">
                <a16:creationId xmlns:a16="http://schemas.microsoft.com/office/drawing/2014/main" id="{1FA1142E-2CD6-8D4F-AECC-4A29BD4F8983}"/>
              </a:ext>
            </a:extLst>
          </p:cNvPr>
          <p:cNvCxnSpPr/>
          <p:nvPr/>
        </p:nvCxnSpPr>
        <p:spPr>
          <a:xfrm>
            <a:off x="7664438" y="1560152"/>
            <a:ext cx="0" cy="766777"/>
          </a:xfrm>
          <a:prstGeom prst="straightConnector1">
            <a:avLst/>
          </a:prstGeom>
          <a:ln w="76200">
            <a:solidFill>
              <a:schemeClr val="accent3">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pic>
        <p:nvPicPr>
          <p:cNvPr id="28" name="Picture 27">
            <a:extLst>
              <a:ext uri="{FF2B5EF4-FFF2-40B4-BE49-F238E27FC236}">
                <a16:creationId xmlns:a16="http://schemas.microsoft.com/office/drawing/2014/main" id="{2AC43DC5-8003-CB4A-BA71-E9877C79C2C1}"/>
              </a:ext>
            </a:extLst>
          </p:cNvPr>
          <p:cNvPicPr>
            <a:picLocks noChangeAspect="1"/>
          </p:cNvPicPr>
          <p:nvPr/>
        </p:nvPicPr>
        <p:blipFill>
          <a:blip r:embed="rId6"/>
          <a:stretch>
            <a:fillRect/>
          </a:stretch>
        </p:blipFill>
        <p:spPr>
          <a:xfrm>
            <a:off x="6012528" y="2438616"/>
            <a:ext cx="3125867" cy="1803886"/>
          </a:xfrm>
          <a:prstGeom prst="ellipse">
            <a:avLst/>
          </a:prstGeom>
          <a:ln>
            <a:noFill/>
          </a:ln>
          <a:effectLst>
            <a:softEdge rad="112500"/>
          </a:effectLst>
        </p:spPr>
      </p:pic>
    </p:spTree>
    <p:extLst>
      <p:ext uri="{BB962C8B-B14F-4D97-AF65-F5344CB8AC3E}">
        <p14:creationId xmlns:p14="http://schemas.microsoft.com/office/powerpoint/2010/main" val="239969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677DA-8022-DB4D-9406-777A63645EBC}"/>
              </a:ext>
            </a:extLst>
          </p:cNvPr>
          <p:cNvSpPr>
            <a:spLocks noGrp="1"/>
          </p:cNvSpPr>
          <p:nvPr>
            <p:ph type="title"/>
          </p:nvPr>
        </p:nvSpPr>
        <p:spPr/>
        <p:txBody>
          <a:bodyPr/>
          <a:lstStyle/>
          <a:p>
            <a:r>
              <a:rPr lang="en-US" dirty="0">
                <a:latin typeface="Candara" panose="020E0502030303020204" pitchFamily="34" charset="0"/>
              </a:rPr>
              <a:t>Assessment</a:t>
            </a:r>
          </a:p>
        </p:txBody>
      </p:sp>
      <p:sp>
        <p:nvSpPr>
          <p:cNvPr id="4" name="Oval 3">
            <a:extLst>
              <a:ext uri="{FF2B5EF4-FFF2-40B4-BE49-F238E27FC236}">
                <a16:creationId xmlns:a16="http://schemas.microsoft.com/office/drawing/2014/main" id="{1A37A640-7006-A144-94FD-7F09AEC542A5}"/>
              </a:ext>
            </a:extLst>
          </p:cNvPr>
          <p:cNvSpPr/>
          <p:nvPr/>
        </p:nvSpPr>
        <p:spPr>
          <a:xfrm>
            <a:off x="-823603" y="-820256"/>
            <a:ext cx="1852304" cy="1864110"/>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F0A56C-B08A-8E46-A6C9-4A7F8EF2451A}"/>
              </a:ext>
            </a:extLst>
          </p:cNvPr>
          <p:cNvSpPr/>
          <p:nvPr/>
        </p:nvSpPr>
        <p:spPr>
          <a:xfrm>
            <a:off x="245424" y="-88755"/>
            <a:ext cx="453970" cy="1015663"/>
          </a:xfrm>
          <a:prstGeom prst="rect">
            <a:avLst/>
          </a:prstGeom>
        </p:spPr>
        <p:txBody>
          <a:bodyPr wrap="none">
            <a:spAutoFit/>
          </a:bodyPr>
          <a:lstStyle/>
          <a:p>
            <a:r>
              <a:rPr lang="en-US" sz="6000" dirty="0">
                <a:solidFill>
                  <a:schemeClr val="accent3">
                    <a:lumMod val="60000"/>
                    <a:lumOff val="40000"/>
                  </a:schemeClr>
                </a:solidFill>
                <a:latin typeface="Candara" panose="020E0502030303020204" pitchFamily="34" charset="0"/>
              </a:rPr>
              <a:t>1</a:t>
            </a:r>
          </a:p>
        </p:txBody>
      </p:sp>
      <p:cxnSp>
        <p:nvCxnSpPr>
          <p:cNvPr id="10" name="Straight Connector 9">
            <a:extLst>
              <a:ext uri="{FF2B5EF4-FFF2-40B4-BE49-F238E27FC236}">
                <a16:creationId xmlns:a16="http://schemas.microsoft.com/office/drawing/2014/main" id="{D68EE824-787F-7040-9BAA-559C47091C67}"/>
              </a:ext>
            </a:extLst>
          </p:cNvPr>
          <p:cNvCxnSpPr/>
          <p:nvPr/>
        </p:nvCxnSpPr>
        <p:spPr>
          <a:xfrm>
            <a:off x="1243013" y="1571625"/>
            <a:ext cx="8115300" cy="0"/>
          </a:xfrm>
          <a:prstGeom prst="line">
            <a:avLst/>
          </a:prstGeom>
          <a:ln w="76200" cap="sq">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Rectangle 17">
            <a:extLst>
              <a:ext uri="{FF2B5EF4-FFF2-40B4-BE49-F238E27FC236}">
                <a16:creationId xmlns:a16="http://schemas.microsoft.com/office/drawing/2014/main" id="{4A4F0942-C966-664B-973C-C272BCD40B67}"/>
              </a:ext>
            </a:extLst>
          </p:cNvPr>
          <p:cNvSpPr txBox="1">
            <a:spLocks noChangeArrowheads="1"/>
          </p:cNvSpPr>
          <p:nvPr/>
        </p:nvSpPr>
        <p:spPr>
          <a:xfrm>
            <a:off x="127000" y="1892300"/>
            <a:ext cx="11950700" cy="48387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sz="2400" b="1" dirty="0">
                <a:solidFill>
                  <a:schemeClr val="accent3">
                    <a:lumMod val="60000"/>
                    <a:lumOff val="40000"/>
                  </a:schemeClr>
                </a:solidFill>
                <a:latin typeface="Candara" panose="020E0502030303020204" pitchFamily="34" charset="0"/>
              </a:rPr>
              <a:t>1.</a:t>
            </a:r>
            <a:r>
              <a:rPr lang="en-US" altLang="en-US" sz="2400" dirty="0">
                <a:solidFill>
                  <a:schemeClr val="accent3">
                    <a:lumMod val="60000"/>
                    <a:lumOff val="40000"/>
                  </a:schemeClr>
                </a:solidFill>
                <a:latin typeface="Candara" panose="020E0502030303020204" pitchFamily="34" charset="0"/>
              </a:rPr>
              <a:t>  </a:t>
            </a:r>
            <a:r>
              <a:rPr lang="en-US" altLang="en-US" sz="2400" b="1" dirty="0">
                <a:solidFill>
                  <a:schemeClr val="accent3">
                    <a:lumMod val="60000"/>
                    <a:lumOff val="40000"/>
                  </a:schemeClr>
                </a:solidFill>
                <a:latin typeface="Candara" panose="020E0502030303020204" pitchFamily="34" charset="0"/>
              </a:rPr>
              <a:t>What is the difference between a shortage and scarcity?</a:t>
            </a:r>
          </a:p>
          <a:p>
            <a:pPr lvl="1">
              <a:buFontTx/>
              <a:buNone/>
            </a:pPr>
            <a:r>
              <a:rPr lang="en-US" altLang="en-US" dirty="0">
                <a:latin typeface="Candara" panose="020E0502030303020204" pitchFamily="34" charset="0"/>
              </a:rPr>
              <a:t>(a) A shortage can be temporary or long-term, but scarcity always exists.</a:t>
            </a:r>
          </a:p>
          <a:p>
            <a:pPr lvl="1">
              <a:buFontTx/>
              <a:buNone/>
            </a:pPr>
            <a:r>
              <a:rPr lang="en-US" altLang="en-US" dirty="0">
                <a:latin typeface="Candara" panose="020E0502030303020204" pitchFamily="34" charset="0"/>
              </a:rPr>
              <a:t>(b) A shortage results from rising prices; a scarcity results from falling prices.</a:t>
            </a:r>
          </a:p>
          <a:p>
            <a:pPr lvl="1">
              <a:buFontTx/>
              <a:buNone/>
            </a:pPr>
            <a:r>
              <a:rPr lang="en-US" altLang="en-US" dirty="0">
                <a:latin typeface="Candara" panose="020E0502030303020204" pitchFamily="34" charset="0"/>
              </a:rPr>
              <a:t>(c) A shortage is a lack of all goods and services; a scarcity concerns a single item.</a:t>
            </a:r>
          </a:p>
          <a:p>
            <a:pPr lvl="1">
              <a:buFontTx/>
              <a:buNone/>
            </a:pPr>
            <a:r>
              <a:rPr lang="en-US" altLang="en-US" dirty="0">
                <a:latin typeface="Candara" panose="020E0502030303020204" pitchFamily="34" charset="0"/>
              </a:rPr>
              <a:t>(d) There is no real difference between a shortage and a scarcity.</a:t>
            </a:r>
          </a:p>
          <a:p>
            <a:pPr lvl="1">
              <a:buFontTx/>
              <a:buNone/>
            </a:pPr>
            <a:endParaRPr lang="en-US" altLang="en-US" dirty="0">
              <a:latin typeface="Candara" panose="020E0502030303020204" pitchFamily="34" charset="0"/>
            </a:endParaRPr>
          </a:p>
          <a:p>
            <a:pPr lvl="1">
              <a:buFontTx/>
              <a:buNone/>
            </a:pPr>
            <a:endParaRPr lang="en-US" altLang="en-US" dirty="0">
              <a:latin typeface="Candara" panose="020E0502030303020204" pitchFamily="34" charset="0"/>
            </a:endParaRPr>
          </a:p>
          <a:p>
            <a:pPr>
              <a:buFontTx/>
              <a:buNone/>
            </a:pPr>
            <a:r>
              <a:rPr lang="en-US" altLang="en-US" sz="2400" b="1" dirty="0">
                <a:solidFill>
                  <a:schemeClr val="accent3">
                    <a:lumMod val="60000"/>
                    <a:lumOff val="40000"/>
                  </a:schemeClr>
                </a:solidFill>
                <a:latin typeface="Candara" panose="020E0502030303020204" pitchFamily="34" charset="0"/>
              </a:rPr>
              <a:t>2.  Which of the following is an example of using physical capital to save time and money?</a:t>
            </a:r>
          </a:p>
          <a:p>
            <a:pPr lvl="1">
              <a:buFontTx/>
              <a:buNone/>
            </a:pPr>
            <a:r>
              <a:rPr lang="en-US" altLang="en-US" dirty="0">
                <a:latin typeface="Candara" panose="020E0502030303020204" pitchFamily="34" charset="0"/>
              </a:rPr>
              <a:t>(a) hiring more workers to do a job</a:t>
            </a:r>
          </a:p>
          <a:p>
            <a:pPr lvl="1">
              <a:buFontTx/>
              <a:buNone/>
            </a:pPr>
            <a:r>
              <a:rPr lang="en-US" altLang="en-US" dirty="0">
                <a:latin typeface="Candara" panose="020E0502030303020204" pitchFamily="34" charset="0"/>
              </a:rPr>
              <a:t>(b) building extra space in a factory to simplify production</a:t>
            </a:r>
          </a:p>
          <a:p>
            <a:pPr lvl="1">
              <a:buFontTx/>
              <a:buNone/>
            </a:pPr>
            <a:r>
              <a:rPr lang="en-US" altLang="en-US" dirty="0">
                <a:latin typeface="Candara" panose="020E0502030303020204" pitchFamily="34" charset="0"/>
              </a:rPr>
              <a:t>(c) switching from oil to coal to make production cheaper</a:t>
            </a:r>
          </a:p>
          <a:p>
            <a:pPr lvl="1">
              <a:buFontTx/>
              <a:buNone/>
            </a:pPr>
            <a:r>
              <a:rPr lang="en-US" altLang="en-US" dirty="0">
                <a:latin typeface="Candara" panose="020E0502030303020204" pitchFamily="34" charset="0"/>
              </a:rPr>
              <a:t>(d) lowering workers’ wages to increase profits</a:t>
            </a:r>
          </a:p>
          <a:p>
            <a:pPr>
              <a:buFontTx/>
              <a:buNone/>
            </a:pPr>
            <a:endParaRPr lang="en-US" altLang="en-US" sz="1600" dirty="0"/>
          </a:p>
        </p:txBody>
      </p:sp>
    </p:spTree>
    <p:extLst>
      <p:ext uri="{BB962C8B-B14F-4D97-AF65-F5344CB8AC3E}">
        <p14:creationId xmlns:p14="http://schemas.microsoft.com/office/powerpoint/2010/main" val="93773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dissolve">
                                      <p:cBhvr>
                                        <p:cTn id="11" dur="500"/>
                                        <p:tgtEl>
                                          <p:spTgt spid="11">
                                            <p:txEl>
                                              <p:pRg st="0" end="0"/>
                                            </p:txEl>
                                          </p:spTgt>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dissolve">
                                      <p:cBhvr>
                                        <p:cTn id="14" dur="500"/>
                                        <p:tgtEl>
                                          <p:spTgt spid="11">
                                            <p:txEl>
                                              <p:pRg st="1" end="1"/>
                                            </p:txEl>
                                          </p:spTgt>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dissolve">
                                      <p:cBhvr>
                                        <p:cTn id="17" dur="500"/>
                                        <p:tgtEl>
                                          <p:spTgt spid="11">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animEffect transition="in" filter="dissolve">
                                      <p:cBhvr>
                                        <p:cTn id="20" dur="500"/>
                                        <p:tgtEl>
                                          <p:spTgt spid="11">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Effect transition="in" filter="dissolve">
                                      <p:cBhvr>
                                        <p:cTn id="23" dur="500"/>
                                        <p:tgtEl>
                                          <p:spTgt spid="11">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1">
                                            <p:txEl>
                                              <p:pRg st="7" end="7"/>
                                            </p:txEl>
                                          </p:spTgt>
                                        </p:tgtEl>
                                        <p:attrNameLst>
                                          <p:attrName>style.visibility</p:attrName>
                                        </p:attrNameLst>
                                      </p:cBhvr>
                                      <p:to>
                                        <p:strVal val="visible"/>
                                      </p:to>
                                    </p:set>
                                    <p:animEffect transition="in" filter="dissolve">
                                      <p:cBhvr>
                                        <p:cTn id="28" dur="500"/>
                                        <p:tgtEl>
                                          <p:spTgt spid="11">
                                            <p:txEl>
                                              <p:pRg st="7" end="7"/>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1">
                                            <p:txEl>
                                              <p:pRg st="8" end="8"/>
                                            </p:txEl>
                                          </p:spTgt>
                                        </p:tgtEl>
                                        <p:attrNameLst>
                                          <p:attrName>style.visibility</p:attrName>
                                        </p:attrNameLst>
                                      </p:cBhvr>
                                      <p:to>
                                        <p:strVal val="visible"/>
                                      </p:to>
                                    </p:set>
                                    <p:animEffect transition="in" filter="dissolve">
                                      <p:cBhvr>
                                        <p:cTn id="31" dur="500"/>
                                        <p:tgtEl>
                                          <p:spTgt spid="11">
                                            <p:txEl>
                                              <p:pRg st="8" end="8"/>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1">
                                            <p:txEl>
                                              <p:pRg st="9" end="9"/>
                                            </p:txEl>
                                          </p:spTgt>
                                        </p:tgtEl>
                                        <p:attrNameLst>
                                          <p:attrName>style.visibility</p:attrName>
                                        </p:attrNameLst>
                                      </p:cBhvr>
                                      <p:to>
                                        <p:strVal val="visible"/>
                                      </p:to>
                                    </p:set>
                                    <p:animEffect transition="in" filter="dissolve">
                                      <p:cBhvr>
                                        <p:cTn id="34" dur="500"/>
                                        <p:tgtEl>
                                          <p:spTgt spid="11">
                                            <p:txEl>
                                              <p:pRg st="9" end="9"/>
                                            </p:txEl>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1">
                                            <p:txEl>
                                              <p:pRg st="10" end="10"/>
                                            </p:txEl>
                                          </p:spTgt>
                                        </p:tgtEl>
                                        <p:attrNameLst>
                                          <p:attrName>style.visibility</p:attrName>
                                        </p:attrNameLst>
                                      </p:cBhvr>
                                      <p:to>
                                        <p:strVal val="visible"/>
                                      </p:to>
                                    </p:set>
                                    <p:animEffect transition="in" filter="dissolve">
                                      <p:cBhvr>
                                        <p:cTn id="37" dur="500"/>
                                        <p:tgtEl>
                                          <p:spTgt spid="11">
                                            <p:txEl>
                                              <p:pRg st="10" end="10"/>
                                            </p:txEl>
                                          </p:spTgt>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1">
                                            <p:txEl>
                                              <p:pRg st="11" end="11"/>
                                            </p:txEl>
                                          </p:spTgt>
                                        </p:tgtEl>
                                        <p:attrNameLst>
                                          <p:attrName>style.visibility</p:attrName>
                                        </p:attrNameLst>
                                      </p:cBhvr>
                                      <p:to>
                                        <p:strVal val="visible"/>
                                      </p:to>
                                    </p:set>
                                    <p:animEffect transition="in" filter="dissolve">
                                      <p:cBhvr>
                                        <p:cTn id="40" dur="500"/>
                                        <p:tgtEl>
                                          <p:spTgt spid="1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677DA-8022-DB4D-9406-777A63645EBC}"/>
              </a:ext>
            </a:extLst>
          </p:cNvPr>
          <p:cNvSpPr>
            <a:spLocks noGrp="1"/>
          </p:cNvSpPr>
          <p:nvPr>
            <p:ph type="title"/>
          </p:nvPr>
        </p:nvSpPr>
        <p:spPr/>
        <p:txBody>
          <a:bodyPr/>
          <a:lstStyle/>
          <a:p>
            <a:r>
              <a:rPr lang="en-US" dirty="0">
                <a:latin typeface="Candara" panose="020E0502030303020204" pitchFamily="34" charset="0"/>
              </a:rPr>
              <a:t>Assessment: Answers</a:t>
            </a:r>
          </a:p>
        </p:txBody>
      </p:sp>
      <p:sp>
        <p:nvSpPr>
          <p:cNvPr id="4" name="Oval 3">
            <a:extLst>
              <a:ext uri="{FF2B5EF4-FFF2-40B4-BE49-F238E27FC236}">
                <a16:creationId xmlns:a16="http://schemas.microsoft.com/office/drawing/2014/main" id="{1A37A640-7006-A144-94FD-7F09AEC542A5}"/>
              </a:ext>
            </a:extLst>
          </p:cNvPr>
          <p:cNvSpPr/>
          <p:nvPr/>
        </p:nvSpPr>
        <p:spPr>
          <a:xfrm>
            <a:off x="-823603" y="-820256"/>
            <a:ext cx="1852304" cy="1864110"/>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F0A56C-B08A-8E46-A6C9-4A7F8EF2451A}"/>
              </a:ext>
            </a:extLst>
          </p:cNvPr>
          <p:cNvSpPr/>
          <p:nvPr/>
        </p:nvSpPr>
        <p:spPr>
          <a:xfrm>
            <a:off x="245424" y="-88755"/>
            <a:ext cx="453970" cy="1015663"/>
          </a:xfrm>
          <a:prstGeom prst="rect">
            <a:avLst/>
          </a:prstGeom>
        </p:spPr>
        <p:txBody>
          <a:bodyPr wrap="none">
            <a:spAutoFit/>
          </a:bodyPr>
          <a:lstStyle/>
          <a:p>
            <a:r>
              <a:rPr lang="en-US" sz="6000" dirty="0">
                <a:solidFill>
                  <a:schemeClr val="accent3">
                    <a:lumMod val="60000"/>
                    <a:lumOff val="40000"/>
                  </a:schemeClr>
                </a:solidFill>
                <a:latin typeface="Candara" panose="020E0502030303020204" pitchFamily="34" charset="0"/>
              </a:rPr>
              <a:t>1</a:t>
            </a:r>
          </a:p>
        </p:txBody>
      </p:sp>
      <p:cxnSp>
        <p:nvCxnSpPr>
          <p:cNvPr id="10" name="Straight Connector 9">
            <a:extLst>
              <a:ext uri="{FF2B5EF4-FFF2-40B4-BE49-F238E27FC236}">
                <a16:creationId xmlns:a16="http://schemas.microsoft.com/office/drawing/2014/main" id="{D68EE824-787F-7040-9BAA-559C47091C67}"/>
              </a:ext>
            </a:extLst>
          </p:cNvPr>
          <p:cNvCxnSpPr/>
          <p:nvPr/>
        </p:nvCxnSpPr>
        <p:spPr>
          <a:xfrm>
            <a:off x="1243013" y="1571625"/>
            <a:ext cx="8115300" cy="0"/>
          </a:xfrm>
          <a:prstGeom prst="line">
            <a:avLst/>
          </a:prstGeom>
          <a:ln w="76200" cap="sq">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Rectangle 17">
            <a:extLst>
              <a:ext uri="{FF2B5EF4-FFF2-40B4-BE49-F238E27FC236}">
                <a16:creationId xmlns:a16="http://schemas.microsoft.com/office/drawing/2014/main" id="{4A4F0942-C966-664B-973C-C272BCD40B67}"/>
              </a:ext>
            </a:extLst>
          </p:cNvPr>
          <p:cNvSpPr txBox="1">
            <a:spLocks noChangeArrowheads="1"/>
          </p:cNvSpPr>
          <p:nvPr/>
        </p:nvSpPr>
        <p:spPr>
          <a:xfrm>
            <a:off x="127000" y="1892300"/>
            <a:ext cx="11950700" cy="48387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sz="2400" b="1" dirty="0">
                <a:solidFill>
                  <a:schemeClr val="accent3">
                    <a:lumMod val="60000"/>
                    <a:lumOff val="40000"/>
                  </a:schemeClr>
                </a:solidFill>
                <a:latin typeface="Candara" panose="020E0502030303020204" pitchFamily="34" charset="0"/>
              </a:rPr>
              <a:t>1.</a:t>
            </a:r>
            <a:r>
              <a:rPr lang="en-US" altLang="en-US" sz="2400" dirty="0">
                <a:solidFill>
                  <a:schemeClr val="accent3">
                    <a:lumMod val="60000"/>
                    <a:lumOff val="40000"/>
                  </a:schemeClr>
                </a:solidFill>
                <a:latin typeface="Candara" panose="020E0502030303020204" pitchFamily="34" charset="0"/>
              </a:rPr>
              <a:t>  </a:t>
            </a:r>
            <a:r>
              <a:rPr lang="en-US" altLang="en-US" sz="2400" b="1" dirty="0">
                <a:solidFill>
                  <a:schemeClr val="accent3">
                    <a:lumMod val="60000"/>
                    <a:lumOff val="40000"/>
                  </a:schemeClr>
                </a:solidFill>
                <a:latin typeface="Candara" panose="020E0502030303020204" pitchFamily="34" charset="0"/>
              </a:rPr>
              <a:t>What is the difference between a shortage and scarcity?</a:t>
            </a:r>
          </a:p>
          <a:p>
            <a:pPr lvl="1">
              <a:buFontTx/>
              <a:buNone/>
            </a:pPr>
            <a:r>
              <a:rPr lang="en-US" altLang="en-US" dirty="0">
                <a:highlight>
                  <a:srgbClr val="00FFFF"/>
                </a:highlight>
                <a:latin typeface="Candara" panose="020E0502030303020204" pitchFamily="34" charset="0"/>
              </a:rPr>
              <a:t>(a) A shortage can be temporary or long-term, but scarcity always exists.</a:t>
            </a:r>
          </a:p>
          <a:p>
            <a:pPr lvl="1">
              <a:buFontTx/>
              <a:buNone/>
            </a:pPr>
            <a:r>
              <a:rPr lang="en-US" altLang="en-US" dirty="0">
                <a:latin typeface="Candara" panose="020E0502030303020204" pitchFamily="34" charset="0"/>
              </a:rPr>
              <a:t>(b) A shortage results from rising prices; a scarcity results from falling prices.</a:t>
            </a:r>
          </a:p>
          <a:p>
            <a:pPr lvl="1">
              <a:buFontTx/>
              <a:buNone/>
            </a:pPr>
            <a:r>
              <a:rPr lang="en-US" altLang="en-US" dirty="0">
                <a:latin typeface="Candara" panose="020E0502030303020204" pitchFamily="34" charset="0"/>
              </a:rPr>
              <a:t>(c) A shortage is a lack of all goods and services; a scarcity concerns a single item.</a:t>
            </a:r>
          </a:p>
          <a:p>
            <a:pPr lvl="1">
              <a:buFontTx/>
              <a:buNone/>
            </a:pPr>
            <a:r>
              <a:rPr lang="en-US" altLang="en-US" dirty="0">
                <a:latin typeface="Candara" panose="020E0502030303020204" pitchFamily="34" charset="0"/>
              </a:rPr>
              <a:t>(d) There is no real difference between a shortage and a scarcity.</a:t>
            </a:r>
          </a:p>
          <a:p>
            <a:pPr lvl="1">
              <a:buFontTx/>
              <a:buNone/>
            </a:pPr>
            <a:endParaRPr lang="en-US" altLang="en-US" dirty="0">
              <a:latin typeface="Candara" panose="020E0502030303020204" pitchFamily="34" charset="0"/>
            </a:endParaRPr>
          </a:p>
          <a:p>
            <a:pPr lvl="1">
              <a:buFontTx/>
              <a:buNone/>
            </a:pPr>
            <a:endParaRPr lang="en-US" altLang="en-US" dirty="0">
              <a:latin typeface="Candara" panose="020E0502030303020204" pitchFamily="34" charset="0"/>
            </a:endParaRPr>
          </a:p>
          <a:p>
            <a:pPr>
              <a:buFontTx/>
              <a:buNone/>
            </a:pPr>
            <a:r>
              <a:rPr lang="en-US" altLang="en-US" sz="2400" b="1" dirty="0">
                <a:solidFill>
                  <a:schemeClr val="accent3">
                    <a:lumMod val="60000"/>
                    <a:lumOff val="40000"/>
                  </a:schemeClr>
                </a:solidFill>
                <a:latin typeface="Candara" panose="020E0502030303020204" pitchFamily="34" charset="0"/>
              </a:rPr>
              <a:t>2.  Which of the following is an example of using physical capital to save time and money?</a:t>
            </a:r>
          </a:p>
          <a:p>
            <a:pPr lvl="1">
              <a:buFontTx/>
              <a:buNone/>
            </a:pPr>
            <a:r>
              <a:rPr lang="en-US" altLang="en-US" dirty="0">
                <a:latin typeface="Candara" panose="020E0502030303020204" pitchFamily="34" charset="0"/>
              </a:rPr>
              <a:t>(a) hiring more workers to do a job</a:t>
            </a:r>
          </a:p>
          <a:p>
            <a:pPr lvl="1">
              <a:buFontTx/>
              <a:buNone/>
            </a:pPr>
            <a:r>
              <a:rPr lang="en-US" altLang="en-US" dirty="0">
                <a:highlight>
                  <a:srgbClr val="00FFFF"/>
                </a:highlight>
                <a:latin typeface="Candara" panose="020E0502030303020204" pitchFamily="34" charset="0"/>
              </a:rPr>
              <a:t>(b) building extra space in a factory to simplify production</a:t>
            </a:r>
          </a:p>
          <a:p>
            <a:pPr lvl="1">
              <a:buFontTx/>
              <a:buNone/>
            </a:pPr>
            <a:r>
              <a:rPr lang="en-US" altLang="en-US" dirty="0">
                <a:latin typeface="Candara" panose="020E0502030303020204" pitchFamily="34" charset="0"/>
              </a:rPr>
              <a:t>(c) switching from oil to coal to make production cheaper</a:t>
            </a:r>
          </a:p>
          <a:p>
            <a:pPr lvl="1">
              <a:buFontTx/>
              <a:buNone/>
            </a:pPr>
            <a:r>
              <a:rPr lang="en-US" altLang="en-US" dirty="0">
                <a:latin typeface="Candara" panose="020E0502030303020204" pitchFamily="34" charset="0"/>
              </a:rPr>
              <a:t>(d) lowering workers’ wages to increase profits</a:t>
            </a:r>
          </a:p>
          <a:p>
            <a:pPr>
              <a:buFontTx/>
              <a:buNone/>
            </a:pPr>
            <a:endParaRPr lang="en-US" altLang="en-US" sz="1600" dirty="0"/>
          </a:p>
        </p:txBody>
      </p:sp>
    </p:spTree>
    <p:extLst>
      <p:ext uri="{BB962C8B-B14F-4D97-AF65-F5344CB8AC3E}">
        <p14:creationId xmlns:p14="http://schemas.microsoft.com/office/powerpoint/2010/main" val="27368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dissolve">
                                      <p:cBhvr>
                                        <p:cTn id="11" dur="500"/>
                                        <p:tgtEl>
                                          <p:spTgt spid="11">
                                            <p:txEl>
                                              <p:pRg st="0" end="0"/>
                                            </p:txEl>
                                          </p:spTgt>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dissolve">
                                      <p:cBhvr>
                                        <p:cTn id="14" dur="500"/>
                                        <p:tgtEl>
                                          <p:spTgt spid="11">
                                            <p:txEl>
                                              <p:pRg st="1" end="1"/>
                                            </p:txEl>
                                          </p:spTgt>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dissolve">
                                      <p:cBhvr>
                                        <p:cTn id="17" dur="500"/>
                                        <p:tgtEl>
                                          <p:spTgt spid="11">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animEffect transition="in" filter="dissolve">
                                      <p:cBhvr>
                                        <p:cTn id="20" dur="500"/>
                                        <p:tgtEl>
                                          <p:spTgt spid="11">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Effect transition="in" filter="dissolve">
                                      <p:cBhvr>
                                        <p:cTn id="23" dur="500"/>
                                        <p:tgtEl>
                                          <p:spTgt spid="11">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1">
                                            <p:txEl>
                                              <p:pRg st="7" end="7"/>
                                            </p:txEl>
                                          </p:spTgt>
                                        </p:tgtEl>
                                        <p:attrNameLst>
                                          <p:attrName>style.visibility</p:attrName>
                                        </p:attrNameLst>
                                      </p:cBhvr>
                                      <p:to>
                                        <p:strVal val="visible"/>
                                      </p:to>
                                    </p:set>
                                    <p:animEffect transition="in" filter="dissolve">
                                      <p:cBhvr>
                                        <p:cTn id="28" dur="500"/>
                                        <p:tgtEl>
                                          <p:spTgt spid="11">
                                            <p:txEl>
                                              <p:pRg st="7" end="7"/>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1">
                                            <p:txEl>
                                              <p:pRg st="8" end="8"/>
                                            </p:txEl>
                                          </p:spTgt>
                                        </p:tgtEl>
                                        <p:attrNameLst>
                                          <p:attrName>style.visibility</p:attrName>
                                        </p:attrNameLst>
                                      </p:cBhvr>
                                      <p:to>
                                        <p:strVal val="visible"/>
                                      </p:to>
                                    </p:set>
                                    <p:animEffect transition="in" filter="dissolve">
                                      <p:cBhvr>
                                        <p:cTn id="31" dur="500"/>
                                        <p:tgtEl>
                                          <p:spTgt spid="11">
                                            <p:txEl>
                                              <p:pRg st="8" end="8"/>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1">
                                            <p:txEl>
                                              <p:pRg st="9" end="9"/>
                                            </p:txEl>
                                          </p:spTgt>
                                        </p:tgtEl>
                                        <p:attrNameLst>
                                          <p:attrName>style.visibility</p:attrName>
                                        </p:attrNameLst>
                                      </p:cBhvr>
                                      <p:to>
                                        <p:strVal val="visible"/>
                                      </p:to>
                                    </p:set>
                                    <p:animEffect transition="in" filter="dissolve">
                                      <p:cBhvr>
                                        <p:cTn id="34" dur="500"/>
                                        <p:tgtEl>
                                          <p:spTgt spid="11">
                                            <p:txEl>
                                              <p:pRg st="9" end="9"/>
                                            </p:txEl>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1">
                                            <p:txEl>
                                              <p:pRg st="10" end="10"/>
                                            </p:txEl>
                                          </p:spTgt>
                                        </p:tgtEl>
                                        <p:attrNameLst>
                                          <p:attrName>style.visibility</p:attrName>
                                        </p:attrNameLst>
                                      </p:cBhvr>
                                      <p:to>
                                        <p:strVal val="visible"/>
                                      </p:to>
                                    </p:set>
                                    <p:animEffect transition="in" filter="dissolve">
                                      <p:cBhvr>
                                        <p:cTn id="37" dur="500"/>
                                        <p:tgtEl>
                                          <p:spTgt spid="11">
                                            <p:txEl>
                                              <p:pRg st="10" end="10"/>
                                            </p:txEl>
                                          </p:spTgt>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1">
                                            <p:txEl>
                                              <p:pRg st="11" end="11"/>
                                            </p:txEl>
                                          </p:spTgt>
                                        </p:tgtEl>
                                        <p:attrNameLst>
                                          <p:attrName>style.visibility</p:attrName>
                                        </p:attrNameLst>
                                      </p:cBhvr>
                                      <p:to>
                                        <p:strVal val="visible"/>
                                      </p:to>
                                    </p:set>
                                    <p:animEffect transition="in" filter="dissolve">
                                      <p:cBhvr>
                                        <p:cTn id="40" dur="500"/>
                                        <p:tgtEl>
                                          <p:spTgt spid="1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accent3">
            <a:lumMod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BD43C20-52BC-6C42-BDBA-891F9C5FE604}"/>
              </a:ext>
            </a:extLst>
          </p:cNvPr>
          <p:cNvSpPr/>
          <p:nvPr/>
        </p:nvSpPr>
        <p:spPr>
          <a:xfrm>
            <a:off x="-637467" y="-369464"/>
            <a:ext cx="1723317" cy="1612477"/>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C24BF05-E21F-114C-B621-F9282489620D}"/>
              </a:ext>
            </a:extLst>
          </p:cNvPr>
          <p:cNvSpPr txBox="1"/>
          <p:nvPr/>
        </p:nvSpPr>
        <p:spPr>
          <a:xfrm>
            <a:off x="-184323" y="233786"/>
            <a:ext cx="1270173" cy="861774"/>
          </a:xfrm>
          <a:prstGeom prst="rect">
            <a:avLst/>
          </a:prstGeom>
          <a:noFill/>
        </p:spPr>
        <p:txBody>
          <a:bodyPr wrap="square" rtlCol="0">
            <a:spAutoFit/>
          </a:bodyPr>
          <a:lstStyle/>
          <a:p>
            <a:pPr algn="ctr"/>
            <a:r>
              <a:rPr lang="en-US" b="1" dirty="0">
                <a:solidFill>
                  <a:schemeClr val="accent3">
                    <a:lumMod val="20000"/>
                    <a:lumOff val="80000"/>
                  </a:schemeClr>
                </a:solidFill>
                <a:latin typeface="Candara" panose="020E0502030303020204" pitchFamily="34" charset="0"/>
              </a:rPr>
              <a:t>Warm-up </a:t>
            </a:r>
            <a:r>
              <a:rPr lang="en-US" sz="3200" b="1" dirty="0">
                <a:solidFill>
                  <a:schemeClr val="accent3">
                    <a:lumMod val="20000"/>
                    <a:lumOff val="80000"/>
                  </a:schemeClr>
                </a:solidFill>
                <a:latin typeface="Candara" panose="020E0502030303020204" pitchFamily="34" charset="0"/>
              </a:rPr>
              <a:t>#2</a:t>
            </a:r>
            <a:endParaRPr lang="en-US" b="1" dirty="0">
              <a:solidFill>
                <a:schemeClr val="accent3">
                  <a:lumMod val="20000"/>
                  <a:lumOff val="80000"/>
                </a:schemeClr>
              </a:solidFill>
              <a:latin typeface="Candara" panose="020E0502030303020204" pitchFamily="34" charset="0"/>
            </a:endParaRPr>
          </a:p>
        </p:txBody>
      </p:sp>
      <p:sp>
        <p:nvSpPr>
          <p:cNvPr id="11" name="TextBox 10">
            <a:extLst>
              <a:ext uri="{FF2B5EF4-FFF2-40B4-BE49-F238E27FC236}">
                <a16:creationId xmlns:a16="http://schemas.microsoft.com/office/drawing/2014/main" id="{70A19E34-CE9D-6046-B6D7-DD0FCCA5CEEA}"/>
              </a:ext>
            </a:extLst>
          </p:cNvPr>
          <p:cNvSpPr txBox="1"/>
          <p:nvPr/>
        </p:nvSpPr>
        <p:spPr>
          <a:xfrm>
            <a:off x="1257300" y="233786"/>
            <a:ext cx="10744200" cy="6370975"/>
          </a:xfrm>
          <a:prstGeom prst="rect">
            <a:avLst/>
          </a:prstGeom>
          <a:solidFill>
            <a:schemeClr val="accent1">
              <a:lumMod val="50000"/>
            </a:schemeClr>
          </a:solidFill>
          <a:ln w="76200" cap="rnd" cmpd="tri">
            <a:solidFill>
              <a:schemeClr val="accent3"/>
            </a:solidFill>
          </a:ln>
        </p:spPr>
        <p:txBody>
          <a:bodyPr wrap="square" rtlCol="0">
            <a:spAutoFit/>
          </a:bodyPr>
          <a:lstStyle/>
          <a:p>
            <a:pPr marL="457200" indent="-457200">
              <a:buAutoNum type="arabicPeriod"/>
            </a:pPr>
            <a:r>
              <a:rPr lang="en-US" sz="2400" dirty="0">
                <a:solidFill>
                  <a:schemeClr val="accent3">
                    <a:lumMod val="20000"/>
                    <a:lumOff val="80000"/>
                  </a:schemeClr>
                </a:solidFill>
                <a:latin typeface="Candara" panose="020E0502030303020204" pitchFamily="34" charset="0"/>
              </a:rPr>
              <a:t>What do you consider when making daily choices? </a:t>
            </a:r>
          </a:p>
          <a:p>
            <a:pPr marL="457200" indent="-457200">
              <a:buAutoNum type="arabicPeriod"/>
            </a:pPr>
            <a:endParaRPr lang="en-US" sz="2400" dirty="0">
              <a:solidFill>
                <a:schemeClr val="accent3">
                  <a:lumMod val="20000"/>
                  <a:lumOff val="80000"/>
                </a:schemeClr>
              </a:solidFill>
              <a:latin typeface="Candara" panose="020E0502030303020204" pitchFamily="34" charset="0"/>
            </a:endParaRPr>
          </a:p>
          <a:p>
            <a:pPr marL="457200" indent="-457200">
              <a:buAutoNum type="arabicPeriod"/>
            </a:pPr>
            <a:r>
              <a:rPr lang="en-US" sz="2400" dirty="0">
                <a:solidFill>
                  <a:schemeClr val="accent3">
                    <a:lumMod val="20000"/>
                    <a:lumOff val="80000"/>
                  </a:schemeClr>
                </a:solidFill>
                <a:latin typeface="Candara" panose="020E0502030303020204" pitchFamily="34" charset="0"/>
              </a:rPr>
              <a:t>How do you make financial/spending decisions? (consider; do you create a budget, spend compulsively, careful with your money, financial goals, etc.)</a:t>
            </a:r>
          </a:p>
          <a:p>
            <a:pPr marL="457200" indent="-457200">
              <a:buAutoNum type="arabicPeriod"/>
            </a:pPr>
            <a:endParaRPr lang="en-US" sz="2400" dirty="0">
              <a:solidFill>
                <a:schemeClr val="accent3">
                  <a:lumMod val="20000"/>
                  <a:lumOff val="80000"/>
                </a:schemeClr>
              </a:solidFill>
              <a:latin typeface="Candara" panose="020E0502030303020204" pitchFamily="34" charset="0"/>
            </a:endParaRPr>
          </a:p>
          <a:p>
            <a:pPr marL="457200" indent="-457200">
              <a:buAutoNum type="arabicPeriod"/>
            </a:pPr>
            <a:r>
              <a:rPr lang="en-US" sz="2400" dirty="0">
                <a:solidFill>
                  <a:schemeClr val="accent3">
                    <a:lumMod val="20000"/>
                    <a:lumOff val="80000"/>
                  </a:schemeClr>
                </a:solidFill>
                <a:latin typeface="Candara" panose="020E0502030303020204" pitchFamily="34" charset="0"/>
              </a:rPr>
              <a:t>Scan QR code to get to the website and take the quiz. Some questions may not apply to you right now, just answer based on what you think you would do. Write down your result on your worksheet. </a:t>
            </a:r>
          </a:p>
          <a:p>
            <a:endParaRPr lang="en-US" sz="2400" dirty="0">
              <a:solidFill>
                <a:schemeClr val="accent3">
                  <a:lumMod val="20000"/>
                  <a:lumOff val="80000"/>
                </a:schemeClr>
              </a:solidFill>
              <a:latin typeface="Candara" panose="020E0502030303020204" pitchFamily="34" charset="0"/>
            </a:endParaRPr>
          </a:p>
          <a:p>
            <a:pPr marL="457200" indent="-457200">
              <a:buAutoNum type="arabicPeriod" startAt="3"/>
            </a:pPr>
            <a:endParaRPr lang="en-US" sz="2400" dirty="0">
              <a:solidFill>
                <a:schemeClr val="accent3">
                  <a:lumMod val="20000"/>
                  <a:lumOff val="80000"/>
                </a:schemeClr>
              </a:solidFill>
              <a:latin typeface="Candara" panose="020E0502030303020204" pitchFamily="34" charset="0"/>
            </a:endParaRPr>
          </a:p>
          <a:p>
            <a:endParaRPr lang="en-US" sz="2400" dirty="0">
              <a:solidFill>
                <a:schemeClr val="accent3">
                  <a:lumMod val="20000"/>
                  <a:lumOff val="80000"/>
                </a:schemeClr>
              </a:solidFill>
              <a:latin typeface="Candara" panose="020E0502030303020204" pitchFamily="34" charset="0"/>
            </a:endParaRPr>
          </a:p>
          <a:p>
            <a:endParaRPr lang="en-US" sz="2400" dirty="0">
              <a:solidFill>
                <a:schemeClr val="accent3">
                  <a:lumMod val="20000"/>
                  <a:lumOff val="80000"/>
                </a:schemeClr>
              </a:solidFill>
              <a:latin typeface="Candara" panose="020E0502030303020204" pitchFamily="34" charset="0"/>
            </a:endParaRPr>
          </a:p>
          <a:p>
            <a:endParaRPr lang="en-US" sz="2400" dirty="0">
              <a:solidFill>
                <a:schemeClr val="accent3">
                  <a:lumMod val="20000"/>
                  <a:lumOff val="80000"/>
                </a:schemeClr>
              </a:solidFill>
              <a:latin typeface="Candara" panose="020E0502030303020204" pitchFamily="34" charset="0"/>
            </a:endParaRPr>
          </a:p>
          <a:p>
            <a:pPr marL="457200" indent="-457200">
              <a:buAutoNum type="arabicPeriod" startAt="3"/>
            </a:pPr>
            <a:endParaRPr lang="en-US" sz="2400" dirty="0">
              <a:solidFill>
                <a:schemeClr val="accent3">
                  <a:lumMod val="20000"/>
                  <a:lumOff val="80000"/>
                </a:schemeClr>
              </a:solidFill>
              <a:latin typeface="Candara" panose="020E0502030303020204" pitchFamily="34" charset="0"/>
            </a:endParaRPr>
          </a:p>
          <a:p>
            <a:pPr marL="457200" indent="-457200">
              <a:buAutoNum type="arabicPeriod" startAt="3"/>
            </a:pPr>
            <a:endParaRPr lang="en-US" sz="2400" dirty="0">
              <a:solidFill>
                <a:schemeClr val="accent3">
                  <a:lumMod val="20000"/>
                  <a:lumOff val="80000"/>
                </a:schemeClr>
              </a:solidFill>
              <a:latin typeface="Candara" panose="020E0502030303020204" pitchFamily="34" charset="0"/>
            </a:endParaRPr>
          </a:p>
          <a:p>
            <a:pPr marL="457200" indent="-457200">
              <a:buAutoNum type="arabicPeriod" startAt="3"/>
            </a:pPr>
            <a:endParaRPr lang="en-US" sz="2400" dirty="0">
              <a:solidFill>
                <a:schemeClr val="accent3">
                  <a:lumMod val="20000"/>
                  <a:lumOff val="80000"/>
                </a:schemeClr>
              </a:solidFill>
              <a:latin typeface="Candara" panose="020E0502030303020204" pitchFamily="34" charset="0"/>
            </a:endParaRPr>
          </a:p>
          <a:p>
            <a:pPr marL="457200" indent="-457200">
              <a:buAutoNum type="arabicPeriod" startAt="3"/>
            </a:pPr>
            <a:endParaRPr lang="en-US" sz="2400" dirty="0">
              <a:solidFill>
                <a:schemeClr val="accent3">
                  <a:lumMod val="20000"/>
                  <a:lumOff val="80000"/>
                </a:schemeClr>
              </a:solidFill>
              <a:latin typeface="Candara" panose="020E0502030303020204" pitchFamily="34" charset="0"/>
            </a:endParaRPr>
          </a:p>
        </p:txBody>
      </p:sp>
      <p:pic>
        <p:nvPicPr>
          <p:cNvPr id="14" name="Picture 13">
            <a:extLst>
              <a:ext uri="{FF2B5EF4-FFF2-40B4-BE49-F238E27FC236}">
                <a16:creationId xmlns:a16="http://schemas.microsoft.com/office/drawing/2014/main" id="{429AE1FE-0387-7346-AB20-86B211ABE36D}"/>
              </a:ext>
            </a:extLst>
          </p:cNvPr>
          <p:cNvPicPr>
            <a:picLocks noChangeAspect="1"/>
          </p:cNvPicPr>
          <p:nvPr/>
        </p:nvPicPr>
        <p:blipFill>
          <a:blip r:embed="rId2"/>
          <a:stretch>
            <a:fillRect/>
          </a:stretch>
        </p:blipFill>
        <p:spPr>
          <a:xfrm>
            <a:off x="5129917" y="3419273"/>
            <a:ext cx="2998965" cy="2998965"/>
          </a:xfrm>
          <a:prstGeom prst="rect">
            <a:avLst/>
          </a:prstGeom>
        </p:spPr>
      </p:pic>
    </p:spTree>
    <p:extLst>
      <p:ext uri="{BB962C8B-B14F-4D97-AF65-F5344CB8AC3E}">
        <p14:creationId xmlns:p14="http://schemas.microsoft.com/office/powerpoint/2010/main" val="3039964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accent3">
            <a:lumMod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BD43C20-52BC-6C42-BDBA-891F9C5FE604}"/>
              </a:ext>
            </a:extLst>
          </p:cNvPr>
          <p:cNvSpPr/>
          <p:nvPr/>
        </p:nvSpPr>
        <p:spPr>
          <a:xfrm>
            <a:off x="-637467" y="-369464"/>
            <a:ext cx="1723317" cy="1612477"/>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C24BF05-E21F-114C-B621-F9282489620D}"/>
              </a:ext>
            </a:extLst>
          </p:cNvPr>
          <p:cNvSpPr txBox="1"/>
          <p:nvPr/>
        </p:nvSpPr>
        <p:spPr>
          <a:xfrm>
            <a:off x="-184323" y="233786"/>
            <a:ext cx="1270173" cy="861774"/>
          </a:xfrm>
          <a:prstGeom prst="rect">
            <a:avLst/>
          </a:prstGeom>
          <a:noFill/>
        </p:spPr>
        <p:txBody>
          <a:bodyPr wrap="square" rtlCol="0">
            <a:spAutoFit/>
          </a:bodyPr>
          <a:lstStyle/>
          <a:p>
            <a:pPr algn="ctr"/>
            <a:r>
              <a:rPr lang="en-US" b="1" dirty="0">
                <a:solidFill>
                  <a:schemeClr val="accent3">
                    <a:lumMod val="20000"/>
                    <a:lumOff val="80000"/>
                  </a:schemeClr>
                </a:solidFill>
                <a:latin typeface="Candara" panose="020E0502030303020204" pitchFamily="34" charset="0"/>
              </a:rPr>
              <a:t>Warm-up </a:t>
            </a:r>
            <a:r>
              <a:rPr lang="en-US" sz="3200" b="1" dirty="0">
                <a:solidFill>
                  <a:schemeClr val="accent3">
                    <a:lumMod val="20000"/>
                    <a:lumOff val="80000"/>
                  </a:schemeClr>
                </a:solidFill>
                <a:latin typeface="Candara" panose="020E0502030303020204" pitchFamily="34" charset="0"/>
              </a:rPr>
              <a:t>#2</a:t>
            </a:r>
            <a:endParaRPr lang="en-US" b="1" dirty="0">
              <a:solidFill>
                <a:schemeClr val="accent3">
                  <a:lumMod val="20000"/>
                  <a:lumOff val="80000"/>
                </a:schemeClr>
              </a:solidFill>
              <a:latin typeface="Candara" panose="020E0502030303020204" pitchFamily="34" charset="0"/>
            </a:endParaRPr>
          </a:p>
        </p:txBody>
      </p:sp>
      <p:sp>
        <p:nvSpPr>
          <p:cNvPr id="11" name="TextBox 10">
            <a:extLst>
              <a:ext uri="{FF2B5EF4-FFF2-40B4-BE49-F238E27FC236}">
                <a16:creationId xmlns:a16="http://schemas.microsoft.com/office/drawing/2014/main" id="{70A19E34-CE9D-6046-B6D7-DD0FCCA5CEEA}"/>
              </a:ext>
            </a:extLst>
          </p:cNvPr>
          <p:cNvSpPr txBox="1"/>
          <p:nvPr/>
        </p:nvSpPr>
        <p:spPr>
          <a:xfrm>
            <a:off x="1244600" y="475087"/>
            <a:ext cx="10553700" cy="3046988"/>
          </a:xfrm>
          <a:prstGeom prst="rect">
            <a:avLst/>
          </a:prstGeom>
          <a:solidFill>
            <a:schemeClr val="accent1">
              <a:lumMod val="50000"/>
            </a:schemeClr>
          </a:solidFill>
          <a:ln w="76200" cap="rnd" cmpd="tri">
            <a:solidFill>
              <a:schemeClr val="accent3"/>
            </a:solidFill>
          </a:ln>
        </p:spPr>
        <p:txBody>
          <a:bodyPr wrap="square" rtlCol="0">
            <a:spAutoFit/>
          </a:bodyPr>
          <a:lstStyle/>
          <a:p>
            <a:r>
              <a:rPr lang="en-US" sz="2400" dirty="0">
                <a:solidFill>
                  <a:schemeClr val="accent3">
                    <a:lumMod val="20000"/>
                    <a:lumOff val="80000"/>
                  </a:schemeClr>
                </a:solidFill>
                <a:latin typeface="Candara" panose="020E0502030303020204" pitchFamily="34" charset="0"/>
              </a:rPr>
              <a:t>Discussion: </a:t>
            </a:r>
          </a:p>
          <a:p>
            <a:pPr marL="457200" indent="-457200">
              <a:buAutoNum type="arabicPeriod"/>
            </a:pPr>
            <a:r>
              <a:rPr lang="en-US" sz="2400" dirty="0">
                <a:solidFill>
                  <a:schemeClr val="accent3">
                    <a:lumMod val="20000"/>
                    <a:lumOff val="80000"/>
                  </a:schemeClr>
                </a:solidFill>
                <a:latin typeface="Candara" panose="020E0502030303020204" pitchFamily="34" charset="0"/>
              </a:rPr>
              <a:t>What do you consider when making daily choices? </a:t>
            </a:r>
          </a:p>
          <a:p>
            <a:pPr marL="457200" indent="-457200">
              <a:buAutoNum type="arabicPeriod"/>
            </a:pPr>
            <a:endParaRPr lang="en-US" sz="2400" dirty="0">
              <a:solidFill>
                <a:schemeClr val="accent3">
                  <a:lumMod val="20000"/>
                  <a:lumOff val="80000"/>
                </a:schemeClr>
              </a:solidFill>
              <a:latin typeface="Candara" panose="020E0502030303020204" pitchFamily="34" charset="0"/>
            </a:endParaRPr>
          </a:p>
          <a:p>
            <a:pPr marL="457200" indent="-457200">
              <a:buAutoNum type="arabicPeriod"/>
            </a:pPr>
            <a:r>
              <a:rPr lang="en-US" sz="2400" dirty="0">
                <a:solidFill>
                  <a:schemeClr val="accent3">
                    <a:lumMod val="20000"/>
                    <a:lumOff val="80000"/>
                  </a:schemeClr>
                </a:solidFill>
                <a:latin typeface="Candara" panose="020E0502030303020204" pitchFamily="34" charset="0"/>
              </a:rPr>
              <a:t>How do you make financial/spending decisions? (consider; do you create a budget, spend compulsively, careful with your money, financial goals, etc.)</a:t>
            </a:r>
          </a:p>
          <a:p>
            <a:endParaRPr lang="en-US" sz="2400" dirty="0">
              <a:solidFill>
                <a:schemeClr val="accent3">
                  <a:lumMod val="20000"/>
                  <a:lumOff val="80000"/>
                </a:schemeClr>
              </a:solidFill>
              <a:latin typeface="Candara" panose="020E0502030303020204" pitchFamily="34" charset="0"/>
            </a:endParaRPr>
          </a:p>
          <a:p>
            <a:pPr marL="457200" indent="-457200">
              <a:buAutoNum type="arabicPeriod" startAt="3"/>
            </a:pPr>
            <a:r>
              <a:rPr lang="en-US" sz="2400" dirty="0">
                <a:solidFill>
                  <a:schemeClr val="accent3">
                    <a:lumMod val="20000"/>
                    <a:lumOff val="80000"/>
                  </a:schemeClr>
                </a:solidFill>
                <a:latin typeface="Candara" panose="020E0502030303020204" pitchFamily="34" charset="0"/>
              </a:rPr>
              <a:t>What result did you get from the quiz? </a:t>
            </a:r>
          </a:p>
          <a:p>
            <a:endParaRPr lang="en-US" sz="2400" dirty="0">
              <a:solidFill>
                <a:schemeClr val="accent3">
                  <a:lumMod val="20000"/>
                  <a:lumOff val="80000"/>
                </a:schemeClr>
              </a:solidFill>
              <a:latin typeface="Candara" panose="020E0502030303020204" pitchFamily="34" charset="0"/>
            </a:endParaRPr>
          </a:p>
        </p:txBody>
      </p:sp>
      <p:sp>
        <p:nvSpPr>
          <p:cNvPr id="6" name="TextBox 5">
            <a:extLst>
              <a:ext uri="{FF2B5EF4-FFF2-40B4-BE49-F238E27FC236}">
                <a16:creationId xmlns:a16="http://schemas.microsoft.com/office/drawing/2014/main" id="{B716D205-FA8C-4C42-A2B9-A498DEEBE77E}"/>
              </a:ext>
            </a:extLst>
          </p:cNvPr>
          <p:cNvSpPr txBox="1"/>
          <p:nvPr/>
        </p:nvSpPr>
        <p:spPr>
          <a:xfrm>
            <a:off x="368300" y="4016284"/>
            <a:ext cx="11633200" cy="1200329"/>
          </a:xfrm>
          <a:prstGeom prst="rect">
            <a:avLst/>
          </a:prstGeom>
          <a:solidFill>
            <a:schemeClr val="accent5">
              <a:lumMod val="50000"/>
            </a:schemeClr>
          </a:solidFill>
          <a:ln w="76200" cap="rnd" cmpd="tri">
            <a:solidFill>
              <a:schemeClr val="accent3"/>
            </a:solidFill>
          </a:ln>
        </p:spPr>
        <p:txBody>
          <a:bodyPr wrap="square" rtlCol="0">
            <a:spAutoFit/>
          </a:bodyPr>
          <a:lstStyle/>
          <a:p>
            <a:pPr algn="ctr"/>
            <a:r>
              <a:rPr lang="en-US" sz="3600" b="1" dirty="0">
                <a:solidFill>
                  <a:schemeClr val="accent3">
                    <a:lumMod val="20000"/>
                    <a:lumOff val="80000"/>
                  </a:schemeClr>
                </a:solidFill>
                <a:latin typeface="Gabriola" pitchFamily="82" charset="0"/>
                <a:ea typeface="Ayuthaya" pitchFamily="2" charset="-34"/>
                <a:cs typeface="Ayuthaya" pitchFamily="2" charset="-34"/>
              </a:rPr>
              <a:t>“A good financial plan is a road map that shows us exactly how the choices we make today will affect our future”- Alexa Von </a:t>
            </a:r>
            <a:r>
              <a:rPr lang="en-US" sz="3600" b="1" dirty="0" err="1">
                <a:solidFill>
                  <a:schemeClr val="accent3">
                    <a:lumMod val="20000"/>
                    <a:lumOff val="80000"/>
                  </a:schemeClr>
                </a:solidFill>
                <a:latin typeface="Gabriola" pitchFamily="82" charset="0"/>
                <a:ea typeface="Ayuthaya" pitchFamily="2" charset="-34"/>
                <a:cs typeface="Ayuthaya" pitchFamily="2" charset="-34"/>
              </a:rPr>
              <a:t>Tobel</a:t>
            </a:r>
            <a:endParaRPr lang="en-US" sz="3600" b="1" dirty="0">
              <a:solidFill>
                <a:schemeClr val="accent3">
                  <a:lumMod val="20000"/>
                  <a:lumOff val="80000"/>
                </a:schemeClr>
              </a:solidFill>
              <a:latin typeface="Gabriola" pitchFamily="82" charset="0"/>
              <a:ea typeface="Ayuthaya" pitchFamily="2" charset="-34"/>
              <a:cs typeface="Ayuthaya" pitchFamily="2" charset="-34"/>
            </a:endParaRPr>
          </a:p>
        </p:txBody>
      </p:sp>
    </p:spTree>
    <p:extLst>
      <p:ext uri="{BB962C8B-B14F-4D97-AF65-F5344CB8AC3E}">
        <p14:creationId xmlns:p14="http://schemas.microsoft.com/office/powerpoint/2010/main" val="3929078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A2A9E49-5713-BB41-ABA4-242E7AA58129}"/>
              </a:ext>
            </a:extLst>
          </p:cNvPr>
          <p:cNvPicPr>
            <a:picLocks noChangeAspect="1"/>
          </p:cNvPicPr>
          <p:nvPr/>
        </p:nvPicPr>
        <p:blipFill>
          <a:blip r:embed="rId2">
            <a:alphaModFix amt="50000"/>
          </a:blip>
          <a:stretch>
            <a:fillRect/>
          </a:stretch>
        </p:blipFill>
        <p:spPr>
          <a:xfrm>
            <a:off x="0" y="-776111"/>
            <a:ext cx="12192000" cy="8410222"/>
          </a:xfrm>
          <a:prstGeom prst="rect">
            <a:avLst/>
          </a:prstGeom>
        </p:spPr>
      </p:pic>
      <p:sp>
        <p:nvSpPr>
          <p:cNvPr id="2" name="Title 1">
            <a:extLst>
              <a:ext uri="{FF2B5EF4-FFF2-40B4-BE49-F238E27FC236}">
                <a16:creationId xmlns:a16="http://schemas.microsoft.com/office/drawing/2014/main" id="{562677DA-8022-DB4D-9406-777A63645EBC}"/>
              </a:ext>
            </a:extLst>
          </p:cNvPr>
          <p:cNvSpPr>
            <a:spLocks noGrp="1"/>
          </p:cNvSpPr>
          <p:nvPr>
            <p:ph type="title"/>
          </p:nvPr>
        </p:nvSpPr>
        <p:spPr/>
        <p:txBody>
          <a:bodyPr/>
          <a:lstStyle/>
          <a:p>
            <a:r>
              <a:rPr lang="en-US" dirty="0">
                <a:latin typeface="Candara" panose="020E0502030303020204" pitchFamily="34" charset="0"/>
              </a:rPr>
              <a:t>Our Economic Choices</a:t>
            </a:r>
          </a:p>
        </p:txBody>
      </p:sp>
      <p:sp>
        <p:nvSpPr>
          <p:cNvPr id="3" name="Content Placeholder 2">
            <a:extLst>
              <a:ext uri="{FF2B5EF4-FFF2-40B4-BE49-F238E27FC236}">
                <a16:creationId xmlns:a16="http://schemas.microsoft.com/office/drawing/2014/main" id="{CBC16E48-8CB3-EE4A-820A-9E820A1052E4}"/>
              </a:ext>
            </a:extLst>
          </p:cNvPr>
          <p:cNvSpPr>
            <a:spLocks noGrp="1"/>
          </p:cNvSpPr>
          <p:nvPr>
            <p:ph sz="half" idx="1"/>
          </p:nvPr>
        </p:nvSpPr>
        <p:spPr>
          <a:xfrm>
            <a:off x="495300" y="1917701"/>
            <a:ext cx="11315700" cy="2908299"/>
          </a:xfrm>
        </p:spPr>
        <p:txBody>
          <a:bodyPr>
            <a:normAutofit/>
          </a:bodyPr>
          <a:lstStyle/>
          <a:p>
            <a:pPr>
              <a:lnSpc>
                <a:spcPct val="100000"/>
              </a:lnSpc>
            </a:pPr>
            <a:r>
              <a:rPr lang="en-US" altLang="en-US" sz="3200" dirty="0">
                <a:latin typeface="Candara" panose="020E0502030303020204" pitchFamily="34" charset="0"/>
              </a:rPr>
              <a:t>Does every decision you make involve trade-offs?</a:t>
            </a:r>
          </a:p>
          <a:p>
            <a:pPr>
              <a:lnSpc>
                <a:spcPct val="100000"/>
              </a:lnSpc>
            </a:pPr>
            <a:r>
              <a:rPr lang="en-US" altLang="en-US" sz="3200" dirty="0">
                <a:latin typeface="Candara" panose="020E0502030303020204" pitchFamily="34" charset="0"/>
              </a:rPr>
              <a:t>How can a decision-making grid help you identify the opportunity cost of a decision?</a:t>
            </a:r>
          </a:p>
          <a:p>
            <a:pPr>
              <a:lnSpc>
                <a:spcPct val="100000"/>
              </a:lnSpc>
            </a:pPr>
            <a:r>
              <a:rPr lang="en-US" altLang="en-US" sz="3200" dirty="0">
                <a:latin typeface="Candara" panose="020E0502030303020204" pitchFamily="34" charset="0"/>
              </a:rPr>
              <a:t>How will thinking at the margin affect decisions you make?</a:t>
            </a:r>
          </a:p>
        </p:txBody>
      </p:sp>
      <p:sp>
        <p:nvSpPr>
          <p:cNvPr id="4" name="Oval 3">
            <a:extLst>
              <a:ext uri="{FF2B5EF4-FFF2-40B4-BE49-F238E27FC236}">
                <a16:creationId xmlns:a16="http://schemas.microsoft.com/office/drawing/2014/main" id="{1A37A640-7006-A144-94FD-7F09AEC542A5}"/>
              </a:ext>
            </a:extLst>
          </p:cNvPr>
          <p:cNvSpPr/>
          <p:nvPr/>
        </p:nvSpPr>
        <p:spPr>
          <a:xfrm>
            <a:off x="-823603" y="-820256"/>
            <a:ext cx="1852304" cy="1864110"/>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F0A56C-B08A-8E46-A6C9-4A7F8EF2451A}"/>
              </a:ext>
            </a:extLst>
          </p:cNvPr>
          <p:cNvSpPr/>
          <p:nvPr/>
        </p:nvSpPr>
        <p:spPr>
          <a:xfrm>
            <a:off x="245424" y="-88755"/>
            <a:ext cx="540533" cy="1015663"/>
          </a:xfrm>
          <a:prstGeom prst="rect">
            <a:avLst/>
          </a:prstGeom>
        </p:spPr>
        <p:txBody>
          <a:bodyPr wrap="none">
            <a:spAutoFit/>
          </a:bodyPr>
          <a:lstStyle/>
          <a:p>
            <a:r>
              <a:rPr lang="en-US" sz="6000" dirty="0">
                <a:solidFill>
                  <a:schemeClr val="accent3">
                    <a:lumMod val="60000"/>
                    <a:lumOff val="40000"/>
                  </a:schemeClr>
                </a:solidFill>
                <a:latin typeface="Candara" panose="020E0502030303020204" pitchFamily="34" charset="0"/>
              </a:rPr>
              <a:t>2</a:t>
            </a:r>
          </a:p>
        </p:txBody>
      </p:sp>
      <p:cxnSp>
        <p:nvCxnSpPr>
          <p:cNvPr id="10" name="Straight Connector 9">
            <a:extLst>
              <a:ext uri="{FF2B5EF4-FFF2-40B4-BE49-F238E27FC236}">
                <a16:creationId xmlns:a16="http://schemas.microsoft.com/office/drawing/2014/main" id="{D68EE824-787F-7040-9BAA-559C47091C67}"/>
              </a:ext>
            </a:extLst>
          </p:cNvPr>
          <p:cNvCxnSpPr/>
          <p:nvPr/>
        </p:nvCxnSpPr>
        <p:spPr>
          <a:xfrm>
            <a:off x="1243013" y="1571625"/>
            <a:ext cx="8115300" cy="0"/>
          </a:xfrm>
          <a:prstGeom prst="line">
            <a:avLst/>
          </a:prstGeom>
          <a:ln w="76200" cap="sq">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549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677DA-8022-DB4D-9406-777A63645EBC}"/>
              </a:ext>
            </a:extLst>
          </p:cNvPr>
          <p:cNvSpPr>
            <a:spLocks noGrp="1"/>
          </p:cNvSpPr>
          <p:nvPr>
            <p:ph type="title"/>
          </p:nvPr>
        </p:nvSpPr>
        <p:spPr/>
        <p:txBody>
          <a:bodyPr/>
          <a:lstStyle/>
          <a:p>
            <a:r>
              <a:rPr lang="en-US" dirty="0">
                <a:latin typeface="Candara" panose="020E0502030303020204" pitchFamily="34" charset="0"/>
              </a:rPr>
              <a:t>Trade-offs &amp; Opportunity Costs</a:t>
            </a:r>
          </a:p>
        </p:txBody>
      </p:sp>
      <p:sp>
        <p:nvSpPr>
          <p:cNvPr id="3" name="Content Placeholder 2">
            <a:extLst>
              <a:ext uri="{FF2B5EF4-FFF2-40B4-BE49-F238E27FC236}">
                <a16:creationId xmlns:a16="http://schemas.microsoft.com/office/drawing/2014/main" id="{CBC16E48-8CB3-EE4A-820A-9E820A1052E4}"/>
              </a:ext>
            </a:extLst>
          </p:cNvPr>
          <p:cNvSpPr>
            <a:spLocks noGrp="1"/>
          </p:cNvSpPr>
          <p:nvPr>
            <p:ph sz="half" idx="1"/>
          </p:nvPr>
        </p:nvSpPr>
        <p:spPr>
          <a:xfrm>
            <a:off x="245424" y="1775355"/>
            <a:ext cx="8338188" cy="1654511"/>
          </a:xfrm>
        </p:spPr>
        <p:txBody>
          <a:bodyPr>
            <a:normAutofit/>
          </a:bodyPr>
          <a:lstStyle/>
          <a:p>
            <a:pPr>
              <a:lnSpc>
                <a:spcPct val="100000"/>
              </a:lnSpc>
            </a:pPr>
            <a:r>
              <a:rPr lang="en-US" altLang="en-US" sz="3600" dirty="0">
                <a:solidFill>
                  <a:schemeClr val="accent3">
                    <a:lumMod val="60000"/>
                    <a:lumOff val="40000"/>
                  </a:schemeClr>
                </a:solidFill>
                <a:latin typeface="Candara" panose="020E0502030303020204" pitchFamily="34" charset="0"/>
              </a:rPr>
              <a:t>Trade-offs</a:t>
            </a:r>
            <a:r>
              <a:rPr lang="en-US" altLang="en-US" sz="3200" dirty="0">
                <a:latin typeface="Candara" panose="020E0502030303020204" pitchFamily="34" charset="0"/>
              </a:rPr>
              <a:t> are all the alternatives that we </a:t>
            </a:r>
            <a:r>
              <a:rPr lang="en-US" altLang="en-US" sz="3200" dirty="0">
                <a:solidFill>
                  <a:schemeClr val="accent3">
                    <a:lumMod val="40000"/>
                    <a:lumOff val="60000"/>
                  </a:schemeClr>
                </a:solidFill>
                <a:latin typeface="Candara" panose="020E0502030303020204" pitchFamily="34" charset="0"/>
              </a:rPr>
              <a:t>give up </a:t>
            </a:r>
            <a:r>
              <a:rPr lang="en-US" altLang="en-US" sz="3200" dirty="0">
                <a:latin typeface="Candara" panose="020E0502030303020204" pitchFamily="34" charset="0"/>
              </a:rPr>
              <a:t>whenever we choose one course of action over others.</a:t>
            </a:r>
          </a:p>
          <a:p>
            <a:pPr marL="0" indent="0">
              <a:lnSpc>
                <a:spcPct val="100000"/>
              </a:lnSpc>
              <a:buNone/>
            </a:pPr>
            <a:endParaRPr lang="en-US" altLang="en-US" sz="3200" dirty="0">
              <a:latin typeface="Candara" panose="020E0502030303020204" pitchFamily="34" charset="0"/>
            </a:endParaRPr>
          </a:p>
        </p:txBody>
      </p:sp>
      <p:sp>
        <p:nvSpPr>
          <p:cNvPr id="4" name="Oval 3">
            <a:extLst>
              <a:ext uri="{FF2B5EF4-FFF2-40B4-BE49-F238E27FC236}">
                <a16:creationId xmlns:a16="http://schemas.microsoft.com/office/drawing/2014/main" id="{1A37A640-7006-A144-94FD-7F09AEC542A5}"/>
              </a:ext>
            </a:extLst>
          </p:cNvPr>
          <p:cNvSpPr/>
          <p:nvPr/>
        </p:nvSpPr>
        <p:spPr>
          <a:xfrm>
            <a:off x="-823603" y="-820256"/>
            <a:ext cx="1852304" cy="1864110"/>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F0A56C-B08A-8E46-A6C9-4A7F8EF2451A}"/>
              </a:ext>
            </a:extLst>
          </p:cNvPr>
          <p:cNvSpPr/>
          <p:nvPr/>
        </p:nvSpPr>
        <p:spPr>
          <a:xfrm>
            <a:off x="245424" y="-88755"/>
            <a:ext cx="540533" cy="1015663"/>
          </a:xfrm>
          <a:prstGeom prst="rect">
            <a:avLst/>
          </a:prstGeom>
        </p:spPr>
        <p:txBody>
          <a:bodyPr wrap="none">
            <a:spAutoFit/>
          </a:bodyPr>
          <a:lstStyle/>
          <a:p>
            <a:r>
              <a:rPr lang="en-US" sz="6000" dirty="0">
                <a:solidFill>
                  <a:schemeClr val="accent3">
                    <a:lumMod val="60000"/>
                    <a:lumOff val="40000"/>
                  </a:schemeClr>
                </a:solidFill>
                <a:latin typeface="Candara" panose="020E0502030303020204" pitchFamily="34" charset="0"/>
              </a:rPr>
              <a:t>2</a:t>
            </a:r>
          </a:p>
        </p:txBody>
      </p:sp>
      <p:cxnSp>
        <p:nvCxnSpPr>
          <p:cNvPr id="10" name="Straight Connector 9">
            <a:extLst>
              <a:ext uri="{FF2B5EF4-FFF2-40B4-BE49-F238E27FC236}">
                <a16:creationId xmlns:a16="http://schemas.microsoft.com/office/drawing/2014/main" id="{D68EE824-787F-7040-9BAA-559C47091C67}"/>
              </a:ext>
            </a:extLst>
          </p:cNvPr>
          <p:cNvCxnSpPr/>
          <p:nvPr/>
        </p:nvCxnSpPr>
        <p:spPr>
          <a:xfrm>
            <a:off x="1243013" y="1571625"/>
            <a:ext cx="8115300" cy="0"/>
          </a:xfrm>
          <a:prstGeom prst="line">
            <a:avLst/>
          </a:prstGeom>
          <a:ln w="76200" cap="sq">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620BC97-1FB6-404A-9706-E3F40C98BEC7}"/>
              </a:ext>
            </a:extLst>
          </p:cNvPr>
          <p:cNvPicPr>
            <a:picLocks noChangeAspect="1"/>
          </p:cNvPicPr>
          <p:nvPr/>
        </p:nvPicPr>
        <p:blipFill>
          <a:blip r:embed="rId2"/>
          <a:stretch>
            <a:fillRect/>
          </a:stretch>
        </p:blipFill>
        <p:spPr>
          <a:xfrm>
            <a:off x="8583612" y="1775355"/>
            <a:ext cx="3175000" cy="1833390"/>
          </a:xfrm>
          <a:prstGeom prst="rect">
            <a:avLst/>
          </a:prstGeom>
        </p:spPr>
      </p:pic>
      <p:pic>
        <p:nvPicPr>
          <p:cNvPr id="9" name="Picture 8">
            <a:extLst>
              <a:ext uri="{FF2B5EF4-FFF2-40B4-BE49-F238E27FC236}">
                <a16:creationId xmlns:a16="http://schemas.microsoft.com/office/drawing/2014/main" id="{A5DB32FA-88BA-A645-9F76-20DF6DFCDB76}"/>
              </a:ext>
            </a:extLst>
          </p:cNvPr>
          <p:cNvPicPr>
            <a:picLocks noChangeAspect="1"/>
          </p:cNvPicPr>
          <p:nvPr/>
        </p:nvPicPr>
        <p:blipFill>
          <a:blip r:embed="rId3"/>
          <a:stretch>
            <a:fillRect/>
          </a:stretch>
        </p:blipFill>
        <p:spPr>
          <a:xfrm>
            <a:off x="245424" y="3608745"/>
            <a:ext cx="2018384" cy="1737344"/>
          </a:xfrm>
          <a:prstGeom prst="rect">
            <a:avLst/>
          </a:prstGeom>
        </p:spPr>
      </p:pic>
      <p:sp>
        <p:nvSpPr>
          <p:cNvPr id="12" name="Content Placeholder 2">
            <a:extLst>
              <a:ext uri="{FF2B5EF4-FFF2-40B4-BE49-F238E27FC236}">
                <a16:creationId xmlns:a16="http://schemas.microsoft.com/office/drawing/2014/main" id="{18F2050D-465C-A64A-9B87-6B26A42FC96C}"/>
              </a:ext>
            </a:extLst>
          </p:cNvPr>
          <p:cNvSpPr txBox="1">
            <a:spLocks/>
          </p:cNvSpPr>
          <p:nvPr/>
        </p:nvSpPr>
        <p:spPr>
          <a:xfrm>
            <a:off x="2428875" y="3860801"/>
            <a:ext cx="9329737" cy="1485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3200" dirty="0">
                <a:latin typeface="Candara" panose="020E0502030303020204" pitchFamily="34" charset="0"/>
              </a:rPr>
              <a:t>The most desirable </a:t>
            </a:r>
            <a:r>
              <a:rPr lang="en-US" altLang="en-US" sz="3200" dirty="0">
                <a:solidFill>
                  <a:schemeClr val="accent3">
                    <a:lumMod val="40000"/>
                    <a:lumOff val="60000"/>
                  </a:schemeClr>
                </a:solidFill>
                <a:latin typeface="Candara" panose="020E0502030303020204" pitchFamily="34" charset="0"/>
              </a:rPr>
              <a:t>alternative</a:t>
            </a:r>
            <a:r>
              <a:rPr lang="en-US" altLang="en-US" sz="3200" dirty="0">
                <a:latin typeface="Candara" panose="020E0502030303020204" pitchFamily="34" charset="0"/>
              </a:rPr>
              <a:t> given up as a result of a decision is known as </a:t>
            </a:r>
            <a:r>
              <a:rPr lang="en-US" altLang="en-US" sz="4000" dirty="0">
                <a:solidFill>
                  <a:schemeClr val="accent3">
                    <a:lumMod val="60000"/>
                    <a:lumOff val="40000"/>
                  </a:schemeClr>
                </a:solidFill>
                <a:latin typeface="Candara" panose="020E0502030303020204" pitchFamily="34" charset="0"/>
              </a:rPr>
              <a:t>opportunity cost</a:t>
            </a:r>
            <a:r>
              <a:rPr lang="en-US" altLang="en-US" sz="3200" dirty="0">
                <a:latin typeface="Candara" panose="020E0502030303020204" pitchFamily="34" charset="0"/>
              </a:rPr>
              <a:t>.</a:t>
            </a:r>
          </a:p>
          <a:p>
            <a:pPr marL="0" indent="0">
              <a:lnSpc>
                <a:spcPct val="100000"/>
              </a:lnSpc>
              <a:buFont typeface="Arial" panose="020B0604020202020204" pitchFamily="34" charset="0"/>
              <a:buNone/>
            </a:pPr>
            <a:endParaRPr lang="en-US" altLang="en-US" sz="3200" dirty="0">
              <a:latin typeface="Candara" panose="020E0502030303020204" pitchFamily="34" charset="0"/>
            </a:endParaRPr>
          </a:p>
        </p:txBody>
      </p:sp>
      <p:sp>
        <p:nvSpPr>
          <p:cNvPr id="13" name="Content Placeholder 2">
            <a:extLst>
              <a:ext uri="{FF2B5EF4-FFF2-40B4-BE49-F238E27FC236}">
                <a16:creationId xmlns:a16="http://schemas.microsoft.com/office/drawing/2014/main" id="{5B60BBF9-B8A7-1747-A1D6-00AC9A2F0837}"/>
              </a:ext>
            </a:extLst>
          </p:cNvPr>
          <p:cNvSpPr txBox="1">
            <a:spLocks/>
          </p:cNvSpPr>
          <p:nvPr/>
        </p:nvSpPr>
        <p:spPr>
          <a:xfrm>
            <a:off x="245424" y="5598145"/>
            <a:ext cx="11679876" cy="1032995"/>
          </a:xfrm>
          <a:prstGeom prst="rect">
            <a:avLst/>
          </a:prstGeom>
          <a:ln w="114300" cmpd="tri">
            <a:solidFill>
              <a:schemeClr val="accent2">
                <a:lumMod val="50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kumimoji="0" lang="en-US" altLang="en-US" b="1" dirty="0">
                <a:solidFill>
                  <a:schemeClr val="accent5">
                    <a:lumMod val="60000"/>
                    <a:lumOff val="40000"/>
                  </a:schemeClr>
                </a:solidFill>
                <a:latin typeface="Ayuthaya" pitchFamily="2" charset="-34"/>
                <a:ea typeface="Ayuthaya" pitchFamily="2" charset="-34"/>
                <a:cs typeface="Ayuthaya" pitchFamily="2" charset="-34"/>
              </a:rPr>
              <a:t>All individuals and groups of people make decisions that involve trade-offs.</a:t>
            </a:r>
          </a:p>
          <a:p>
            <a:pPr marL="0" indent="0" algn="ctr">
              <a:lnSpc>
                <a:spcPct val="100000"/>
              </a:lnSpc>
              <a:buFont typeface="Arial" panose="020B0604020202020204" pitchFamily="34" charset="0"/>
              <a:buNone/>
            </a:pPr>
            <a:endParaRPr lang="en-US" altLang="en-US" dirty="0">
              <a:latin typeface="Candara" panose="020E0502030303020204" pitchFamily="34" charset="0"/>
            </a:endParaRPr>
          </a:p>
        </p:txBody>
      </p:sp>
    </p:spTree>
    <p:extLst>
      <p:ext uri="{BB962C8B-B14F-4D97-AF65-F5344CB8AC3E}">
        <p14:creationId xmlns:p14="http://schemas.microsoft.com/office/powerpoint/2010/main" val="257336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3"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childTnLst>
                                </p:cTn>
                              </p:par>
                              <p:par>
                                <p:cTn id="20" presetID="3"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bg/>
                                          </p:spTgt>
                                        </p:tgtEl>
                                        <p:attrNameLst>
                                          <p:attrName>style.visibility</p:attrName>
                                        </p:attrNameLst>
                                      </p:cBhvr>
                                      <p:to>
                                        <p:strVal val="visible"/>
                                      </p:to>
                                    </p:set>
                                    <p:anim calcmode="lin" valueType="num">
                                      <p:cBhvr additive="base">
                                        <p:cTn id="27" dur="500" fill="hold"/>
                                        <p:tgtEl>
                                          <p:spTgt spid="13">
                                            <p:bg/>
                                          </p:spTgt>
                                        </p:tgtEl>
                                        <p:attrNameLst>
                                          <p:attrName>ppt_x</p:attrName>
                                        </p:attrNameLst>
                                      </p:cBhvr>
                                      <p:tavLst>
                                        <p:tav tm="0">
                                          <p:val>
                                            <p:strVal val="#ppt_x"/>
                                          </p:val>
                                        </p:tav>
                                        <p:tav tm="100000">
                                          <p:val>
                                            <p:strVal val="#ppt_x"/>
                                          </p:val>
                                        </p:tav>
                                      </p:tavLst>
                                    </p:anim>
                                    <p:anim calcmode="lin" valueType="num">
                                      <p:cBhvr additive="base">
                                        <p:cTn id="28" dur="500" fill="hold"/>
                                        <p:tgtEl>
                                          <p:spTgt spid="13">
                                            <p:bg/>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 calcmode="lin" valueType="num">
                                      <p:cBhvr additive="base">
                                        <p:cTn id="31"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42BB7E-EA97-0249-9DA1-90A827974014}"/>
              </a:ext>
            </a:extLst>
          </p:cNvPr>
          <p:cNvPicPr>
            <a:picLocks noChangeAspect="1"/>
          </p:cNvPicPr>
          <p:nvPr/>
        </p:nvPicPr>
        <p:blipFill>
          <a:blip r:embed="rId2"/>
          <a:stretch>
            <a:fillRect/>
          </a:stretch>
        </p:blipFill>
        <p:spPr>
          <a:xfrm>
            <a:off x="446088" y="622133"/>
            <a:ext cx="8470900" cy="4508500"/>
          </a:xfrm>
          <a:prstGeom prst="rect">
            <a:avLst/>
          </a:prstGeom>
        </p:spPr>
      </p:pic>
      <p:sp>
        <p:nvSpPr>
          <p:cNvPr id="4" name="Oval 3">
            <a:extLst>
              <a:ext uri="{FF2B5EF4-FFF2-40B4-BE49-F238E27FC236}">
                <a16:creationId xmlns:a16="http://schemas.microsoft.com/office/drawing/2014/main" id="{3BD43C20-52BC-6C42-BDBA-891F9C5FE604}"/>
              </a:ext>
            </a:extLst>
          </p:cNvPr>
          <p:cNvSpPr/>
          <p:nvPr/>
        </p:nvSpPr>
        <p:spPr>
          <a:xfrm>
            <a:off x="-637467" y="-369464"/>
            <a:ext cx="1723317" cy="1612477"/>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C24BF05-E21F-114C-B621-F9282489620D}"/>
              </a:ext>
            </a:extLst>
          </p:cNvPr>
          <p:cNvSpPr txBox="1"/>
          <p:nvPr/>
        </p:nvSpPr>
        <p:spPr>
          <a:xfrm>
            <a:off x="-184323" y="233786"/>
            <a:ext cx="1270173" cy="800219"/>
          </a:xfrm>
          <a:prstGeom prst="rect">
            <a:avLst/>
          </a:prstGeom>
          <a:noFill/>
        </p:spPr>
        <p:txBody>
          <a:bodyPr wrap="square" rtlCol="0">
            <a:spAutoFit/>
          </a:bodyPr>
          <a:lstStyle/>
          <a:p>
            <a:pPr algn="ctr"/>
            <a:r>
              <a:rPr lang="en-US" b="1" dirty="0">
                <a:solidFill>
                  <a:schemeClr val="accent3">
                    <a:lumMod val="20000"/>
                    <a:lumOff val="80000"/>
                  </a:schemeClr>
                </a:solidFill>
                <a:latin typeface="Candara" panose="020E0502030303020204" pitchFamily="34" charset="0"/>
              </a:rPr>
              <a:t>Warm-up </a:t>
            </a:r>
            <a:r>
              <a:rPr lang="en-US" sz="2800" b="1" dirty="0">
                <a:solidFill>
                  <a:schemeClr val="accent3">
                    <a:lumMod val="20000"/>
                    <a:lumOff val="80000"/>
                  </a:schemeClr>
                </a:solidFill>
                <a:latin typeface="Candara" panose="020E0502030303020204" pitchFamily="34" charset="0"/>
              </a:rPr>
              <a:t>#1</a:t>
            </a:r>
            <a:endParaRPr lang="en-US" b="1" dirty="0">
              <a:solidFill>
                <a:schemeClr val="accent3">
                  <a:lumMod val="20000"/>
                  <a:lumOff val="80000"/>
                </a:schemeClr>
              </a:solidFill>
              <a:latin typeface="Candara" panose="020E0502030303020204" pitchFamily="34" charset="0"/>
            </a:endParaRPr>
          </a:p>
        </p:txBody>
      </p:sp>
      <p:sp>
        <p:nvSpPr>
          <p:cNvPr id="7" name="TextBox 6">
            <a:extLst>
              <a:ext uri="{FF2B5EF4-FFF2-40B4-BE49-F238E27FC236}">
                <a16:creationId xmlns:a16="http://schemas.microsoft.com/office/drawing/2014/main" id="{A466FB02-671B-2C4F-BDD3-2AB4D358879A}"/>
              </a:ext>
            </a:extLst>
          </p:cNvPr>
          <p:cNvSpPr txBox="1"/>
          <p:nvPr/>
        </p:nvSpPr>
        <p:spPr>
          <a:xfrm>
            <a:off x="8040029" y="311455"/>
            <a:ext cx="4030858" cy="4154984"/>
          </a:xfrm>
          <a:prstGeom prst="rect">
            <a:avLst/>
          </a:prstGeom>
          <a:solidFill>
            <a:schemeClr val="accent1">
              <a:lumMod val="50000"/>
            </a:schemeClr>
          </a:solidFill>
          <a:ln w="76200" cap="rnd" cmpd="thickThin">
            <a:solidFill>
              <a:schemeClr val="accent3"/>
            </a:solidFill>
          </a:ln>
        </p:spPr>
        <p:txBody>
          <a:bodyPr wrap="square" rtlCol="0">
            <a:spAutoFit/>
          </a:bodyPr>
          <a:lstStyle/>
          <a:p>
            <a:r>
              <a:rPr lang="en-US" sz="2400" b="1" dirty="0">
                <a:solidFill>
                  <a:schemeClr val="accent3">
                    <a:lumMod val="20000"/>
                    <a:lumOff val="80000"/>
                  </a:schemeClr>
                </a:solidFill>
                <a:latin typeface="Candara" panose="020E0502030303020204" pitchFamily="34" charset="0"/>
              </a:rPr>
              <a:t>Answer the following questions on your worksheet</a:t>
            </a:r>
          </a:p>
          <a:p>
            <a:pPr marL="457200" indent="-457200">
              <a:buAutoNum type="arabicPeriod"/>
            </a:pPr>
            <a:r>
              <a:rPr lang="en-US" sz="2400" b="1" dirty="0">
                <a:solidFill>
                  <a:schemeClr val="accent3">
                    <a:lumMod val="20000"/>
                    <a:lumOff val="80000"/>
                  </a:schemeClr>
                </a:solidFill>
                <a:latin typeface="Candara" panose="020E0502030303020204" pitchFamily="34" charset="0"/>
              </a:rPr>
              <a:t>Which of the photos represents a </a:t>
            </a:r>
            <a:r>
              <a:rPr lang="en-US" sz="2400" b="1" u="sng" dirty="0">
                <a:solidFill>
                  <a:schemeClr val="accent3">
                    <a:lumMod val="20000"/>
                    <a:lumOff val="80000"/>
                  </a:schemeClr>
                </a:solidFill>
                <a:latin typeface="Candara" panose="020E0502030303020204" pitchFamily="34" charset="0"/>
              </a:rPr>
              <a:t>limited resource</a:t>
            </a:r>
            <a:r>
              <a:rPr lang="en-US" sz="2400" b="1" dirty="0">
                <a:solidFill>
                  <a:schemeClr val="accent3">
                    <a:lumMod val="20000"/>
                    <a:lumOff val="80000"/>
                  </a:schemeClr>
                </a:solidFill>
                <a:latin typeface="Candara" panose="020E0502030303020204" pitchFamily="34" charset="0"/>
              </a:rPr>
              <a:t>?</a:t>
            </a:r>
          </a:p>
          <a:p>
            <a:pPr marL="457200" indent="-457200">
              <a:buAutoNum type="arabicPeriod"/>
            </a:pPr>
            <a:r>
              <a:rPr lang="en-US" sz="2400" b="1" dirty="0">
                <a:solidFill>
                  <a:schemeClr val="accent3">
                    <a:lumMod val="20000"/>
                    <a:lumOff val="80000"/>
                  </a:schemeClr>
                </a:solidFill>
                <a:latin typeface="Candara" panose="020E0502030303020204" pitchFamily="34" charset="0"/>
              </a:rPr>
              <a:t>Which of the photos represents </a:t>
            </a:r>
            <a:r>
              <a:rPr lang="en-US" sz="2400" b="1" u="sng" dirty="0">
                <a:solidFill>
                  <a:schemeClr val="accent3">
                    <a:lumMod val="20000"/>
                    <a:lumOff val="80000"/>
                  </a:schemeClr>
                </a:solidFill>
                <a:latin typeface="Candara" panose="020E0502030303020204" pitchFamily="34" charset="0"/>
              </a:rPr>
              <a:t>unlimited wants</a:t>
            </a:r>
            <a:r>
              <a:rPr lang="en-US" sz="2400" b="1" dirty="0">
                <a:solidFill>
                  <a:schemeClr val="accent3">
                    <a:lumMod val="20000"/>
                    <a:lumOff val="80000"/>
                  </a:schemeClr>
                </a:solidFill>
                <a:latin typeface="Candara" panose="020E0502030303020204" pitchFamily="34" charset="0"/>
              </a:rPr>
              <a:t>?</a:t>
            </a:r>
          </a:p>
          <a:p>
            <a:pPr marL="457200" indent="-457200">
              <a:buFontTx/>
              <a:buAutoNum type="arabicPeriod"/>
            </a:pPr>
            <a:r>
              <a:rPr lang="en-US" sz="2400" dirty="0">
                <a:solidFill>
                  <a:schemeClr val="accent3">
                    <a:lumMod val="20000"/>
                    <a:lumOff val="80000"/>
                  </a:schemeClr>
                </a:solidFill>
                <a:latin typeface="Candara" panose="020E0502030303020204" pitchFamily="34" charset="0"/>
              </a:rPr>
              <a:t>Economics is the study of ___________________.</a:t>
            </a:r>
          </a:p>
          <a:p>
            <a:pPr marL="457200" indent="-457200">
              <a:buAutoNum type="arabicPeriod"/>
            </a:pPr>
            <a:endParaRPr lang="en-US" sz="2400" b="1" dirty="0">
              <a:solidFill>
                <a:schemeClr val="accent3">
                  <a:lumMod val="20000"/>
                  <a:lumOff val="80000"/>
                </a:schemeClr>
              </a:solidFill>
              <a:latin typeface="Candara" panose="020E0502030303020204" pitchFamily="34" charset="0"/>
            </a:endParaRPr>
          </a:p>
        </p:txBody>
      </p:sp>
      <p:sp>
        <p:nvSpPr>
          <p:cNvPr id="8" name="TextBox 7">
            <a:extLst>
              <a:ext uri="{FF2B5EF4-FFF2-40B4-BE49-F238E27FC236}">
                <a16:creationId xmlns:a16="http://schemas.microsoft.com/office/drawing/2014/main" id="{69F1FD1A-E337-8246-A7A7-0695068916F4}"/>
              </a:ext>
            </a:extLst>
          </p:cNvPr>
          <p:cNvSpPr txBox="1"/>
          <p:nvPr/>
        </p:nvSpPr>
        <p:spPr>
          <a:xfrm>
            <a:off x="1298594" y="222023"/>
            <a:ext cx="6528690" cy="400110"/>
          </a:xfrm>
          <a:prstGeom prst="rect">
            <a:avLst/>
          </a:prstGeom>
          <a:solidFill>
            <a:schemeClr val="accent5">
              <a:lumMod val="50000"/>
            </a:schemeClr>
          </a:solidFill>
          <a:ln w="76200" cap="rnd" cmpd="tri">
            <a:solidFill>
              <a:schemeClr val="accent3"/>
            </a:solidFill>
          </a:ln>
        </p:spPr>
        <p:txBody>
          <a:bodyPr wrap="square" rtlCol="0">
            <a:spAutoFit/>
          </a:bodyPr>
          <a:lstStyle/>
          <a:p>
            <a:r>
              <a:rPr lang="en-US" sz="2000" b="1" dirty="0">
                <a:solidFill>
                  <a:schemeClr val="accent3">
                    <a:lumMod val="60000"/>
                    <a:lumOff val="40000"/>
                  </a:schemeClr>
                </a:solidFill>
                <a:effectLst/>
                <a:latin typeface="Candara" panose="020E0502030303020204" pitchFamily="34" charset="0"/>
              </a:rPr>
              <a:t>Put the # of the warm up &amp; the date on your worksheet</a:t>
            </a:r>
            <a:endParaRPr lang="en-US" sz="2400" b="1" dirty="0">
              <a:solidFill>
                <a:schemeClr val="accent3">
                  <a:lumMod val="20000"/>
                  <a:lumOff val="80000"/>
                </a:schemeClr>
              </a:solidFill>
              <a:latin typeface="Candara" panose="020E0502030303020204" pitchFamily="34" charset="0"/>
            </a:endParaRPr>
          </a:p>
        </p:txBody>
      </p:sp>
      <p:sp>
        <p:nvSpPr>
          <p:cNvPr id="11" name="TextBox 10">
            <a:extLst>
              <a:ext uri="{FF2B5EF4-FFF2-40B4-BE49-F238E27FC236}">
                <a16:creationId xmlns:a16="http://schemas.microsoft.com/office/drawing/2014/main" id="{77A6ED78-E458-BE4D-96A6-E2501D344828}"/>
              </a:ext>
            </a:extLst>
          </p:cNvPr>
          <p:cNvSpPr txBox="1"/>
          <p:nvPr/>
        </p:nvSpPr>
        <p:spPr>
          <a:xfrm>
            <a:off x="446088" y="5291233"/>
            <a:ext cx="10501312" cy="830997"/>
          </a:xfrm>
          <a:prstGeom prst="rect">
            <a:avLst/>
          </a:prstGeom>
          <a:solidFill>
            <a:schemeClr val="accent1">
              <a:lumMod val="50000"/>
            </a:schemeClr>
          </a:solidFill>
          <a:ln w="76200" cap="rnd" cmpd="thickThin">
            <a:solidFill>
              <a:schemeClr val="accent3"/>
            </a:solidFill>
          </a:ln>
        </p:spPr>
        <p:txBody>
          <a:bodyPr wrap="square" rtlCol="0">
            <a:spAutoFit/>
          </a:bodyPr>
          <a:lstStyle/>
          <a:p>
            <a:r>
              <a:rPr lang="en-US" sz="2400" dirty="0">
                <a:solidFill>
                  <a:schemeClr val="accent3">
                    <a:lumMod val="20000"/>
                    <a:lumOff val="80000"/>
                  </a:schemeClr>
                </a:solidFill>
                <a:latin typeface="Candara" panose="020E0502030303020204" pitchFamily="34" charset="0"/>
              </a:rPr>
              <a:t>When you’re done, be sure to turn in your Syllabus Acknowledgement form to Ms. Harmon and get out your notecard from yesterday. </a:t>
            </a:r>
          </a:p>
        </p:txBody>
      </p:sp>
    </p:spTree>
    <p:extLst>
      <p:ext uri="{BB962C8B-B14F-4D97-AF65-F5344CB8AC3E}">
        <p14:creationId xmlns:p14="http://schemas.microsoft.com/office/powerpoint/2010/main" val="3643152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C16E48-8CB3-EE4A-820A-9E820A1052E4}"/>
              </a:ext>
            </a:extLst>
          </p:cNvPr>
          <p:cNvSpPr>
            <a:spLocks noGrp="1"/>
          </p:cNvSpPr>
          <p:nvPr>
            <p:ph idx="1"/>
          </p:nvPr>
        </p:nvSpPr>
        <p:spPr>
          <a:xfrm>
            <a:off x="515690" y="2041333"/>
            <a:ext cx="5919726" cy="4549967"/>
          </a:xfrm>
        </p:spPr>
        <p:txBody>
          <a:bodyPr>
            <a:normAutofit/>
          </a:bodyPr>
          <a:lstStyle/>
          <a:p>
            <a:pPr>
              <a:lnSpc>
                <a:spcPct val="100000"/>
              </a:lnSpc>
            </a:pPr>
            <a:r>
              <a:rPr lang="en-US" altLang="en-US" sz="3600" dirty="0">
                <a:solidFill>
                  <a:schemeClr val="accent3">
                    <a:lumMod val="60000"/>
                    <a:lumOff val="40000"/>
                  </a:schemeClr>
                </a:solidFill>
                <a:latin typeface="Candara" panose="020E0502030303020204" pitchFamily="34" charset="0"/>
              </a:rPr>
              <a:t>Guns or butter: </a:t>
            </a:r>
            <a:r>
              <a:rPr lang="en-US" altLang="en-US" dirty="0">
                <a:latin typeface="Candara" panose="020E0502030303020204" pitchFamily="34" charset="0"/>
              </a:rPr>
              <a:t>refers to the trade-offs that nations face when choosing whether to produce more or less military or consumer goods. </a:t>
            </a:r>
          </a:p>
          <a:p>
            <a:pPr>
              <a:lnSpc>
                <a:spcPct val="100000"/>
              </a:lnSpc>
            </a:pPr>
            <a:r>
              <a:rPr lang="en-US" altLang="en-US" sz="2800" dirty="0">
                <a:solidFill>
                  <a:schemeClr val="accent2">
                    <a:lumMod val="50000"/>
                  </a:schemeClr>
                </a:solidFill>
                <a:latin typeface="Candara" panose="020E0502030303020204" pitchFamily="34" charset="0"/>
              </a:rPr>
              <a:t>Example: Soviet spending during the Cold War.</a:t>
            </a:r>
            <a:endParaRPr lang="en-US" altLang="en-US" sz="3200" dirty="0">
              <a:solidFill>
                <a:schemeClr val="accent2">
                  <a:lumMod val="50000"/>
                </a:schemeClr>
              </a:solidFill>
              <a:latin typeface="Candara" panose="020E0502030303020204" pitchFamily="34" charset="0"/>
            </a:endParaRPr>
          </a:p>
        </p:txBody>
      </p:sp>
      <p:sp>
        <p:nvSpPr>
          <p:cNvPr id="4" name="Oval 3">
            <a:extLst>
              <a:ext uri="{FF2B5EF4-FFF2-40B4-BE49-F238E27FC236}">
                <a16:creationId xmlns:a16="http://schemas.microsoft.com/office/drawing/2014/main" id="{1A37A640-7006-A144-94FD-7F09AEC542A5}"/>
              </a:ext>
            </a:extLst>
          </p:cNvPr>
          <p:cNvSpPr/>
          <p:nvPr/>
        </p:nvSpPr>
        <p:spPr>
          <a:xfrm>
            <a:off x="-823603" y="-820256"/>
            <a:ext cx="1852304" cy="1864110"/>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F0A56C-B08A-8E46-A6C9-4A7F8EF2451A}"/>
              </a:ext>
            </a:extLst>
          </p:cNvPr>
          <p:cNvSpPr/>
          <p:nvPr/>
        </p:nvSpPr>
        <p:spPr>
          <a:xfrm>
            <a:off x="245424" y="-88755"/>
            <a:ext cx="540533" cy="1015663"/>
          </a:xfrm>
          <a:prstGeom prst="rect">
            <a:avLst/>
          </a:prstGeom>
        </p:spPr>
        <p:txBody>
          <a:bodyPr wrap="none">
            <a:spAutoFit/>
          </a:bodyPr>
          <a:lstStyle/>
          <a:p>
            <a:r>
              <a:rPr lang="en-US" sz="6000" dirty="0">
                <a:solidFill>
                  <a:schemeClr val="accent3">
                    <a:lumMod val="60000"/>
                    <a:lumOff val="40000"/>
                  </a:schemeClr>
                </a:solidFill>
                <a:latin typeface="Candara" panose="020E0502030303020204" pitchFamily="34" charset="0"/>
              </a:rPr>
              <a:t>2</a:t>
            </a:r>
          </a:p>
        </p:txBody>
      </p:sp>
      <p:cxnSp>
        <p:nvCxnSpPr>
          <p:cNvPr id="10" name="Straight Connector 9">
            <a:extLst>
              <a:ext uri="{FF2B5EF4-FFF2-40B4-BE49-F238E27FC236}">
                <a16:creationId xmlns:a16="http://schemas.microsoft.com/office/drawing/2014/main" id="{D68EE824-787F-7040-9BAA-559C47091C67}"/>
              </a:ext>
            </a:extLst>
          </p:cNvPr>
          <p:cNvCxnSpPr/>
          <p:nvPr/>
        </p:nvCxnSpPr>
        <p:spPr>
          <a:xfrm>
            <a:off x="1243013" y="1571625"/>
            <a:ext cx="8115300" cy="0"/>
          </a:xfrm>
          <a:prstGeom prst="line">
            <a:avLst/>
          </a:prstGeom>
          <a:ln w="76200" cap="sq">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78B67DF-2375-B946-A27E-5A8C03F49524}"/>
              </a:ext>
            </a:extLst>
          </p:cNvPr>
          <p:cNvPicPr>
            <a:picLocks noChangeAspect="1"/>
          </p:cNvPicPr>
          <p:nvPr/>
        </p:nvPicPr>
        <p:blipFill>
          <a:blip r:embed="rId2"/>
          <a:stretch>
            <a:fillRect/>
          </a:stretch>
        </p:blipFill>
        <p:spPr>
          <a:xfrm>
            <a:off x="6435416" y="1770627"/>
            <a:ext cx="5245100" cy="4560323"/>
          </a:xfrm>
          <a:prstGeom prst="rect">
            <a:avLst/>
          </a:prstGeom>
        </p:spPr>
      </p:pic>
      <p:sp>
        <p:nvSpPr>
          <p:cNvPr id="16" name="Title 1">
            <a:extLst>
              <a:ext uri="{FF2B5EF4-FFF2-40B4-BE49-F238E27FC236}">
                <a16:creationId xmlns:a16="http://schemas.microsoft.com/office/drawing/2014/main" id="{D9B6A575-7F5D-4E45-A4C2-4ACBE3DC4088}"/>
              </a:ext>
            </a:extLst>
          </p:cNvPr>
          <p:cNvSpPr>
            <a:spLocks noGrp="1"/>
          </p:cNvSpPr>
          <p:nvPr>
            <p:ph type="title"/>
          </p:nvPr>
        </p:nvSpPr>
        <p:spPr>
          <a:xfrm>
            <a:off x="1243013" y="146561"/>
            <a:ext cx="10515600" cy="1325563"/>
          </a:xfrm>
        </p:spPr>
        <p:txBody>
          <a:bodyPr>
            <a:normAutofit/>
          </a:bodyPr>
          <a:lstStyle/>
          <a:p>
            <a:r>
              <a:rPr lang="en-US" sz="4400" dirty="0">
                <a:latin typeface="Candara" panose="020E0502030303020204" pitchFamily="34" charset="0"/>
              </a:rPr>
              <a:t>Trade-offs &amp; Opportunity Costs</a:t>
            </a:r>
          </a:p>
        </p:txBody>
      </p:sp>
    </p:spTree>
    <p:extLst>
      <p:ext uri="{BB962C8B-B14F-4D97-AF65-F5344CB8AC3E}">
        <p14:creationId xmlns:p14="http://schemas.microsoft.com/office/powerpoint/2010/main" val="279369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677DA-8022-DB4D-9406-777A63645EBC}"/>
              </a:ext>
            </a:extLst>
          </p:cNvPr>
          <p:cNvSpPr>
            <a:spLocks noGrp="1"/>
          </p:cNvSpPr>
          <p:nvPr>
            <p:ph type="title"/>
          </p:nvPr>
        </p:nvSpPr>
        <p:spPr>
          <a:xfrm>
            <a:off x="1028700" y="52723"/>
            <a:ext cx="10325099" cy="951107"/>
          </a:xfrm>
        </p:spPr>
        <p:txBody>
          <a:bodyPr/>
          <a:lstStyle/>
          <a:p>
            <a:r>
              <a:rPr lang="en-US" dirty="0">
                <a:latin typeface="Candara" panose="020E0502030303020204" pitchFamily="34" charset="0"/>
              </a:rPr>
              <a:t>The Decision Making Grid</a:t>
            </a:r>
          </a:p>
        </p:txBody>
      </p:sp>
      <p:sp>
        <p:nvSpPr>
          <p:cNvPr id="3" name="Content Placeholder 2">
            <a:extLst>
              <a:ext uri="{FF2B5EF4-FFF2-40B4-BE49-F238E27FC236}">
                <a16:creationId xmlns:a16="http://schemas.microsoft.com/office/drawing/2014/main" id="{CBC16E48-8CB3-EE4A-820A-9E820A1052E4}"/>
              </a:ext>
            </a:extLst>
          </p:cNvPr>
          <p:cNvSpPr>
            <a:spLocks noGrp="1"/>
          </p:cNvSpPr>
          <p:nvPr>
            <p:ph sz="half" idx="1"/>
          </p:nvPr>
        </p:nvSpPr>
        <p:spPr>
          <a:xfrm>
            <a:off x="457201" y="1268221"/>
            <a:ext cx="10490200" cy="981796"/>
          </a:xfrm>
        </p:spPr>
        <p:txBody>
          <a:bodyPr>
            <a:normAutofit/>
          </a:bodyPr>
          <a:lstStyle/>
          <a:p>
            <a:pPr algn="ctr"/>
            <a:r>
              <a:rPr lang="en-US" altLang="en-US" sz="3200" dirty="0">
                <a:latin typeface="Candara" panose="020E0502030303020204" pitchFamily="34" charset="0"/>
              </a:rPr>
              <a:t>Economists encourage us to consider the benefits and costs of our decisions.</a:t>
            </a:r>
          </a:p>
          <a:p>
            <a:pPr marL="0" indent="0">
              <a:lnSpc>
                <a:spcPct val="100000"/>
              </a:lnSpc>
              <a:buNone/>
            </a:pPr>
            <a:endParaRPr lang="en-US" altLang="en-US" sz="2400" dirty="0">
              <a:latin typeface="Candara" panose="020E0502030303020204" pitchFamily="34" charset="0"/>
            </a:endParaRPr>
          </a:p>
        </p:txBody>
      </p:sp>
      <p:sp>
        <p:nvSpPr>
          <p:cNvPr id="4" name="Oval 3">
            <a:extLst>
              <a:ext uri="{FF2B5EF4-FFF2-40B4-BE49-F238E27FC236}">
                <a16:creationId xmlns:a16="http://schemas.microsoft.com/office/drawing/2014/main" id="{1A37A640-7006-A144-94FD-7F09AEC542A5}"/>
              </a:ext>
            </a:extLst>
          </p:cNvPr>
          <p:cNvSpPr/>
          <p:nvPr/>
        </p:nvSpPr>
        <p:spPr>
          <a:xfrm>
            <a:off x="-823603" y="-820256"/>
            <a:ext cx="1852304" cy="1864110"/>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F0A56C-B08A-8E46-A6C9-4A7F8EF2451A}"/>
              </a:ext>
            </a:extLst>
          </p:cNvPr>
          <p:cNvSpPr/>
          <p:nvPr/>
        </p:nvSpPr>
        <p:spPr>
          <a:xfrm>
            <a:off x="245424" y="-88755"/>
            <a:ext cx="540533" cy="1015663"/>
          </a:xfrm>
          <a:prstGeom prst="rect">
            <a:avLst/>
          </a:prstGeom>
        </p:spPr>
        <p:txBody>
          <a:bodyPr wrap="none">
            <a:spAutoFit/>
          </a:bodyPr>
          <a:lstStyle/>
          <a:p>
            <a:r>
              <a:rPr lang="en-US" sz="6000" dirty="0">
                <a:solidFill>
                  <a:schemeClr val="accent3">
                    <a:lumMod val="60000"/>
                    <a:lumOff val="40000"/>
                  </a:schemeClr>
                </a:solidFill>
                <a:latin typeface="Candara" panose="020E0502030303020204" pitchFamily="34" charset="0"/>
              </a:rPr>
              <a:t>2</a:t>
            </a:r>
          </a:p>
        </p:txBody>
      </p:sp>
      <p:cxnSp>
        <p:nvCxnSpPr>
          <p:cNvPr id="10" name="Straight Connector 9">
            <a:extLst>
              <a:ext uri="{FF2B5EF4-FFF2-40B4-BE49-F238E27FC236}">
                <a16:creationId xmlns:a16="http://schemas.microsoft.com/office/drawing/2014/main" id="{D68EE824-787F-7040-9BAA-559C47091C67}"/>
              </a:ext>
            </a:extLst>
          </p:cNvPr>
          <p:cNvCxnSpPr/>
          <p:nvPr/>
        </p:nvCxnSpPr>
        <p:spPr>
          <a:xfrm>
            <a:off x="1028700" y="1015279"/>
            <a:ext cx="8115300" cy="0"/>
          </a:xfrm>
          <a:prstGeom prst="line">
            <a:avLst/>
          </a:prstGeom>
          <a:ln w="76200" cap="sq">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1" name="Group 66">
            <a:extLst>
              <a:ext uri="{FF2B5EF4-FFF2-40B4-BE49-F238E27FC236}">
                <a16:creationId xmlns:a16="http://schemas.microsoft.com/office/drawing/2014/main" id="{CEACECD5-81CD-D649-9A00-33E301E41D82}"/>
              </a:ext>
            </a:extLst>
          </p:cNvPr>
          <p:cNvGrpSpPr>
            <a:grpSpLocks/>
          </p:cNvGrpSpPr>
          <p:nvPr/>
        </p:nvGrpSpPr>
        <p:grpSpPr bwMode="auto">
          <a:xfrm>
            <a:off x="1675677" y="2250017"/>
            <a:ext cx="9031143" cy="4352926"/>
            <a:chOff x="477" y="1287"/>
            <a:chExt cx="4987" cy="2419"/>
          </a:xfrm>
        </p:grpSpPr>
        <p:sp>
          <p:nvSpPr>
            <p:cNvPr id="14" name="Rectangle 64">
              <a:extLst>
                <a:ext uri="{FF2B5EF4-FFF2-40B4-BE49-F238E27FC236}">
                  <a16:creationId xmlns:a16="http://schemas.microsoft.com/office/drawing/2014/main" id="{08310215-9A63-2F4B-851C-F42FD8F106E9}"/>
                </a:ext>
              </a:extLst>
            </p:cNvPr>
            <p:cNvSpPr>
              <a:spLocks noChangeArrowheads="1"/>
            </p:cNvSpPr>
            <p:nvPr/>
          </p:nvSpPr>
          <p:spPr bwMode="auto">
            <a:xfrm>
              <a:off x="1636" y="1975"/>
              <a:ext cx="3828" cy="1731"/>
            </a:xfrm>
            <a:prstGeom prst="rect">
              <a:avLst/>
            </a:prstGeom>
            <a:solidFill>
              <a:schemeClr val="accent3">
                <a:lumMod val="40000"/>
                <a:lumOff val="6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Candara" panose="020E0502030303020204" pitchFamily="34" charset="0"/>
              </a:endParaRPr>
            </a:p>
          </p:txBody>
        </p:sp>
        <p:sp>
          <p:nvSpPr>
            <p:cNvPr id="15" name="Rectangle 63">
              <a:extLst>
                <a:ext uri="{FF2B5EF4-FFF2-40B4-BE49-F238E27FC236}">
                  <a16:creationId xmlns:a16="http://schemas.microsoft.com/office/drawing/2014/main" id="{1FF73137-35FE-4F4A-BDE1-B78179D63152}"/>
                </a:ext>
              </a:extLst>
            </p:cNvPr>
            <p:cNvSpPr>
              <a:spLocks noChangeArrowheads="1"/>
            </p:cNvSpPr>
            <p:nvPr/>
          </p:nvSpPr>
          <p:spPr bwMode="auto">
            <a:xfrm>
              <a:off x="1636" y="1502"/>
              <a:ext cx="3828" cy="473"/>
            </a:xfrm>
            <a:prstGeom prst="rect">
              <a:avLst/>
            </a:prstGeom>
            <a:solidFill>
              <a:schemeClr val="accent3">
                <a:lumMod val="60000"/>
                <a:lumOff val="4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Candara" panose="020E0502030303020204" pitchFamily="34" charset="0"/>
              </a:endParaRPr>
            </a:p>
          </p:txBody>
        </p:sp>
        <p:sp>
          <p:nvSpPr>
            <p:cNvPr id="16" name="Rectangle 62">
              <a:extLst>
                <a:ext uri="{FF2B5EF4-FFF2-40B4-BE49-F238E27FC236}">
                  <a16:creationId xmlns:a16="http://schemas.microsoft.com/office/drawing/2014/main" id="{CA834080-81D6-464E-81B2-11F1B3314300}"/>
                </a:ext>
              </a:extLst>
            </p:cNvPr>
            <p:cNvSpPr>
              <a:spLocks noChangeArrowheads="1"/>
            </p:cNvSpPr>
            <p:nvPr/>
          </p:nvSpPr>
          <p:spPr bwMode="auto">
            <a:xfrm>
              <a:off x="477" y="1477"/>
              <a:ext cx="1159" cy="2229"/>
            </a:xfrm>
            <a:prstGeom prst="rect">
              <a:avLst/>
            </a:prstGeom>
            <a:solidFill>
              <a:schemeClr val="accent3">
                <a:lumMod val="60000"/>
                <a:lumOff val="4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Candara" panose="020E0502030303020204" pitchFamily="34" charset="0"/>
              </a:endParaRPr>
            </a:p>
          </p:txBody>
        </p:sp>
        <p:sp>
          <p:nvSpPr>
            <p:cNvPr id="17" name="Rectangle 60">
              <a:extLst>
                <a:ext uri="{FF2B5EF4-FFF2-40B4-BE49-F238E27FC236}">
                  <a16:creationId xmlns:a16="http://schemas.microsoft.com/office/drawing/2014/main" id="{C37F98B5-5EB2-2644-B38B-413B7778B75A}"/>
                </a:ext>
              </a:extLst>
            </p:cNvPr>
            <p:cNvSpPr>
              <a:spLocks noChangeArrowheads="1"/>
            </p:cNvSpPr>
            <p:nvPr/>
          </p:nvSpPr>
          <p:spPr bwMode="auto">
            <a:xfrm>
              <a:off x="477" y="1287"/>
              <a:ext cx="4987" cy="215"/>
            </a:xfrm>
            <a:prstGeom prst="rect">
              <a:avLst/>
            </a:prstGeom>
            <a:solidFill>
              <a:srgbClr val="007DD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Candara" panose="020E0502030303020204" pitchFamily="34" charset="0"/>
              </a:endParaRPr>
            </a:p>
          </p:txBody>
        </p:sp>
        <p:sp>
          <p:nvSpPr>
            <p:cNvPr id="18" name="Text Box 16">
              <a:extLst>
                <a:ext uri="{FF2B5EF4-FFF2-40B4-BE49-F238E27FC236}">
                  <a16:creationId xmlns:a16="http://schemas.microsoft.com/office/drawing/2014/main" id="{9D8767F4-F1E4-6643-A29B-7D1EE2DFCBB0}"/>
                </a:ext>
              </a:extLst>
            </p:cNvPr>
            <p:cNvSpPr txBox="1">
              <a:spLocks noChangeArrowheads="1"/>
            </p:cNvSpPr>
            <p:nvPr/>
          </p:nvSpPr>
          <p:spPr bwMode="auto">
            <a:xfrm>
              <a:off x="544" y="2088"/>
              <a:ext cx="912" cy="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r">
                <a:spcBef>
                  <a:spcPct val="50000"/>
                </a:spcBef>
                <a:buFontTx/>
                <a:buNone/>
              </a:pPr>
              <a:r>
                <a:rPr kumimoji="0" lang="en-US" altLang="en-US" sz="1400" b="1" dirty="0">
                  <a:latin typeface="Candara" panose="020E0502030303020204" pitchFamily="34" charset="0"/>
                </a:rPr>
                <a:t>Benefits</a:t>
              </a:r>
              <a:endParaRPr kumimoji="0" lang="en-US" altLang="en-US" sz="3400" dirty="0">
                <a:latin typeface="Candara" panose="020E0502030303020204" pitchFamily="34" charset="0"/>
              </a:endParaRPr>
            </a:p>
          </p:txBody>
        </p:sp>
        <p:sp>
          <p:nvSpPr>
            <p:cNvPr id="21" name="Text Box 18">
              <a:extLst>
                <a:ext uri="{FF2B5EF4-FFF2-40B4-BE49-F238E27FC236}">
                  <a16:creationId xmlns:a16="http://schemas.microsoft.com/office/drawing/2014/main" id="{4C8A003A-77E2-D247-B559-FEC56759DF95}"/>
                </a:ext>
              </a:extLst>
            </p:cNvPr>
            <p:cNvSpPr txBox="1">
              <a:spLocks noChangeArrowheads="1"/>
            </p:cNvSpPr>
            <p:nvPr/>
          </p:nvSpPr>
          <p:spPr bwMode="auto">
            <a:xfrm>
              <a:off x="544" y="2664"/>
              <a:ext cx="912" cy="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r">
                <a:spcBef>
                  <a:spcPct val="50000"/>
                </a:spcBef>
                <a:buFontTx/>
                <a:buNone/>
              </a:pPr>
              <a:r>
                <a:rPr kumimoji="0" lang="en-US" altLang="en-US" sz="1400" b="1">
                  <a:latin typeface="Candara" panose="020E0502030303020204" pitchFamily="34" charset="0"/>
                </a:rPr>
                <a:t>Decision</a:t>
              </a:r>
              <a:endParaRPr kumimoji="0" lang="en-US" altLang="en-US" sz="3400">
                <a:latin typeface="Candara" panose="020E0502030303020204" pitchFamily="34" charset="0"/>
              </a:endParaRPr>
            </a:p>
          </p:txBody>
        </p:sp>
        <p:sp>
          <p:nvSpPr>
            <p:cNvPr id="24" name="Text Box 19">
              <a:extLst>
                <a:ext uri="{FF2B5EF4-FFF2-40B4-BE49-F238E27FC236}">
                  <a16:creationId xmlns:a16="http://schemas.microsoft.com/office/drawing/2014/main" id="{B70EFFB5-4D12-F74F-8492-E17A2A036A65}"/>
                </a:ext>
              </a:extLst>
            </p:cNvPr>
            <p:cNvSpPr txBox="1">
              <a:spLocks noChangeArrowheads="1"/>
            </p:cNvSpPr>
            <p:nvPr/>
          </p:nvSpPr>
          <p:spPr bwMode="auto">
            <a:xfrm>
              <a:off x="544" y="2971"/>
              <a:ext cx="912" cy="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r">
                <a:spcBef>
                  <a:spcPct val="50000"/>
                </a:spcBef>
                <a:buFontTx/>
                <a:buNone/>
              </a:pPr>
              <a:r>
                <a:rPr kumimoji="0" lang="en-US" altLang="en-US" sz="1400" b="1">
                  <a:latin typeface="Candara" panose="020E0502030303020204" pitchFamily="34" charset="0"/>
                </a:rPr>
                <a:t>Opportunity cost</a:t>
              </a:r>
              <a:endParaRPr kumimoji="0" lang="en-US" altLang="en-US" sz="3400">
                <a:latin typeface="Candara" panose="020E0502030303020204" pitchFamily="34" charset="0"/>
              </a:endParaRPr>
            </a:p>
          </p:txBody>
        </p:sp>
        <p:sp>
          <p:nvSpPr>
            <p:cNvPr id="27" name="Text Box 20">
              <a:extLst>
                <a:ext uri="{FF2B5EF4-FFF2-40B4-BE49-F238E27FC236}">
                  <a16:creationId xmlns:a16="http://schemas.microsoft.com/office/drawing/2014/main" id="{396F88AB-1887-A448-86AA-C5F5980FF738}"/>
                </a:ext>
              </a:extLst>
            </p:cNvPr>
            <p:cNvSpPr txBox="1">
              <a:spLocks noChangeArrowheads="1"/>
            </p:cNvSpPr>
            <p:nvPr/>
          </p:nvSpPr>
          <p:spPr bwMode="auto">
            <a:xfrm>
              <a:off x="544" y="3192"/>
              <a:ext cx="912" cy="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r">
                <a:spcBef>
                  <a:spcPct val="50000"/>
                </a:spcBef>
                <a:buFontTx/>
                <a:buNone/>
              </a:pPr>
              <a:r>
                <a:rPr kumimoji="0" lang="en-US" altLang="en-US" sz="1400" b="1">
                  <a:latin typeface="Candara" panose="020E0502030303020204" pitchFamily="34" charset="0"/>
                </a:rPr>
                <a:t>Benefits forgone</a:t>
              </a:r>
              <a:endParaRPr kumimoji="0" lang="en-US" altLang="en-US" sz="3400">
                <a:latin typeface="Candara" panose="020E0502030303020204" pitchFamily="34" charset="0"/>
              </a:endParaRPr>
            </a:p>
          </p:txBody>
        </p:sp>
        <p:sp>
          <p:nvSpPr>
            <p:cNvPr id="30" name="Text Box 51">
              <a:extLst>
                <a:ext uri="{FF2B5EF4-FFF2-40B4-BE49-F238E27FC236}">
                  <a16:creationId xmlns:a16="http://schemas.microsoft.com/office/drawing/2014/main" id="{378E7E0E-395C-F94C-A2AE-BC4DDC21F472}"/>
                </a:ext>
              </a:extLst>
            </p:cNvPr>
            <p:cNvSpPr txBox="1">
              <a:spLocks noChangeArrowheads="1"/>
            </p:cNvSpPr>
            <p:nvPr/>
          </p:nvSpPr>
          <p:spPr bwMode="auto">
            <a:xfrm>
              <a:off x="1636" y="1816"/>
              <a:ext cx="1992" cy="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a:spcBef>
                  <a:spcPct val="50000"/>
                </a:spcBef>
                <a:buFontTx/>
                <a:buNone/>
              </a:pPr>
              <a:r>
                <a:rPr kumimoji="0" lang="en-US" altLang="en-US" sz="1400" b="1">
                  <a:latin typeface="Candara" panose="020E0502030303020204" pitchFamily="34" charset="0"/>
                </a:rPr>
                <a:t>Sleep late</a:t>
              </a:r>
              <a:endParaRPr kumimoji="0" lang="en-US" altLang="en-US" sz="3400">
                <a:latin typeface="Candara" panose="020E0502030303020204" pitchFamily="34" charset="0"/>
              </a:endParaRPr>
            </a:p>
          </p:txBody>
        </p:sp>
        <p:sp>
          <p:nvSpPr>
            <p:cNvPr id="31" name="Text Box 52">
              <a:extLst>
                <a:ext uri="{FF2B5EF4-FFF2-40B4-BE49-F238E27FC236}">
                  <a16:creationId xmlns:a16="http://schemas.microsoft.com/office/drawing/2014/main" id="{682022FB-CC8A-504D-8135-4727DEDBF395}"/>
                </a:ext>
              </a:extLst>
            </p:cNvPr>
            <p:cNvSpPr txBox="1">
              <a:spLocks noChangeArrowheads="1"/>
            </p:cNvSpPr>
            <p:nvPr/>
          </p:nvSpPr>
          <p:spPr bwMode="auto">
            <a:xfrm>
              <a:off x="3628" y="1816"/>
              <a:ext cx="1836" cy="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a:spcBef>
                  <a:spcPct val="50000"/>
                </a:spcBef>
                <a:buFontTx/>
                <a:buNone/>
              </a:pPr>
              <a:r>
                <a:rPr kumimoji="0" lang="en-US" altLang="en-US" sz="1400" b="1">
                  <a:latin typeface="Candara" panose="020E0502030303020204" pitchFamily="34" charset="0"/>
                </a:rPr>
                <a:t>Wake up early to study</a:t>
              </a:r>
              <a:endParaRPr kumimoji="0" lang="en-US" altLang="en-US" sz="3400">
                <a:latin typeface="Candara" panose="020E0502030303020204" pitchFamily="34" charset="0"/>
              </a:endParaRPr>
            </a:p>
          </p:txBody>
        </p:sp>
        <p:sp>
          <p:nvSpPr>
            <p:cNvPr id="32" name="Text Box 53">
              <a:extLst>
                <a:ext uri="{FF2B5EF4-FFF2-40B4-BE49-F238E27FC236}">
                  <a16:creationId xmlns:a16="http://schemas.microsoft.com/office/drawing/2014/main" id="{B8FA3AD3-87AB-5846-84BC-465FCD5B1D30}"/>
                </a:ext>
              </a:extLst>
            </p:cNvPr>
            <p:cNvSpPr txBox="1">
              <a:spLocks noChangeArrowheads="1"/>
            </p:cNvSpPr>
            <p:nvPr/>
          </p:nvSpPr>
          <p:spPr bwMode="auto">
            <a:xfrm>
              <a:off x="1636" y="1552"/>
              <a:ext cx="3828" cy="120"/>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a:spcBef>
                  <a:spcPct val="50000"/>
                </a:spcBef>
                <a:buFontTx/>
                <a:buNone/>
              </a:pPr>
              <a:r>
                <a:rPr kumimoji="0" lang="en-US" altLang="en-US" sz="1400" b="1" dirty="0">
                  <a:latin typeface="Candara" panose="020E0502030303020204" pitchFamily="34" charset="0"/>
                </a:rPr>
                <a:t>Alternatives</a:t>
              </a:r>
              <a:endParaRPr kumimoji="0" lang="en-US" altLang="en-US" sz="3400" dirty="0">
                <a:latin typeface="Candara" panose="020E0502030303020204" pitchFamily="34" charset="0"/>
              </a:endParaRPr>
            </a:p>
          </p:txBody>
        </p:sp>
        <p:sp>
          <p:nvSpPr>
            <p:cNvPr id="33" name="Text Box 56">
              <a:extLst>
                <a:ext uri="{FF2B5EF4-FFF2-40B4-BE49-F238E27FC236}">
                  <a16:creationId xmlns:a16="http://schemas.microsoft.com/office/drawing/2014/main" id="{4A17F2D6-99DC-4D46-86BF-A9067F680E95}"/>
                </a:ext>
              </a:extLst>
            </p:cNvPr>
            <p:cNvSpPr txBox="1">
              <a:spLocks noChangeArrowheads="1"/>
            </p:cNvSpPr>
            <p:nvPr/>
          </p:nvSpPr>
          <p:spPr bwMode="auto">
            <a:xfrm>
              <a:off x="477" y="1287"/>
              <a:ext cx="4987" cy="205"/>
            </a:xfrm>
            <a:prstGeom prst="rect">
              <a:avLst/>
            </a:prstGeom>
            <a:solidFill>
              <a:schemeClr val="accent3">
                <a:lumMod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50000"/>
                </a:spcBef>
                <a:buFontTx/>
                <a:buNone/>
              </a:pPr>
              <a:r>
                <a:rPr kumimoji="0" lang="en-US" altLang="en-US" sz="1800" b="1" dirty="0">
                  <a:solidFill>
                    <a:srgbClr val="FFFFFF"/>
                  </a:solidFill>
                  <a:latin typeface="Candara" panose="020E0502030303020204" pitchFamily="34" charset="0"/>
                </a:rPr>
                <a:t>Karen’s Decision-making Grid</a:t>
              </a:r>
              <a:endParaRPr kumimoji="0" lang="en-US" altLang="en-US" sz="4200" dirty="0">
                <a:solidFill>
                  <a:srgbClr val="FFFFFF"/>
                </a:solidFill>
                <a:latin typeface="Candara" panose="020E0502030303020204" pitchFamily="34" charset="0"/>
              </a:endParaRPr>
            </a:p>
          </p:txBody>
        </p:sp>
        <p:sp>
          <p:nvSpPr>
            <p:cNvPr id="34" name="Line 58">
              <a:extLst>
                <a:ext uri="{FF2B5EF4-FFF2-40B4-BE49-F238E27FC236}">
                  <a16:creationId xmlns:a16="http://schemas.microsoft.com/office/drawing/2014/main" id="{807B9438-7F53-FD4F-8B4F-A9D6D485478C}"/>
                </a:ext>
              </a:extLst>
            </p:cNvPr>
            <p:cNvSpPr>
              <a:spLocks noChangeShapeType="1"/>
            </p:cNvSpPr>
            <p:nvPr/>
          </p:nvSpPr>
          <p:spPr bwMode="auto">
            <a:xfrm>
              <a:off x="1636" y="1722"/>
              <a:ext cx="3828" cy="0"/>
            </a:xfrm>
            <a:prstGeom prst="line">
              <a:avLst/>
            </a:prstGeom>
            <a:noFill/>
            <a:ln w="28575">
              <a:solidFill>
                <a:schemeClr val="accent2">
                  <a:lumMod val="5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Candara" panose="020E0502030303020204" pitchFamily="34" charset="0"/>
              </a:endParaRPr>
            </a:p>
          </p:txBody>
        </p:sp>
        <p:sp>
          <p:nvSpPr>
            <p:cNvPr id="35" name="Line 59">
              <a:extLst>
                <a:ext uri="{FF2B5EF4-FFF2-40B4-BE49-F238E27FC236}">
                  <a16:creationId xmlns:a16="http://schemas.microsoft.com/office/drawing/2014/main" id="{E67CEAD5-64A6-C54A-B708-813BC441E61F}"/>
                </a:ext>
              </a:extLst>
            </p:cNvPr>
            <p:cNvSpPr>
              <a:spLocks noChangeShapeType="1"/>
            </p:cNvSpPr>
            <p:nvPr/>
          </p:nvSpPr>
          <p:spPr bwMode="auto">
            <a:xfrm>
              <a:off x="1636" y="1975"/>
              <a:ext cx="3828" cy="0"/>
            </a:xfrm>
            <a:prstGeom prst="line">
              <a:avLst/>
            </a:prstGeom>
            <a:noFill/>
            <a:ln w="28575">
              <a:solidFill>
                <a:schemeClr val="accent3">
                  <a:lumMod val="5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Candara" panose="020E0502030303020204" pitchFamily="34" charset="0"/>
              </a:endParaRPr>
            </a:p>
          </p:txBody>
        </p:sp>
        <p:sp>
          <p:nvSpPr>
            <p:cNvPr id="36" name="Line 61">
              <a:extLst>
                <a:ext uri="{FF2B5EF4-FFF2-40B4-BE49-F238E27FC236}">
                  <a16:creationId xmlns:a16="http://schemas.microsoft.com/office/drawing/2014/main" id="{95722BA0-362D-E04F-B579-FA7421F6ACB0}"/>
                </a:ext>
              </a:extLst>
            </p:cNvPr>
            <p:cNvSpPr>
              <a:spLocks noChangeShapeType="1"/>
            </p:cNvSpPr>
            <p:nvPr/>
          </p:nvSpPr>
          <p:spPr bwMode="auto">
            <a:xfrm>
              <a:off x="477" y="3706"/>
              <a:ext cx="4987" cy="0"/>
            </a:xfrm>
            <a:prstGeom prst="line">
              <a:avLst/>
            </a:prstGeom>
            <a:noFill/>
            <a:ln w="28575">
              <a:solidFill>
                <a:schemeClr val="accent3">
                  <a:lumMod val="5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Candara" panose="020E0502030303020204" pitchFamily="34" charset="0"/>
              </a:endParaRPr>
            </a:p>
          </p:txBody>
        </p:sp>
      </p:grpSp>
    </p:spTree>
    <p:extLst>
      <p:ext uri="{BB962C8B-B14F-4D97-AF65-F5344CB8AC3E}">
        <p14:creationId xmlns:p14="http://schemas.microsoft.com/office/powerpoint/2010/main" val="316522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677DA-8022-DB4D-9406-777A63645EBC}"/>
              </a:ext>
            </a:extLst>
          </p:cNvPr>
          <p:cNvSpPr>
            <a:spLocks noGrp="1"/>
          </p:cNvSpPr>
          <p:nvPr>
            <p:ph type="title"/>
          </p:nvPr>
        </p:nvSpPr>
        <p:spPr>
          <a:xfrm>
            <a:off x="1028700" y="52723"/>
            <a:ext cx="10325099" cy="951107"/>
          </a:xfrm>
        </p:spPr>
        <p:txBody>
          <a:bodyPr/>
          <a:lstStyle/>
          <a:p>
            <a:r>
              <a:rPr lang="en-US" dirty="0">
                <a:latin typeface="Candara" panose="020E0502030303020204" pitchFamily="34" charset="0"/>
              </a:rPr>
              <a:t>The Decision Making Grid</a:t>
            </a:r>
          </a:p>
        </p:txBody>
      </p:sp>
      <p:sp>
        <p:nvSpPr>
          <p:cNvPr id="3" name="Content Placeholder 2">
            <a:extLst>
              <a:ext uri="{FF2B5EF4-FFF2-40B4-BE49-F238E27FC236}">
                <a16:creationId xmlns:a16="http://schemas.microsoft.com/office/drawing/2014/main" id="{CBC16E48-8CB3-EE4A-820A-9E820A1052E4}"/>
              </a:ext>
            </a:extLst>
          </p:cNvPr>
          <p:cNvSpPr>
            <a:spLocks noGrp="1"/>
          </p:cNvSpPr>
          <p:nvPr>
            <p:ph sz="half" idx="1"/>
          </p:nvPr>
        </p:nvSpPr>
        <p:spPr>
          <a:xfrm>
            <a:off x="457201" y="1268221"/>
            <a:ext cx="10490200" cy="981796"/>
          </a:xfrm>
        </p:spPr>
        <p:txBody>
          <a:bodyPr>
            <a:normAutofit/>
          </a:bodyPr>
          <a:lstStyle/>
          <a:p>
            <a:pPr algn="ctr"/>
            <a:r>
              <a:rPr lang="en-US" altLang="en-US" sz="3200" dirty="0">
                <a:latin typeface="Candara" panose="020E0502030303020204" pitchFamily="34" charset="0"/>
              </a:rPr>
              <a:t>Economists encourage us to consider the benefits and costs of our decisions.</a:t>
            </a:r>
          </a:p>
          <a:p>
            <a:pPr marL="0" indent="0">
              <a:lnSpc>
                <a:spcPct val="100000"/>
              </a:lnSpc>
              <a:buNone/>
            </a:pPr>
            <a:endParaRPr lang="en-US" altLang="en-US" sz="2400" dirty="0">
              <a:latin typeface="Candara" panose="020E0502030303020204" pitchFamily="34" charset="0"/>
            </a:endParaRPr>
          </a:p>
        </p:txBody>
      </p:sp>
      <p:sp>
        <p:nvSpPr>
          <p:cNvPr id="4" name="Oval 3">
            <a:extLst>
              <a:ext uri="{FF2B5EF4-FFF2-40B4-BE49-F238E27FC236}">
                <a16:creationId xmlns:a16="http://schemas.microsoft.com/office/drawing/2014/main" id="{1A37A640-7006-A144-94FD-7F09AEC542A5}"/>
              </a:ext>
            </a:extLst>
          </p:cNvPr>
          <p:cNvSpPr/>
          <p:nvPr/>
        </p:nvSpPr>
        <p:spPr>
          <a:xfrm>
            <a:off x="-823603" y="-820256"/>
            <a:ext cx="1852304" cy="1864110"/>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F0A56C-B08A-8E46-A6C9-4A7F8EF2451A}"/>
              </a:ext>
            </a:extLst>
          </p:cNvPr>
          <p:cNvSpPr/>
          <p:nvPr/>
        </p:nvSpPr>
        <p:spPr>
          <a:xfrm>
            <a:off x="245424" y="-88755"/>
            <a:ext cx="540533" cy="1015663"/>
          </a:xfrm>
          <a:prstGeom prst="rect">
            <a:avLst/>
          </a:prstGeom>
        </p:spPr>
        <p:txBody>
          <a:bodyPr wrap="none">
            <a:spAutoFit/>
          </a:bodyPr>
          <a:lstStyle/>
          <a:p>
            <a:r>
              <a:rPr lang="en-US" sz="6000" dirty="0">
                <a:solidFill>
                  <a:schemeClr val="accent3">
                    <a:lumMod val="60000"/>
                    <a:lumOff val="40000"/>
                  </a:schemeClr>
                </a:solidFill>
                <a:latin typeface="Candara" panose="020E0502030303020204" pitchFamily="34" charset="0"/>
              </a:rPr>
              <a:t>2</a:t>
            </a:r>
          </a:p>
        </p:txBody>
      </p:sp>
      <p:cxnSp>
        <p:nvCxnSpPr>
          <p:cNvPr id="10" name="Straight Connector 9">
            <a:extLst>
              <a:ext uri="{FF2B5EF4-FFF2-40B4-BE49-F238E27FC236}">
                <a16:creationId xmlns:a16="http://schemas.microsoft.com/office/drawing/2014/main" id="{D68EE824-787F-7040-9BAA-559C47091C67}"/>
              </a:ext>
            </a:extLst>
          </p:cNvPr>
          <p:cNvCxnSpPr/>
          <p:nvPr/>
        </p:nvCxnSpPr>
        <p:spPr>
          <a:xfrm>
            <a:off x="1028700" y="1015279"/>
            <a:ext cx="8115300" cy="0"/>
          </a:xfrm>
          <a:prstGeom prst="line">
            <a:avLst/>
          </a:prstGeom>
          <a:ln w="76200" cap="sq">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1" name="Group 66">
            <a:extLst>
              <a:ext uri="{FF2B5EF4-FFF2-40B4-BE49-F238E27FC236}">
                <a16:creationId xmlns:a16="http://schemas.microsoft.com/office/drawing/2014/main" id="{CEACECD5-81CD-D649-9A00-33E301E41D82}"/>
              </a:ext>
            </a:extLst>
          </p:cNvPr>
          <p:cNvGrpSpPr>
            <a:grpSpLocks/>
          </p:cNvGrpSpPr>
          <p:nvPr/>
        </p:nvGrpSpPr>
        <p:grpSpPr bwMode="auto">
          <a:xfrm>
            <a:off x="1675677" y="2250017"/>
            <a:ext cx="9031143" cy="4352926"/>
            <a:chOff x="477" y="1287"/>
            <a:chExt cx="4987" cy="2419"/>
          </a:xfrm>
        </p:grpSpPr>
        <p:sp>
          <p:nvSpPr>
            <p:cNvPr id="14" name="Rectangle 64">
              <a:extLst>
                <a:ext uri="{FF2B5EF4-FFF2-40B4-BE49-F238E27FC236}">
                  <a16:creationId xmlns:a16="http://schemas.microsoft.com/office/drawing/2014/main" id="{08310215-9A63-2F4B-851C-F42FD8F106E9}"/>
                </a:ext>
              </a:extLst>
            </p:cNvPr>
            <p:cNvSpPr>
              <a:spLocks noChangeArrowheads="1"/>
            </p:cNvSpPr>
            <p:nvPr/>
          </p:nvSpPr>
          <p:spPr bwMode="auto">
            <a:xfrm>
              <a:off x="1636" y="1975"/>
              <a:ext cx="3828" cy="1731"/>
            </a:xfrm>
            <a:prstGeom prst="rect">
              <a:avLst/>
            </a:prstGeom>
            <a:solidFill>
              <a:schemeClr val="accent3">
                <a:lumMod val="40000"/>
                <a:lumOff val="6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Candara" panose="020E0502030303020204" pitchFamily="34" charset="0"/>
              </a:endParaRPr>
            </a:p>
          </p:txBody>
        </p:sp>
        <p:sp>
          <p:nvSpPr>
            <p:cNvPr id="15" name="Rectangle 63">
              <a:extLst>
                <a:ext uri="{FF2B5EF4-FFF2-40B4-BE49-F238E27FC236}">
                  <a16:creationId xmlns:a16="http://schemas.microsoft.com/office/drawing/2014/main" id="{1FF73137-35FE-4F4A-BDE1-B78179D63152}"/>
                </a:ext>
              </a:extLst>
            </p:cNvPr>
            <p:cNvSpPr>
              <a:spLocks noChangeArrowheads="1"/>
            </p:cNvSpPr>
            <p:nvPr/>
          </p:nvSpPr>
          <p:spPr bwMode="auto">
            <a:xfrm>
              <a:off x="1636" y="1502"/>
              <a:ext cx="3828" cy="473"/>
            </a:xfrm>
            <a:prstGeom prst="rect">
              <a:avLst/>
            </a:prstGeom>
            <a:solidFill>
              <a:schemeClr val="accent3">
                <a:lumMod val="60000"/>
                <a:lumOff val="4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Candara" panose="020E0502030303020204" pitchFamily="34" charset="0"/>
              </a:endParaRPr>
            </a:p>
          </p:txBody>
        </p:sp>
        <p:sp>
          <p:nvSpPr>
            <p:cNvPr id="16" name="Rectangle 62">
              <a:extLst>
                <a:ext uri="{FF2B5EF4-FFF2-40B4-BE49-F238E27FC236}">
                  <a16:creationId xmlns:a16="http://schemas.microsoft.com/office/drawing/2014/main" id="{CA834080-81D6-464E-81B2-11F1B3314300}"/>
                </a:ext>
              </a:extLst>
            </p:cNvPr>
            <p:cNvSpPr>
              <a:spLocks noChangeArrowheads="1"/>
            </p:cNvSpPr>
            <p:nvPr/>
          </p:nvSpPr>
          <p:spPr bwMode="auto">
            <a:xfrm>
              <a:off x="477" y="1477"/>
              <a:ext cx="1159" cy="2229"/>
            </a:xfrm>
            <a:prstGeom prst="rect">
              <a:avLst/>
            </a:prstGeom>
            <a:solidFill>
              <a:schemeClr val="accent3">
                <a:lumMod val="60000"/>
                <a:lumOff val="40000"/>
              </a:schemeClr>
            </a:solidFill>
            <a:ln w="9525">
              <a:solidFill>
                <a:schemeClr val="accent3">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Candara" panose="020E0502030303020204" pitchFamily="34" charset="0"/>
              </a:endParaRPr>
            </a:p>
          </p:txBody>
        </p:sp>
        <p:sp>
          <p:nvSpPr>
            <p:cNvPr id="17" name="Rectangle 60">
              <a:extLst>
                <a:ext uri="{FF2B5EF4-FFF2-40B4-BE49-F238E27FC236}">
                  <a16:creationId xmlns:a16="http://schemas.microsoft.com/office/drawing/2014/main" id="{C37F98B5-5EB2-2644-B38B-413B7778B75A}"/>
                </a:ext>
              </a:extLst>
            </p:cNvPr>
            <p:cNvSpPr>
              <a:spLocks noChangeArrowheads="1"/>
            </p:cNvSpPr>
            <p:nvPr/>
          </p:nvSpPr>
          <p:spPr bwMode="auto">
            <a:xfrm>
              <a:off x="477" y="1287"/>
              <a:ext cx="4987" cy="215"/>
            </a:xfrm>
            <a:prstGeom prst="rect">
              <a:avLst/>
            </a:prstGeom>
            <a:solidFill>
              <a:srgbClr val="007DD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Candara" panose="020E0502030303020204" pitchFamily="34" charset="0"/>
              </a:endParaRPr>
            </a:p>
          </p:txBody>
        </p:sp>
        <p:sp>
          <p:nvSpPr>
            <p:cNvPr id="18" name="Text Box 16">
              <a:extLst>
                <a:ext uri="{FF2B5EF4-FFF2-40B4-BE49-F238E27FC236}">
                  <a16:creationId xmlns:a16="http://schemas.microsoft.com/office/drawing/2014/main" id="{9D8767F4-F1E4-6643-A29B-7D1EE2DFCBB0}"/>
                </a:ext>
              </a:extLst>
            </p:cNvPr>
            <p:cNvSpPr txBox="1">
              <a:spLocks noChangeArrowheads="1"/>
            </p:cNvSpPr>
            <p:nvPr/>
          </p:nvSpPr>
          <p:spPr bwMode="auto">
            <a:xfrm>
              <a:off x="544" y="2088"/>
              <a:ext cx="912" cy="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r">
                <a:spcBef>
                  <a:spcPct val="50000"/>
                </a:spcBef>
                <a:buFontTx/>
                <a:buNone/>
              </a:pPr>
              <a:r>
                <a:rPr kumimoji="0" lang="en-US" altLang="en-US" sz="1400" b="1" dirty="0">
                  <a:latin typeface="Candara" panose="020E0502030303020204" pitchFamily="34" charset="0"/>
                </a:rPr>
                <a:t>Benefits</a:t>
              </a:r>
              <a:endParaRPr kumimoji="0" lang="en-US" altLang="en-US" sz="3400" dirty="0">
                <a:latin typeface="Candara" panose="020E0502030303020204" pitchFamily="34" charset="0"/>
              </a:endParaRPr>
            </a:p>
          </p:txBody>
        </p:sp>
        <p:sp>
          <p:nvSpPr>
            <p:cNvPr id="19" name="Text Box 21">
              <a:extLst>
                <a:ext uri="{FF2B5EF4-FFF2-40B4-BE49-F238E27FC236}">
                  <a16:creationId xmlns:a16="http://schemas.microsoft.com/office/drawing/2014/main" id="{710B8D5B-2C19-1045-88EF-BBE35BEFFAF5}"/>
                </a:ext>
              </a:extLst>
            </p:cNvPr>
            <p:cNvSpPr txBox="1">
              <a:spLocks noChangeArrowheads="1"/>
            </p:cNvSpPr>
            <p:nvPr/>
          </p:nvSpPr>
          <p:spPr bwMode="auto">
            <a:xfrm>
              <a:off x="1747" y="2088"/>
              <a:ext cx="1795" cy="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marL="115888" indent="-115888">
                <a:spcBef>
                  <a:spcPct val="0"/>
                </a:spcBef>
                <a:defRPr kumimoji="1" sz="2400">
                  <a:solidFill>
                    <a:schemeClr val="tx1"/>
                  </a:solidFill>
                  <a:latin typeface="Times New Roman" panose="02020603050405020304" pitchFamily="18" charset="0"/>
                </a:defRPr>
              </a:lvl1pPr>
              <a:lvl2pPr>
                <a:spcBef>
                  <a:spcPct val="0"/>
                </a:spcBef>
                <a:defRPr kumimoji="1" sz="2400">
                  <a:solidFill>
                    <a:schemeClr val="tx1"/>
                  </a:solidFill>
                  <a:latin typeface="Times New Roman" panose="02020603050405020304" pitchFamily="18" charset="0"/>
                </a:defRPr>
              </a:lvl2pPr>
              <a:lvl3pPr>
                <a:spcBef>
                  <a:spcPct val="0"/>
                </a:spcBef>
                <a:defRPr kumimoji="1" sz="2400">
                  <a:solidFill>
                    <a:schemeClr val="tx1"/>
                  </a:solidFill>
                  <a:latin typeface="Times New Roman" panose="02020603050405020304" pitchFamily="18" charset="0"/>
                </a:defRPr>
              </a:lvl3pPr>
              <a:lvl4pPr>
                <a:spcBef>
                  <a:spcPct val="0"/>
                </a:spcBef>
                <a:defRPr kumimoji="1" sz="2400">
                  <a:solidFill>
                    <a:schemeClr val="tx1"/>
                  </a:solidFill>
                  <a:latin typeface="Times New Roman" panose="02020603050405020304" pitchFamily="18" charset="0"/>
                </a:defRPr>
              </a:lvl4pPr>
              <a:lvl5pPr>
                <a:spcBef>
                  <a:spcPct val="0"/>
                </a:spcBef>
                <a:defRPr kumimoji="1" sz="2400">
                  <a:solidFill>
                    <a:schemeClr val="tx1"/>
                  </a:solidFill>
                  <a:latin typeface="Times New Roman" panose="02020603050405020304" pitchFamily="18" charset="0"/>
                </a:defRPr>
              </a:lvl5pPr>
              <a:lvl6pPr eaLnBrk="0" fontAlgn="base" hangingPunct="0">
                <a:spcBef>
                  <a:spcPct val="0"/>
                </a:spcBef>
                <a:spcAft>
                  <a:spcPct val="0"/>
                </a:spcAft>
                <a:defRPr kumimoji="1" sz="2400">
                  <a:solidFill>
                    <a:schemeClr val="tx1"/>
                  </a:solidFill>
                  <a:latin typeface="Times New Roman" panose="02020603050405020304" pitchFamily="18" charset="0"/>
                </a:defRPr>
              </a:lvl6pPr>
              <a:lvl7pPr eaLnBrk="0" fontAlgn="base" hangingPunct="0">
                <a:spcBef>
                  <a:spcPct val="0"/>
                </a:spcBef>
                <a:spcAft>
                  <a:spcPct val="0"/>
                </a:spcAft>
                <a:defRPr kumimoji="1" sz="2400">
                  <a:solidFill>
                    <a:schemeClr val="tx1"/>
                  </a:solidFill>
                  <a:latin typeface="Times New Roman" panose="02020603050405020304" pitchFamily="18" charset="0"/>
                </a:defRPr>
              </a:lvl7pPr>
              <a:lvl8pPr eaLnBrk="0" fontAlgn="base" hangingPunct="0">
                <a:spcBef>
                  <a:spcPct val="0"/>
                </a:spcBef>
                <a:spcAft>
                  <a:spcPct val="0"/>
                </a:spcAft>
                <a:defRPr kumimoji="1" sz="2400">
                  <a:solidFill>
                    <a:schemeClr val="tx1"/>
                  </a:solidFill>
                  <a:latin typeface="Times New Roman" panose="02020603050405020304" pitchFamily="18" charset="0"/>
                </a:defRPr>
              </a:lvl8pPr>
              <a:lvl9pPr eaLnBrk="0" fontAlgn="base" hangingPunct="0">
                <a:spcBef>
                  <a:spcPct val="0"/>
                </a:spcBef>
                <a:spcAft>
                  <a:spcPct val="0"/>
                </a:spcAft>
                <a:defRPr kumimoji="1" sz="2400">
                  <a:solidFill>
                    <a:schemeClr val="tx1"/>
                  </a:solidFill>
                  <a:latin typeface="Times New Roman" panose="02020603050405020304" pitchFamily="18" charset="0"/>
                </a:defRPr>
              </a:lvl9pPr>
            </a:lstStyle>
            <a:p>
              <a:pPr>
                <a:spcBef>
                  <a:spcPct val="20000"/>
                </a:spcBef>
              </a:pPr>
              <a:r>
                <a:rPr kumimoji="0" lang="en-US" altLang="en-US" sz="1400" dirty="0">
                  <a:latin typeface="Candara" panose="020E0502030303020204" pitchFamily="34" charset="0"/>
                </a:rPr>
                <a:t>Enjoy more sleep</a:t>
              </a:r>
            </a:p>
            <a:p>
              <a:pPr>
                <a:spcBef>
                  <a:spcPct val="20000"/>
                </a:spcBef>
              </a:pPr>
              <a:r>
                <a:rPr kumimoji="0" lang="en-US" altLang="en-US" sz="1400" dirty="0">
                  <a:latin typeface="Candara" panose="020E0502030303020204" pitchFamily="34" charset="0"/>
                </a:rPr>
                <a:t>Have more energy during the day</a:t>
              </a:r>
            </a:p>
          </p:txBody>
        </p:sp>
        <p:sp>
          <p:nvSpPr>
            <p:cNvPr id="20" name="Text Box 22">
              <a:extLst>
                <a:ext uri="{FF2B5EF4-FFF2-40B4-BE49-F238E27FC236}">
                  <a16:creationId xmlns:a16="http://schemas.microsoft.com/office/drawing/2014/main" id="{4E080413-C715-A548-8D3F-AB9E70BD3C54}"/>
                </a:ext>
              </a:extLst>
            </p:cNvPr>
            <p:cNvSpPr txBox="1">
              <a:spLocks noChangeArrowheads="1"/>
            </p:cNvSpPr>
            <p:nvPr/>
          </p:nvSpPr>
          <p:spPr bwMode="auto">
            <a:xfrm>
              <a:off x="3656" y="2088"/>
              <a:ext cx="1709"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marL="115888" indent="-115888">
                <a:spcBef>
                  <a:spcPct val="0"/>
                </a:spcBef>
                <a:defRPr kumimoji="1" sz="2400">
                  <a:solidFill>
                    <a:schemeClr val="tx1"/>
                  </a:solidFill>
                  <a:latin typeface="Times New Roman" panose="02020603050405020304" pitchFamily="18" charset="0"/>
                </a:defRPr>
              </a:lvl1pPr>
              <a:lvl2pPr>
                <a:spcBef>
                  <a:spcPct val="0"/>
                </a:spcBef>
                <a:defRPr kumimoji="1" sz="2400">
                  <a:solidFill>
                    <a:schemeClr val="tx1"/>
                  </a:solidFill>
                  <a:latin typeface="Times New Roman" panose="02020603050405020304" pitchFamily="18" charset="0"/>
                </a:defRPr>
              </a:lvl2pPr>
              <a:lvl3pPr>
                <a:spcBef>
                  <a:spcPct val="0"/>
                </a:spcBef>
                <a:defRPr kumimoji="1" sz="2400">
                  <a:solidFill>
                    <a:schemeClr val="tx1"/>
                  </a:solidFill>
                  <a:latin typeface="Times New Roman" panose="02020603050405020304" pitchFamily="18" charset="0"/>
                </a:defRPr>
              </a:lvl3pPr>
              <a:lvl4pPr>
                <a:spcBef>
                  <a:spcPct val="0"/>
                </a:spcBef>
                <a:defRPr kumimoji="1" sz="2400">
                  <a:solidFill>
                    <a:schemeClr val="tx1"/>
                  </a:solidFill>
                  <a:latin typeface="Times New Roman" panose="02020603050405020304" pitchFamily="18" charset="0"/>
                </a:defRPr>
              </a:lvl4pPr>
              <a:lvl5pPr>
                <a:spcBef>
                  <a:spcPct val="0"/>
                </a:spcBef>
                <a:defRPr kumimoji="1" sz="2400">
                  <a:solidFill>
                    <a:schemeClr val="tx1"/>
                  </a:solidFill>
                  <a:latin typeface="Times New Roman" panose="02020603050405020304" pitchFamily="18" charset="0"/>
                </a:defRPr>
              </a:lvl5pPr>
              <a:lvl6pPr eaLnBrk="0" fontAlgn="base" hangingPunct="0">
                <a:spcBef>
                  <a:spcPct val="0"/>
                </a:spcBef>
                <a:spcAft>
                  <a:spcPct val="0"/>
                </a:spcAft>
                <a:defRPr kumimoji="1" sz="2400">
                  <a:solidFill>
                    <a:schemeClr val="tx1"/>
                  </a:solidFill>
                  <a:latin typeface="Times New Roman" panose="02020603050405020304" pitchFamily="18" charset="0"/>
                </a:defRPr>
              </a:lvl6pPr>
              <a:lvl7pPr eaLnBrk="0" fontAlgn="base" hangingPunct="0">
                <a:spcBef>
                  <a:spcPct val="0"/>
                </a:spcBef>
                <a:spcAft>
                  <a:spcPct val="0"/>
                </a:spcAft>
                <a:defRPr kumimoji="1" sz="2400">
                  <a:solidFill>
                    <a:schemeClr val="tx1"/>
                  </a:solidFill>
                  <a:latin typeface="Times New Roman" panose="02020603050405020304" pitchFamily="18" charset="0"/>
                </a:defRPr>
              </a:lvl7pPr>
              <a:lvl8pPr eaLnBrk="0" fontAlgn="base" hangingPunct="0">
                <a:spcBef>
                  <a:spcPct val="0"/>
                </a:spcBef>
                <a:spcAft>
                  <a:spcPct val="0"/>
                </a:spcAft>
                <a:defRPr kumimoji="1" sz="2400">
                  <a:solidFill>
                    <a:schemeClr val="tx1"/>
                  </a:solidFill>
                  <a:latin typeface="Times New Roman" panose="02020603050405020304" pitchFamily="18" charset="0"/>
                </a:defRPr>
              </a:lvl8pPr>
              <a:lvl9pPr eaLnBrk="0" fontAlgn="base" hangingPunct="0">
                <a:spcBef>
                  <a:spcPct val="0"/>
                </a:spcBef>
                <a:spcAft>
                  <a:spcPct val="0"/>
                </a:spcAft>
                <a:defRPr kumimoji="1" sz="2400">
                  <a:solidFill>
                    <a:schemeClr val="tx1"/>
                  </a:solidFill>
                  <a:latin typeface="Times New Roman" panose="02020603050405020304" pitchFamily="18" charset="0"/>
                </a:defRPr>
              </a:lvl9pPr>
            </a:lstStyle>
            <a:p>
              <a:pPr>
                <a:spcBef>
                  <a:spcPct val="20000"/>
                </a:spcBef>
              </a:pPr>
              <a:r>
                <a:rPr kumimoji="0" lang="en-US" altLang="en-US" sz="1400">
                  <a:latin typeface="Candara" panose="020E0502030303020204" pitchFamily="34" charset="0"/>
                </a:rPr>
                <a:t>Better grade on test</a:t>
              </a:r>
            </a:p>
            <a:p>
              <a:pPr>
                <a:spcBef>
                  <a:spcPct val="20000"/>
                </a:spcBef>
              </a:pPr>
              <a:r>
                <a:rPr kumimoji="0" lang="en-US" altLang="en-US" sz="1400">
                  <a:latin typeface="Candara" panose="020E0502030303020204" pitchFamily="34" charset="0"/>
                </a:rPr>
                <a:t>Teacher and parental approval</a:t>
              </a:r>
            </a:p>
            <a:p>
              <a:pPr>
                <a:spcBef>
                  <a:spcPct val="20000"/>
                </a:spcBef>
              </a:pPr>
              <a:r>
                <a:rPr kumimoji="0" lang="en-US" altLang="en-US" sz="1400">
                  <a:latin typeface="Candara" panose="020E0502030303020204" pitchFamily="34" charset="0"/>
                </a:rPr>
                <a:t>Personal satisfaction</a:t>
              </a:r>
            </a:p>
          </p:txBody>
        </p:sp>
        <p:sp>
          <p:nvSpPr>
            <p:cNvPr id="21" name="Text Box 18">
              <a:extLst>
                <a:ext uri="{FF2B5EF4-FFF2-40B4-BE49-F238E27FC236}">
                  <a16:creationId xmlns:a16="http://schemas.microsoft.com/office/drawing/2014/main" id="{4C8A003A-77E2-D247-B559-FEC56759DF95}"/>
                </a:ext>
              </a:extLst>
            </p:cNvPr>
            <p:cNvSpPr txBox="1">
              <a:spLocks noChangeArrowheads="1"/>
            </p:cNvSpPr>
            <p:nvPr/>
          </p:nvSpPr>
          <p:spPr bwMode="auto">
            <a:xfrm>
              <a:off x="544" y="2664"/>
              <a:ext cx="912" cy="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r">
                <a:spcBef>
                  <a:spcPct val="50000"/>
                </a:spcBef>
                <a:buFontTx/>
                <a:buNone/>
              </a:pPr>
              <a:r>
                <a:rPr kumimoji="0" lang="en-US" altLang="en-US" sz="1400" b="1">
                  <a:latin typeface="Candara" panose="020E0502030303020204" pitchFamily="34" charset="0"/>
                </a:rPr>
                <a:t>Decision</a:t>
              </a:r>
              <a:endParaRPr kumimoji="0" lang="en-US" altLang="en-US" sz="3400">
                <a:latin typeface="Candara" panose="020E0502030303020204" pitchFamily="34" charset="0"/>
              </a:endParaRPr>
            </a:p>
          </p:txBody>
        </p:sp>
        <p:sp>
          <p:nvSpPr>
            <p:cNvPr id="22" name="Text Box 23">
              <a:extLst>
                <a:ext uri="{FF2B5EF4-FFF2-40B4-BE49-F238E27FC236}">
                  <a16:creationId xmlns:a16="http://schemas.microsoft.com/office/drawing/2014/main" id="{DFDB5D7C-6034-2B42-90B5-F7EFF9021341}"/>
                </a:ext>
              </a:extLst>
            </p:cNvPr>
            <p:cNvSpPr txBox="1">
              <a:spLocks noChangeArrowheads="1"/>
            </p:cNvSpPr>
            <p:nvPr/>
          </p:nvSpPr>
          <p:spPr bwMode="auto">
            <a:xfrm>
              <a:off x="1747" y="2664"/>
              <a:ext cx="1637" cy="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marL="115888" indent="-115888">
                <a:spcBef>
                  <a:spcPct val="0"/>
                </a:spcBef>
                <a:defRPr kumimoji="1" sz="2400">
                  <a:solidFill>
                    <a:schemeClr val="tx1"/>
                  </a:solidFill>
                  <a:latin typeface="Times New Roman" panose="02020603050405020304" pitchFamily="18" charset="0"/>
                </a:defRPr>
              </a:lvl1pPr>
              <a:lvl2pPr>
                <a:spcBef>
                  <a:spcPct val="0"/>
                </a:spcBef>
                <a:defRPr kumimoji="1" sz="2400">
                  <a:solidFill>
                    <a:schemeClr val="tx1"/>
                  </a:solidFill>
                  <a:latin typeface="Times New Roman" panose="02020603050405020304" pitchFamily="18" charset="0"/>
                </a:defRPr>
              </a:lvl2pPr>
              <a:lvl3pPr>
                <a:spcBef>
                  <a:spcPct val="0"/>
                </a:spcBef>
                <a:defRPr kumimoji="1" sz="2400">
                  <a:solidFill>
                    <a:schemeClr val="tx1"/>
                  </a:solidFill>
                  <a:latin typeface="Times New Roman" panose="02020603050405020304" pitchFamily="18" charset="0"/>
                </a:defRPr>
              </a:lvl3pPr>
              <a:lvl4pPr>
                <a:spcBef>
                  <a:spcPct val="0"/>
                </a:spcBef>
                <a:defRPr kumimoji="1" sz="2400">
                  <a:solidFill>
                    <a:schemeClr val="tx1"/>
                  </a:solidFill>
                  <a:latin typeface="Times New Roman" panose="02020603050405020304" pitchFamily="18" charset="0"/>
                </a:defRPr>
              </a:lvl4pPr>
              <a:lvl5pPr>
                <a:spcBef>
                  <a:spcPct val="0"/>
                </a:spcBef>
                <a:defRPr kumimoji="1" sz="2400">
                  <a:solidFill>
                    <a:schemeClr val="tx1"/>
                  </a:solidFill>
                  <a:latin typeface="Times New Roman" panose="02020603050405020304" pitchFamily="18" charset="0"/>
                </a:defRPr>
              </a:lvl5pPr>
              <a:lvl6pPr eaLnBrk="0" fontAlgn="base" hangingPunct="0">
                <a:spcBef>
                  <a:spcPct val="0"/>
                </a:spcBef>
                <a:spcAft>
                  <a:spcPct val="0"/>
                </a:spcAft>
                <a:defRPr kumimoji="1" sz="2400">
                  <a:solidFill>
                    <a:schemeClr val="tx1"/>
                  </a:solidFill>
                  <a:latin typeface="Times New Roman" panose="02020603050405020304" pitchFamily="18" charset="0"/>
                </a:defRPr>
              </a:lvl6pPr>
              <a:lvl7pPr eaLnBrk="0" fontAlgn="base" hangingPunct="0">
                <a:spcBef>
                  <a:spcPct val="0"/>
                </a:spcBef>
                <a:spcAft>
                  <a:spcPct val="0"/>
                </a:spcAft>
                <a:defRPr kumimoji="1" sz="2400">
                  <a:solidFill>
                    <a:schemeClr val="tx1"/>
                  </a:solidFill>
                  <a:latin typeface="Times New Roman" panose="02020603050405020304" pitchFamily="18" charset="0"/>
                </a:defRPr>
              </a:lvl7pPr>
              <a:lvl8pPr eaLnBrk="0" fontAlgn="base" hangingPunct="0">
                <a:spcBef>
                  <a:spcPct val="0"/>
                </a:spcBef>
                <a:spcAft>
                  <a:spcPct val="0"/>
                </a:spcAft>
                <a:defRPr kumimoji="1" sz="2400">
                  <a:solidFill>
                    <a:schemeClr val="tx1"/>
                  </a:solidFill>
                  <a:latin typeface="Times New Roman" panose="02020603050405020304" pitchFamily="18" charset="0"/>
                </a:defRPr>
              </a:lvl8pPr>
              <a:lvl9pPr eaLnBrk="0" fontAlgn="base" hangingPunct="0">
                <a:spcBef>
                  <a:spcPct val="0"/>
                </a:spcBef>
                <a:spcAft>
                  <a:spcPct val="0"/>
                </a:spcAft>
                <a:defRPr kumimoji="1" sz="2400">
                  <a:solidFill>
                    <a:schemeClr val="tx1"/>
                  </a:solidFill>
                  <a:latin typeface="Times New Roman" panose="02020603050405020304" pitchFamily="18" charset="0"/>
                </a:defRPr>
              </a:lvl9pPr>
            </a:lstStyle>
            <a:p>
              <a:pPr>
                <a:spcBef>
                  <a:spcPct val="20000"/>
                </a:spcBef>
              </a:pPr>
              <a:r>
                <a:rPr kumimoji="0" lang="en-US" altLang="en-US" sz="1400">
                  <a:latin typeface="Candara" panose="020E0502030303020204" pitchFamily="34" charset="0"/>
                </a:rPr>
                <a:t>Sleep late</a:t>
              </a:r>
            </a:p>
          </p:txBody>
        </p:sp>
        <p:sp>
          <p:nvSpPr>
            <p:cNvPr id="23" name="Text Box 24">
              <a:extLst>
                <a:ext uri="{FF2B5EF4-FFF2-40B4-BE49-F238E27FC236}">
                  <a16:creationId xmlns:a16="http://schemas.microsoft.com/office/drawing/2014/main" id="{5C7596EF-6736-5049-B176-B3EF9A685144}"/>
                </a:ext>
              </a:extLst>
            </p:cNvPr>
            <p:cNvSpPr txBox="1">
              <a:spLocks noChangeArrowheads="1"/>
            </p:cNvSpPr>
            <p:nvPr/>
          </p:nvSpPr>
          <p:spPr bwMode="auto">
            <a:xfrm>
              <a:off x="3656" y="2664"/>
              <a:ext cx="1709" cy="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marL="115888" indent="-115888">
                <a:spcBef>
                  <a:spcPct val="0"/>
                </a:spcBef>
                <a:defRPr kumimoji="1" sz="2400">
                  <a:solidFill>
                    <a:schemeClr val="tx1"/>
                  </a:solidFill>
                  <a:latin typeface="Times New Roman" panose="02020603050405020304" pitchFamily="18" charset="0"/>
                </a:defRPr>
              </a:lvl1pPr>
              <a:lvl2pPr>
                <a:spcBef>
                  <a:spcPct val="0"/>
                </a:spcBef>
                <a:defRPr kumimoji="1" sz="2400">
                  <a:solidFill>
                    <a:schemeClr val="tx1"/>
                  </a:solidFill>
                  <a:latin typeface="Times New Roman" panose="02020603050405020304" pitchFamily="18" charset="0"/>
                </a:defRPr>
              </a:lvl2pPr>
              <a:lvl3pPr>
                <a:spcBef>
                  <a:spcPct val="0"/>
                </a:spcBef>
                <a:defRPr kumimoji="1" sz="2400">
                  <a:solidFill>
                    <a:schemeClr val="tx1"/>
                  </a:solidFill>
                  <a:latin typeface="Times New Roman" panose="02020603050405020304" pitchFamily="18" charset="0"/>
                </a:defRPr>
              </a:lvl3pPr>
              <a:lvl4pPr>
                <a:spcBef>
                  <a:spcPct val="0"/>
                </a:spcBef>
                <a:defRPr kumimoji="1" sz="2400">
                  <a:solidFill>
                    <a:schemeClr val="tx1"/>
                  </a:solidFill>
                  <a:latin typeface="Times New Roman" panose="02020603050405020304" pitchFamily="18" charset="0"/>
                </a:defRPr>
              </a:lvl4pPr>
              <a:lvl5pPr>
                <a:spcBef>
                  <a:spcPct val="0"/>
                </a:spcBef>
                <a:defRPr kumimoji="1" sz="2400">
                  <a:solidFill>
                    <a:schemeClr val="tx1"/>
                  </a:solidFill>
                  <a:latin typeface="Times New Roman" panose="02020603050405020304" pitchFamily="18" charset="0"/>
                </a:defRPr>
              </a:lvl5pPr>
              <a:lvl6pPr eaLnBrk="0" fontAlgn="base" hangingPunct="0">
                <a:spcBef>
                  <a:spcPct val="0"/>
                </a:spcBef>
                <a:spcAft>
                  <a:spcPct val="0"/>
                </a:spcAft>
                <a:defRPr kumimoji="1" sz="2400">
                  <a:solidFill>
                    <a:schemeClr val="tx1"/>
                  </a:solidFill>
                  <a:latin typeface="Times New Roman" panose="02020603050405020304" pitchFamily="18" charset="0"/>
                </a:defRPr>
              </a:lvl6pPr>
              <a:lvl7pPr eaLnBrk="0" fontAlgn="base" hangingPunct="0">
                <a:spcBef>
                  <a:spcPct val="0"/>
                </a:spcBef>
                <a:spcAft>
                  <a:spcPct val="0"/>
                </a:spcAft>
                <a:defRPr kumimoji="1" sz="2400">
                  <a:solidFill>
                    <a:schemeClr val="tx1"/>
                  </a:solidFill>
                  <a:latin typeface="Times New Roman" panose="02020603050405020304" pitchFamily="18" charset="0"/>
                </a:defRPr>
              </a:lvl7pPr>
              <a:lvl8pPr eaLnBrk="0" fontAlgn="base" hangingPunct="0">
                <a:spcBef>
                  <a:spcPct val="0"/>
                </a:spcBef>
                <a:spcAft>
                  <a:spcPct val="0"/>
                </a:spcAft>
                <a:defRPr kumimoji="1" sz="2400">
                  <a:solidFill>
                    <a:schemeClr val="tx1"/>
                  </a:solidFill>
                  <a:latin typeface="Times New Roman" panose="02020603050405020304" pitchFamily="18" charset="0"/>
                </a:defRPr>
              </a:lvl8pPr>
              <a:lvl9pPr eaLnBrk="0" fontAlgn="base" hangingPunct="0">
                <a:spcBef>
                  <a:spcPct val="0"/>
                </a:spcBef>
                <a:spcAft>
                  <a:spcPct val="0"/>
                </a:spcAft>
                <a:defRPr kumimoji="1" sz="2400">
                  <a:solidFill>
                    <a:schemeClr val="tx1"/>
                  </a:solidFill>
                  <a:latin typeface="Times New Roman" panose="02020603050405020304" pitchFamily="18" charset="0"/>
                </a:defRPr>
              </a:lvl9pPr>
            </a:lstStyle>
            <a:p>
              <a:pPr>
                <a:spcBef>
                  <a:spcPct val="20000"/>
                </a:spcBef>
              </a:pPr>
              <a:r>
                <a:rPr kumimoji="0" lang="en-US" altLang="en-US" sz="1400">
                  <a:latin typeface="Candara" panose="020E0502030303020204" pitchFamily="34" charset="0"/>
                </a:rPr>
                <a:t>Wake up early to study for test</a:t>
              </a:r>
            </a:p>
          </p:txBody>
        </p:sp>
        <p:sp>
          <p:nvSpPr>
            <p:cNvPr id="24" name="Text Box 19">
              <a:extLst>
                <a:ext uri="{FF2B5EF4-FFF2-40B4-BE49-F238E27FC236}">
                  <a16:creationId xmlns:a16="http://schemas.microsoft.com/office/drawing/2014/main" id="{B70EFFB5-4D12-F74F-8492-E17A2A036A65}"/>
                </a:ext>
              </a:extLst>
            </p:cNvPr>
            <p:cNvSpPr txBox="1">
              <a:spLocks noChangeArrowheads="1"/>
            </p:cNvSpPr>
            <p:nvPr/>
          </p:nvSpPr>
          <p:spPr bwMode="auto">
            <a:xfrm>
              <a:off x="544" y="2971"/>
              <a:ext cx="912" cy="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r">
                <a:spcBef>
                  <a:spcPct val="50000"/>
                </a:spcBef>
                <a:buFontTx/>
                <a:buNone/>
              </a:pPr>
              <a:r>
                <a:rPr kumimoji="0" lang="en-US" altLang="en-US" sz="1400" b="1">
                  <a:latin typeface="Candara" panose="020E0502030303020204" pitchFamily="34" charset="0"/>
                </a:rPr>
                <a:t>Opportunity cost</a:t>
              </a:r>
              <a:endParaRPr kumimoji="0" lang="en-US" altLang="en-US" sz="3400">
                <a:latin typeface="Candara" panose="020E0502030303020204" pitchFamily="34" charset="0"/>
              </a:endParaRPr>
            </a:p>
          </p:txBody>
        </p:sp>
        <p:sp>
          <p:nvSpPr>
            <p:cNvPr id="25" name="Text Box 25">
              <a:extLst>
                <a:ext uri="{FF2B5EF4-FFF2-40B4-BE49-F238E27FC236}">
                  <a16:creationId xmlns:a16="http://schemas.microsoft.com/office/drawing/2014/main" id="{4CB545F2-7BA7-D144-8404-19281133043F}"/>
                </a:ext>
              </a:extLst>
            </p:cNvPr>
            <p:cNvSpPr txBox="1">
              <a:spLocks noChangeArrowheads="1"/>
            </p:cNvSpPr>
            <p:nvPr/>
          </p:nvSpPr>
          <p:spPr bwMode="auto">
            <a:xfrm>
              <a:off x="1747" y="2971"/>
              <a:ext cx="1637" cy="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marL="115888" indent="-115888">
                <a:spcBef>
                  <a:spcPct val="0"/>
                </a:spcBef>
                <a:defRPr kumimoji="1" sz="2400">
                  <a:solidFill>
                    <a:schemeClr val="tx1"/>
                  </a:solidFill>
                  <a:latin typeface="Times New Roman" panose="02020603050405020304" pitchFamily="18" charset="0"/>
                </a:defRPr>
              </a:lvl1pPr>
              <a:lvl2pPr>
                <a:spcBef>
                  <a:spcPct val="0"/>
                </a:spcBef>
                <a:defRPr kumimoji="1" sz="2400">
                  <a:solidFill>
                    <a:schemeClr val="tx1"/>
                  </a:solidFill>
                  <a:latin typeface="Times New Roman" panose="02020603050405020304" pitchFamily="18" charset="0"/>
                </a:defRPr>
              </a:lvl2pPr>
              <a:lvl3pPr>
                <a:spcBef>
                  <a:spcPct val="0"/>
                </a:spcBef>
                <a:defRPr kumimoji="1" sz="2400">
                  <a:solidFill>
                    <a:schemeClr val="tx1"/>
                  </a:solidFill>
                  <a:latin typeface="Times New Roman" panose="02020603050405020304" pitchFamily="18" charset="0"/>
                </a:defRPr>
              </a:lvl3pPr>
              <a:lvl4pPr>
                <a:spcBef>
                  <a:spcPct val="0"/>
                </a:spcBef>
                <a:defRPr kumimoji="1" sz="2400">
                  <a:solidFill>
                    <a:schemeClr val="tx1"/>
                  </a:solidFill>
                  <a:latin typeface="Times New Roman" panose="02020603050405020304" pitchFamily="18" charset="0"/>
                </a:defRPr>
              </a:lvl4pPr>
              <a:lvl5pPr>
                <a:spcBef>
                  <a:spcPct val="0"/>
                </a:spcBef>
                <a:defRPr kumimoji="1" sz="2400">
                  <a:solidFill>
                    <a:schemeClr val="tx1"/>
                  </a:solidFill>
                  <a:latin typeface="Times New Roman" panose="02020603050405020304" pitchFamily="18" charset="0"/>
                </a:defRPr>
              </a:lvl5pPr>
              <a:lvl6pPr eaLnBrk="0" fontAlgn="base" hangingPunct="0">
                <a:spcBef>
                  <a:spcPct val="0"/>
                </a:spcBef>
                <a:spcAft>
                  <a:spcPct val="0"/>
                </a:spcAft>
                <a:defRPr kumimoji="1" sz="2400">
                  <a:solidFill>
                    <a:schemeClr val="tx1"/>
                  </a:solidFill>
                  <a:latin typeface="Times New Roman" panose="02020603050405020304" pitchFamily="18" charset="0"/>
                </a:defRPr>
              </a:lvl6pPr>
              <a:lvl7pPr eaLnBrk="0" fontAlgn="base" hangingPunct="0">
                <a:spcBef>
                  <a:spcPct val="0"/>
                </a:spcBef>
                <a:spcAft>
                  <a:spcPct val="0"/>
                </a:spcAft>
                <a:defRPr kumimoji="1" sz="2400">
                  <a:solidFill>
                    <a:schemeClr val="tx1"/>
                  </a:solidFill>
                  <a:latin typeface="Times New Roman" panose="02020603050405020304" pitchFamily="18" charset="0"/>
                </a:defRPr>
              </a:lvl7pPr>
              <a:lvl8pPr eaLnBrk="0" fontAlgn="base" hangingPunct="0">
                <a:spcBef>
                  <a:spcPct val="0"/>
                </a:spcBef>
                <a:spcAft>
                  <a:spcPct val="0"/>
                </a:spcAft>
                <a:defRPr kumimoji="1" sz="2400">
                  <a:solidFill>
                    <a:schemeClr val="tx1"/>
                  </a:solidFill>
                  <a:latin typeface="Times New Roman" panose="02020603050405020304" pitchFamily="18" charset="0"/>
                </a:defRPr>
              </a:lvl8pPr>
              <a:lvl9pPr eaLnBrk="0" fontAlgn="base" hangingPunct="0">
                <a:spcBef>
                  <a:spcPct val="0"/>
                </a:spcBef>
                <a:spcAft>
                  <a:spcPct val="0"/>
                </a:spcAft>
                <a:defRPr kumimoji="1" sz="2400">
                  <a:solidFill>
                    <a:schemeClr val="tx1"/>
                  </a:solidFill>
                  <a:latin typeface="Times New Roman" panose="02020603050405020304" pitchFamily="18" charset="0"/>
                </a:defRPr>
              </a:lvl9pPr>
            </a:lstStyle>
            <a:p>
              <a:pPr>
                <a:spcBef>
                  <a:spcPct val="20000"/>
                </a:spcBef>
              </a:pPr>
              <a:r>
                <a:rPr kumimoji="0" lang="en-US" altLang="en-US" sz="1400">
                  <a:latin typeface="Candara" panose="020E0502030303020204" pitchFamily="34" charset="0"/>
                </a:rPr>
                <a:t>Extra study time</a:t>
              </a:r>
            </a:p>
          </p:txBody>
        </p:sp>
        <p:sp>
          <p:nvSpPr>
            <p:cNvPr id="26" name="Text Box 26">
              <a:extLst>
                <a:ext uri="{FF2B5EF4-FFF2-40B4-BE49-F238E27FC236}">
                  <a16:creationId xmlns:a16="http://schemas.microsoft.com/office/drawing/2014/main" id="{B7A6E3F2-35EF-0541-8934-836796D48126}"/>
                </a:ext>
              </a:extLst>
            </p:cNvPr>
            <p:cNvSpPr txBox="1">
              <a:spLocks noChangeArrowheads="1"/>
            </p:cNvSpPr>
            <p:nvPr/>
          </p:nvSpPr>
          <p:spPr bwMode="auto">
            <a:xfrm>
              <a:off x="3656" y="2971"/>
              <a:ext cx="1709" cy="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marL="115888" indent="-115888">
                <a:spcBef>
                  <a:spcPct val="0"/>
                </a:spcBef>
                <a:defRPr kumimoji="1" sz="2400">
                  <a:solidFill>
                    <a:schemeClr val="tx1"/>
                  </a:solidFill>
                  <a:latin typeface="Times New Roman" panose="02020603050405020304" pitchFamily="18" charset="0"/>
                </a:defRPr>
              </a:lvl1pPr>
              <a:lvl2pPr>
                <a:spcBef>
                  <a:spcPct val="0"/>
                </a:spcBef>
                <a:defRPr kumimoji="1" sz="2400">
                  <a:solidFill>
                    <a:schemeClr val="tx1"/>
                  </a:solidFill>
                  <a:latin typeface="Times New Roman" panose="02020603050405020304" pitchFamily="18" charset="0"/>
                </a:defRPr>
              </a:lvl2pPr>
              <a:lvl3pPr>
                <a:spcBef>
                  <a:spcPct val="0"/>
                </a:spcBef>
                <a:defRPr kumimoji="1" sz="2400">
                  <a:solidFill>
                    <a:schemeClr val="tx1"/>
                  </a:solidFill>
                  <a:latin typeface="Times New Roman" panose="02020603050405020304" pitchFamily="18" charset="0"/>
                </a:defRPr>
              </a:lvl3pPr>
              <a:lvl4pPr>
                <a:spcBef>
                  <a:spcPct val="0"/>
                </a:spcBef>
                <a:defRPr kumimoji="1" sz="2400">
                  <a:solidFill>
                    <a:schemeClr val="tx1"/>
                  </a:solidFill>
                  <a:latin typeface="Times New Roman" panose="02020603050405020304" pitchFamily="18" charset="0"/>
                </a:defRPr>
              </a:lvl4pPr>
              <a:lvl5pPr>
                <a:spcBef>
                  <a:spcPct val="0"/>
                </a:spcBef>
                <a:defRPr kumimoji="1" sz="2400">
                  <a:solidFill>
                    <a:schemeClr val="tx1"/>
                  </a:solidFill>
                  <a:latin typeface="Times New Roman" panose="02020603050405020304" pitchFamily="18" charset="0"/>
                </a:defRPr>
              </a:lvl5pPr>
              <a:lvl6pPr eaLnBrk="0" fontAlgn="base" hangingPunct="0">
                <a:spcBef>
                  <a:spcPct val="0"/>
                </a:spcBef>
                <a:spcAft>
                  <a:spcPct val="0"/>
                </a:spcAft>
                <a:defRPr kumimoji="1" sz="2400">
                  <a:solidFill>
                    <a:schemeClr val="tx1"/>
                  </a:solidFill>
                  <a:latin typeface="Times New Roman" panose="02020603050405020304" pitchFamily="18" charset="0"/>
                </a:defRPr>
              </a:lvl6pPr>
              <a:lvl7pPr eaLnBrk="0" fontAlgn="base" hangingPunct="0">
                <a:spcBef>
                  <a:spcPct val="0"/>
                </a:spcBef>
                <a:spcAft>
                  <a:spcPct val="0"/>
                </a:spcAft>
                <a:defRPr kumimoji="1" sz="2400">
                  <a:solidFill>
                    <a:schemeClr val="tx1"/>
                  </a:solidFill>
                  <a:latin typeface="Times New Roman" panose="02020603050405020304" pitchFamily="18" charset="0"/>
                </a:defRPr>
              </a:lvl7pPr>
              <a:lvl8pPr eaLnBrk="0" fontAlgn="base" hangingPunct="0">
                <a:spcBef>
                  <a:spcPct val="0"/>
                </a:spcBef>
                <a:spcAft>
                  <a:spcPct val="0"/>
                </a:spcAft>
                <a:defRPr kumimoji="1" sz="2400">
                  <a:solidFill>
                    <a:schemeClr val="tx1"/>
                  </a:solidFill>
                  <a:latin typeface="Times New Roman" panose="02020603050405020304" pitchFamily="18" charset="0"/>
                </a:defRPr>
              </a:lvl8pPr>
              <a:lvl9pPr eaLnBrk="0" fontAlgn="base" hangingPunct="0">
                <a:spcBef>
                  <a:spcPct val="0"/>
                </a:spcBef>
                <a:spcAft>
                  <a:spcPct val="0"/>
                </a:spcAft>
                <a:defRPr kumimoji="1" sz="2400">
                  <a:solidFill>
                    <a:schemeClr val="tx1"/>
                  </a:solidFill>
                  <a:latin typeface="Times New Roman" panose="02020603050405020304" pitchFamily="18" charset="0"/>
                </a:defRPr>
              </a:lvl9pPr>
            </a:lstStyle>
            <a:p>
              <a:pPr>
                <a:spcBef>
                  <a:spcPct val="20000"/>
                </a:spcBef>
              </a:pPr>
              <a:r>
                <a:rPr kumimoji="0" lang="en-US" altLang="en-US" sz="1400" dirty="0">
                  <a:latin typeface="Candara" panose="020E0502030303020204" pitchFamily="34" charset="0"/>
                </a:rPr>
                <a:t>Extra sleep time</a:t>
              </a:r>
            </a:p>
          </p:txBody>
        </p:sp>
        <p:sp>
          <p:nvSpPr>
            <p:cNvPr id="27" name="Text Box 20">
              <a:extLst>
                <a:ext uri="{FF2B5EF4-FFF2-40B4-BE49-F238E27FC236}">
                  <a16:creationId xmlns:a16="http://schemas.microsoft.com/office/drawing/2014/main" id="{396F88AB-1887-A448-86AA-C5F5980FF738}"/>
                </a:ext>
              </a:extLst>
            </p:cNvPr>
            <p:cNvSpPr txBox="1">
              <a:spLocks noChangeArrowheads="1"/>
            </p:cNvSpPr>
            <p:nvPr/>
          </p:nvSpPr>
          <p:spPr bwMode="auto">
            <a:xfrm>
              <a:off x="544" y="3192"/>
              <a:ext cx="912" cy="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r">
                <a:spcBef>
                  <a:spcPct val="50000"/>
                </a:spcBef>
                <a:buFontTx/>
                <a:buNone/>
              </a:pPr>
              <a:r>
                <a:rPr kumimoji="0" lang="en-US" altLang="en-US" sz="1400" b="1">
                  <a:latin typeface="Candara" panose="020E0502030303020204" pitchFamily="34" charset="0"/>
                </a:rPr>
                <a:t>Benefits forgone</a:t>
              </a:r>
              <a:endParaRPr kumimoji="0" lang="en-US" altLang="en-US" sz="3400">
                <a:latin typeface="Candara" panose="020E0502030303020204" pitchFamily="34" charset="0"/>
              </a:endParaRPr>
            </a:p>
          </p:txBody>
        </p:sp>
        <p:sp>
          <p:nvSpPr>
            <p:cNvPr id="28" name="Text Box 27">
              <a:extLst>
                <a:ext uri="{FF2B5EF4-FFF2-40B4-BE49-F238E27FC236}">
                  <a16:creationId xmlns:a16="http://schemas.microsoft.com/office/drawing/2014/main" id="{B000EF20-AB98-A744-B708-945A4564B7AC}"/>
                </a:ext>
              </a:extLst>
            </p:cNvPr>
            <p:cNvSpPr txBox="1">
              <a:spLocks noChangeArrowheads="1"/>
            </p:cNvSpPr>
            <p:nvPr/>
          </p:nvSpPr>
          <p:spPr bwMode="auto">
            <a:xfrm>
              <a:off x="1747" y="3192"/>
              <a:ext cx="1637"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marL="115888" indent="-115888">
                <a:spcBef>
                  <a:spcPct val="0"/>
                </a:spcBef>
                <a:defRPr kumimoji="1" sz="2400">
                  <a:solidFill>
                    <a:schemeClr val="tx1"/>
                  </a:solidFill>
                  <a:latin typeface="Times New Roman" panose="02020603050405020304" pitchFamily="18" charset="0"/>
                </a:defRPr>
              </a:lvl1pPr>
              <a:lvl2pPr>
                <a:spcBef>
                  <a:spcPct val="0"/>
                </a:spcBef>
                <a:defRPr kumimoji="1" sz="2400">
                  <a:solidFill>
                    <a:schemeClr val="tx1"/>
                  </a:solidFill>
                  <a:latin typeface="Times New Roman" panose="02020603050405020304" pitchFamily="18" charset="0"/>
                </a:defRPr>
              </a:lvl2pPr>
              <a:lvl3pPr>
                <a:spcBef>
                  <a:spcPct val="0"/>
                </a:spcBef>
                <a:defRPr kumimoji="1" sz="2400">
                  <a:solidFill>
                    <a:schemeClr val="tx1"/>
                  </a:solidFill>
                  <a:latin typeface="Times New Roman" panose="02020603050405020304" pitchFamily="18" charset="0"/>
                </a:defRPr>
              </a:lvl3pPr>
              <a:lvl4pPr>
                <a:spcBef>
                  <a:spcPct val="0"/>
                </a:spcBef>
                <a:defRPr kumimoji="1" sz="2400">
                  <a:solidFill>
                    <a:schemeClr val="tx1"/>
                  </a:solidFill>
                  <a:latin typeface="Times New Roman" panose="02020603050405020304" pitchFamily="18" charset="0"/>
                </a:defRPr>
              </a:lvl4pPr>
              <a:lvl5pPr>
                <a:spcBef>
                  <a:spcPct val="0"/>
                </a:spcBef>
                <a:defRPr kumimoji="1" sz="2400">
                  <a:solidFill>
                    <a:schemeClr val="tx1"/>
                  </a:solidFill>
                  <a:latin typeface="Times New Roman" panose="02020603050405020304" pitchFamily="18" charset="0"/>
                </a:defRPr>
              </a:lvl5pPr>
              <a:lvl6pPr eaLnBrk="0" fontAlgn="base" hangingPunct="0">
                <a:spcBef>
                  <a:spcPct val="0"/>
                </a:spcBef>
                <a:spcAft>
                  <a:spcPct val="0"/>
                </a:spcAft>
                <a:defRPr kumimoji="1" sz="2400">
                  <a:solidFill>
                    <a:schemeClr val="tx1"/>
                  </a:solidFill>
                  <a:latin typeface="Times New Roman" panose="02020603050405020304" pitchFamily="18" charset="0"/>
                </a:defRPr>
              </a:lvl6pPr>
              <a:lvl7pPr eaLnBrk="0" fontAlgn="base" hangingPunct="0">
                <a:spcBef>
                  <a:spcPct val="0"/>
                </a:spcBef>
                <a:spcAft>
                  <a:spcPct val="0"/>
                </a:spcAft>
                <a:defRPr kumimoji="1" sz="2400">
                  <a:solidFill>
                    <a:schemeClr val="tx1"/>
                  </a:solidFill>
                  <a:latin typeface="Times New Roman" panose="02020603050405020304" pitchFamily="18" charset="0"/>
                </a:defRPr>
              </a:lvl7pPr>
              <a:lvl8pPr eaLnBrk="0" fontAlgn="base" hangingPunct="0">
                <a:spcBef>
                  <a:spcPct val="0"/>
                </a:spcBef>
                <a:spcAft>
                  <a:spcPct val="0"/>
                </a:spcAft>
                <a:defRPr kumimoji="1" sz="2400">
                  <a:solidFill>
                    <a:schemeClr val="tx1"/>
                  </a:solidFill>
                  <a:latin typeface="Times New Roman" panose="02020603050405020304" pitchFamily="18" charset="0"/>
                </a:defRPr>
              </a:lvl8pPr>
              <a:lvl9pPr eaLnBrk="0" fontAlgn="base" hangingPunct="0">
                <a:spcBef>
                  <a:spcPct val="0"/>
                </a:spcBef>
                <a:spcAft>
                  <a:spcPct val="0"/>
                </a:spcAft>
                <a:defRPr kumimoji="1" sz="2400">
                  <a:solidFill>
                    <a:schemeClr val="tx1"/>
                  </a:solidFill>
                  <a:latin typeface="Times New Roman" panose="02020603050405020304" pitchFamily="18" charset="0"/>
                </a:defRPr>
              </a:lvl9pPr>
            </a:lstStyle>
            <a:p>
              <a:pPr>
                <a:spcBef>
                  <a:spcPct val="20000"/>
                </a:spcBef>
              </a:pPr>
              <a:r>
                <a:rPr kumimoji="0" lang="en-US" altLang="en-US" sz="1400">
                  <a:latin typeface="Candara" panose="020E0502030303020204" pitchFamily="34" charset="0"/>
                </a:rPr>
                <a:t>Better grade on test</a:t>
              </a:r>
            </a:p>
            <a:p>
              <a:pPr>
                <a:spcBef>
                  <a:spcPct val="20000"/>
                </a:spcBef>
              </a:pPr>
              <a:r>
                <a:rPr kumimoji="0" lang="en-US" altLang="en-US" sz="1400">
                  <a:latin typeface="Candara" panose="020E0502030303020204" pitchFamily="34" charset="0"/>
                </a:rPr>
                <a:t>Teacher and parental approval</a:t>
              </a:r>
            </a:p>
            <a:p>
              <a:pPr>
                <a:spcBef>
                  <a:spcPct val="20000"/>
                </a:spcBef>
              </a:pPr>
              <a:r>
                <a:rPr kumimoji="0" lang="en-US" altLang="en-US" sz="1400">
                  <a:latin typeface="Candara" panose="020E0502030303020204" pitchFamily="34" charset="0"/>
                </a:rPr>
                <a:t>Personal satisfaction</a:t>
              </a:r>
            </a:p>
          </p:txBody>
        </p:sp>
        <p:sp>
          <p:nvSpPr>
            <p:cNvPr id="29" name="Text Box 28">
              <a:extLst>
                <a:ext uri="{FF2B5EF4-FFF2-40B4-BE49-F238E27FC236}">
                  <a16:creationId xmlns:a16="http://schemas.microsoft.com/office/drawing/2014/main" id="{AA83520C-A74F-2F4F-BC40-8EDEA4C375A1}"/>
                </a:ext>
              </a:extLst>
            </p:cNvPr>
            <p:cNvSpPr txBox="1">
              <a:spLocks noChangeArrowheads="1"/>
            </p:cNvSpPr>
            <p:nvPr/>
          </p:nvSpPr>
          <p:spPr bwMode="auto">
            <a:xfrm>
              <a:off x="3656" y="3192"/>
              <a:ext cx="1784" cy="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marL="115888" indent="-115888">
                <a:spcBef>
                  <a:spcPct val="0"/>
                </a:spcBef>
                <a:defRPr kumimoji="1" sz="2400">
                  <a:solidFill>
                    <a:schemeClr val="tx1"/>
                  </a:solidFill>
                  <a:latin typeface="Times New Roman" panose="02020603050405020304" pitchFamily="18" charset="0"/>
                </a:defRPr>
              </a:lvl1pPr>
              <a:lvl2pPr>
                <a:spcBef>
                  <a:spcPct val="0"/>
                </a:spcBef>
                <a:defRPr kumimoji="1" sz="2400">
                  <a:solidFill>
                    <a:schemeClr val="tx1"/>
                  </a:solidFill>
                  <a:latin typeface="Times New Roman" panose="02020603050405020304" pitchFamily="18" charset="0"/>
                </a:defRPr>
              </a:lvl2pPr>
              <a:lvl3pPr>
                <a:spcBef>
                  <a:spcPct val="0"/>
                </a:spcBef>
                <a:defRPr kumimoji="1" sz="2400">
                  <a:solidFill>
                    <a:schemeClr val="tx1"/>
                  </a:solidFill>
                  <a:latin typeface="Times New Roman" panose="02020603050405020304" pitchFamily="18" charset="0"/>
                </a:defRPr>
              </a:lvl3pPr>
              <a:lvl4pPr>
                <a:spcBef>
                  <a:spcPct val="0"/>
                </a:spcBef>
                <a:defRPr kumimoji="1" sz="2400">
                  <a:solidFill>
                    <a:schemeClr val="tx1"/>
                  </a:solidFill>
                  <a:latin typeface="Times New Roman" panose="02020603050405020304" pitchFamily="18" charset="0"/>
                </a:defRPr>
              </a:lvl4pPr>
              <a:lvl5pPr>
                <a:spcBef>
                  <a:spcPct val="0"/>
                </a:spcBef>
                <a:defRPr kumimoji="1" sz="2400">
                  <a:solidFill>
                    <a:schemeClr val="tx1"/>
                  </a:solidFill>
                  <a:latin typeface="Times New Roman" panose="02020603050405020304" pitchFamily="18" charset="0"/>
                </a:defRPr>
              </a:lvl5pPr>
              <a:lvl6pPr eaLnBrk="0" fontAlgn="base" hangingPunct="0">
                <a:spcBef>
                  <a:spcPct val="0"/>
                </a:spcBef>
                <a:spcAft>
                  <a:spcPct val="0"/>
                </a:spcAft>
                <a:defRPr kumimoji="1" sz="2400">
                  <a:solidFill>
                    <a:schemeClr val="tx1"/>
                  </a:solidFill>
                  <a:latin typeface="Times New Roman" panose="02020603050405020304" pitchFamily="18" charset="0"/>
                </a:defRPr>
              </a:lvl6pPr>
              <a:lvl7pPr eaLnBrk="0" fontAlgn="base" hangingPunct="0">
                <a:spcBef>
                  <a:spcPct val="0"/>
                </a:spcBef>
                <a:spcAft>
                  <a:spcPct val="0"/>
                </a:spcAft>
                <a:defRPr kumimoji="1" sz="2400">
                  <a:solidFill>
                    <a:schemeClr val="tx1"/>
                  </a:solidFill>
                  <a:latin typeface="Times New Roman" panose="02020603050405020304" pitchFamily="18" charset="0"/>
                </a:defRPr>
              </a:lvl7pPr>
              <a:lvl8pPr eaLnBrk="0" fontAlgn="base" hangingPunct="0">
                <a:spcBef>
                  <a:spcPct val="0"/>
                </a:spcBef>
                <a:spcAft>
                  <a:spcPct val="0"/>
                </a:spcAft>
                <a:defRPr kumimoji="1" sz="2400">
                  <a:solidFill>
                    <a:schemeClr val="tx1"/>
                  </a:solidFill>
                  <a:latin typeface="Times New Roman" panose="02020603050405020304" pitchFamily="18" charset="0"/>
                </a:defRPr>
              </a:lvl8pPr>
              <a:lvl9pPr eaLnBrk="0" fontAlgn="base" hangingPunct="0">
                <a:spcBef>
                  <a:spcPct val="0"/>
                </a:spcBef>
                <a:spcAft>
                  <a:spcPct val="0"/>
                </a:spcAft>
                <a:defRPr kumimoji="1" sz="2400">
                  <a:solidFill>
                    <a:schemeClr val="tx1"/>
                  </a:solidFill>
                  <a:latin typeface="Times New Roman" panose="02020603050405020304" pitchFamily="18" charset="0"/>
                </a:defRPr>
              </a:lvl9pPr>
            </a:lstStyle>
            <a:p>
              <a:pPr>
                <a:spcBef>
                  <a:spcPct val="20000"/>
                </a:spcBef>
              </a:pPr>
              <a:r>
                <a:rPr kumimoji="0" lang="en-US" altLang="en-US" sz="1400">
                  <a:latin typeface="Candara" panose="020E0502030303020204" pitchFamily="34" charset="0"/>
                </a:rPr>
                <a:t>Enjoy more sleep</a:t>
              </a:r>
            </a:p>
            <a:p>
              <a:pPr>
                <a:spcBef>
                  <a:spcPct val="20000"/>
                </a:spcBef>
              </a:pPr>
              <a:r>
                <a:rPr kumimoji="0" lang="en-US" altLang="en-US" sz="1400">
                  <a:latin typeface="Candara" panose="020E0502030303020204" pitchFamily="34" charset="0"/>
                </a:rPr>
                <a:t>Have more energy during the day</a:t>
              </a:r>
            </a:p>
          </p:txBody>
        </p:sp>
        <p:sp>
          <p:nvSpPr>
            <p:cNvPr id="30" name="Text Box 51">
              <a:extLst>
                <a:ext uri="{FF2B5EF4-FFF2-40B4-BE49-F238E27FC236}">
                  <a16:creationId xmlns:a16="http://schemas.microsoft.com/office/drawing/2014/main" id="{378E7E0E-395C-F94C-A2AE-BC4DDC21F472}"/>
                </a:ext>
              </a:extLst>
            </p:cNvPr>
            <p:cNvSpPr txBox="1">
              <a:spLocks noChangeArrowheads="1"/>
            </p:cNvSpPr>
            <p:nvPr/>
          </p:nvSpPr>
          <p:spPr bwMode="auto">
            <a:xfrm>
              <a:off x="1636" y="1816"/>
              <a:ext cx="1992" cy="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a:spcBef>
                  <a:spcPct val="50000"/>
                </a:spcBef>
                <a:buFontTx/>
                <a:buNone/>
              </a:pPr>
              <a:r>
                <a:rPr kumimoji="0" lang="en-US" altLang="en-US" sz="1400" b="1" dirty="0">
                  <a:latin typeface="Candara" panose="020E0502030303020204" pitchFamily="34" charset="0"/>
                </a:rPr>
                <a:t>Sleep late</a:t>
              </a:r>
              <a:endParaRPr kumimoji="0" lang="en-US" altLang="en-US" sz="3400" dirty="0">
                <a:latin typeface="Candara" panose="020E0502030303020204" pitchFamily="34" charset="0"/>
              </a:endParaRPr>
            </a:p>
          </p:txBody>
        </p:sp>
        <p:sp>
          <p:nvSpPr>
            <p:cNvPr id="31" name="Text Box 52">
              <a:extLst>
                <a:ext uri="{FF2B5EF4-FFF2-40B4-BE49-F238E27FC236}">
                  <a16:creationId xmlns:a16="http://schemas.microsoft.com/office/drawing/2014/main" id="{682022FB-CC8A-504D-8135-4727DEDBF395}"/>
                </a:ext>
              </a:extLst>
            </p:cNvPr>
            <p:cNvSpPr txBox="1">
              <a:spLocks noChangeArrowheads="1"/>
            </p:cNvSpPr>
            <p:nvPr/>
          </p:nvSpPr>
          <p:spPr bwMode="auto">
            <a:xfrm>
              <a:off x="3628" y="1816"/>
              <a:ext cx="1836" cy="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a:spcBef>
                  <a:spcPct val="50000"/>
                </a:spcBef>
                <a:buFontTx/>
                <a:buNone/>
              </a:pPr>
              <a:r>
                <a:rPr kumimoji="0" lang="en-US" altLang="en-US" sz="1400" b="1">
                  <a:latin typeface="Candara" panose="020E0502030303020204" pitchFamily="34" charset="0"/>
                </a:rPr>
                <a:t>Wake up early to study</a:t>
              </a:r>
              <a:endParaRPr kumimoji="0" lang="en-US" altLang="en-US" sz="3400">
                <a:latin typeface="Candara" panose="020E0502030303020204" pitchFamily="34" charset="0"/>
              </a:endParaRPr>
            </a:p>
          </p:txBody>
        </p:sp>
        <p:sp>
          <p:nvSpPr>
            <p:cNvPr id="32" name="Text Box 53">
              <a:extLst>
                <a:ext uri="{FF2B5EF4-FFF2-40B4-BE49-F238E27FC236}">
                  <a16:creationId xmlns:a16="http://schemas.microsoft.com/office/drawing/2014/main" id="{B8FA3AD3-87AB-5846-84BC-465FCD5B1D30}"/>
                </a:ext>
              </a:extLst>
            </p:cNvPr>
            <p:cNvSpPr txBox="1">
              <a:spLocks noChangeArrowheads="1"/>
            </p:cNvSpPr>
            <p:nvPr/>
          </p:nvSpPr>
          <p:spPr bwMode="auto">
            <a:xfrm>
              <a:off x="1636" y="1552"/>
              <a:ext cx="3828" cy="120"/>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a:spcBef>
                  <a:spcPct val="50000"/>
                </a:spcBef>
                <a:buFontTx/>
                <a:buNone/>
              </a:pPr>
              <a:r>
                <a:rPr kumimoji="0" lang="en-US" altLang="en-US" sz="1400" b="1" dirty="0">
                  <a:latin typeface="Candara" panose="020E0502030303020204" pitchFamily="34" charset="0"/>
                </a:rPr>
                <a:t>Alternatives</a:t>
              </a:r>
              <a:endParaRPr kumimoji="0" lang="en-US" altLang="en-US" sz="3400" dirty="0">
                <a:latin typeface="Candara" panose="020E0502030303020204" pitchFamily="34" charset="0"/>
              </a:endParaRPr>
            </a:p>
          </p:txBody>
        </p:sp>
        <p:sp>
          <p:nvSpPr>
            <p:cNvPr id="33" name="Text Box 56">
              <a:extLst>
                <a:ext uri="{FF2B5EF4-FFF2-40B4-BE49-F238E27FC236}">
                  <a16:creationId xmlns:a16="http://schemas.microsoft.com/office/drawing/2014/main" id="{4A17F2D6-99DC-4D46-86BF-A9067F680E95}"/>
                </a:ext>
              </a:extLst>
            </p:cNvPr>
            <p:cNvSpPr txBox="1">
              <a:spLocks noChangeArrowheads="1"/>
            </p:cNvSpPr>
            <p:nvPr/>
          </p:nvSpPr>
          <p:spPr bwMode="auto">
            <a:xfrm>
              <a:off x="477" y="1287"/>
              <a:ext cx="4987" cy="205"/>
            </a:xfrm>
            <a:prstGeom prst="rect">
              <a:avLst/>
            </a:prstGeom>
            <a:solidFill>
              <a:schemeClr val="accent3">
                <a:lumMod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50000"/>
                </a:spcBef>
                <a:buFontTx/>
                <a:buNone/>
              </a:pPr>
              <a:r>
                <a:rPr kumimoji="0" lang="en-US" altLang="en-US" sz="1800" b="1" dirty="0">
                  <a:solidFill>
                    <a:srgbClr val="FFFFFF"/>
                  </a:solidFill>
                  <a:latin typeface="Candara" panose="020E0502030303020204" pitchFamily="34" charset="0"/>
                </a:rPr>
                <a:t>Karen’s Decision-making Grid</a:t>
              </a:r>
              <a:endParaRPr kumimoji="0" lang="en-US" altLang="en-US" sz="4200" dirty="0">
                <a:solidFill>
                  <a:srgbClr val="FFFFFF"/>
                </a:solidFill>
                <a:latin typeface="Candara" panose="020E0502030303020204" pitchFamily="34" charset="0"/>
              </a:endParaRPr>
            </a:p>
          </p:txBody>
        </p:sp>
        <p:sp>
          <p:nvSpPr>
            <p:cNvPr id="34" name="Line 58">
              <a:extLst>
                <a:ext uri="{FF2B5EF4-FFF2-40B4-BE49-F238E27FC236}">
                  <a16:creationId xmlns:a16="http://schemas.microsoft.com/office/drawing/2014/main" id="{807B9438-7F53-FD4F-8B4F-A9D6D485478C}"/>
                </a:ext>
              </a:extLst>
            </p:cNvPr>
            <p:cNvSpPr>
              <a:spLocks noChangeShapeType="1"/>
            </p:cNvSpPr>
            <p:nvPr/>
          </p:nvSpPr>
          <p:spPr bwMode="auto">
            <a:xfrm>
              <a:off x="1636" y="1722"/>
              <a:ext cx="3828" cy="0"/>
            </a:xfrm>
            <a:prstGeom prst="line">
              <a:avLst/>
            </a:prstGeom>
            <a:noFill/>
            <a:ln w="28575">
              <a:solidFill>
                <a:schemeClr val="accent2">
                  <a:lumMod val="5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Candara" panose="020E0502030303020204" pitchFamily="34" charset="0"/>
              </a:endParaRPr>
            </a:p>
          </p:txBody>
        </p:sp>
        <p:sp>
          <p:nvSpPr>
            <p:cNvPr id="35" name="Line 59">
              <a:extLst>
                <a:ext uri="{FF2B5EF4-FFF2-40B4-BE49-F238E27FC236}">
                  <a16:creationId xmlns:a16="http://schemas.microsoft.com/office/drawing/2014/main" id="{E67CEAD5-64A6-C54A-B708-813BC441E61F}"/>
                </a:ext>
              </a:extLst>
            </p:cNvPr>
            <p:cNvSpPr>
              <a:spLocks noChangeShapeType="1"/>
            </p:cNvSpPr>
            <p:nvPr/>
          </p:nvSpPr>
          <p:spPr bwMode="auto">
            <a:xfrm>
              <a:off x="1636" y="1975"/>
              <a:ext cx="3828" cy="0"/>
            </a:xfrm>
            <a:prstGeom prst="line">
              <a:avLst/>
            </a:prstGeom>
            <a:noFill/>
            <a:ln w="28575">
              <a:solidFill>
                <a:schemeClr val="accent3">
                  <a:lumMod val="5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Candara" panose="020E0502030303020204" pitchFamily="34" charset="0"/>
              </a:endParaRPr>
            </a:p>
          </p:txBody>
        </p:sp>
        <p:sp>
          <p:nvSpPr>
            <p:cNvPr id="36" name="Line 61">
              <a:extLst>
                <a:ext uri="{FF2B5EF4-FFF2-40B4-BE49-F238E27FC236}">
                  <a16:creationId xmlns:a16="http://schemas.microsoft.com/office/drawing/2014/main" id="{95722BA0-362D-E04F-B579-FA7421F6ACB0}"/>
                </a:ext>
              </a:extLst>
            </p:cNvPr>
            <p:cNvSpPr>
              <a:spLocks noChangeShapeType="1"/>
            </p:cNvSpPr>
            <p:nvPr/>
          </p:nvSpPr>
          <p:spPr bwMode="auto">
            <a:xfrm>
              <a:off x="477" y="3706"/>
              <a:ext cx="4987" cy="0"/>
            </a:xfrm>
            <a:prstGeom prst="line">
              <a:avLst/>
            </a:prstGeom>
            <a:noFill/>
            <a:ln w="28575">
              <a:solidFill>
                <a:schemeClr val="accent3">
                  <a:lumMod val="5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Candara" panose="020E0502030303020204" pitchFamily="34" charset="0"/>
              </a:endParaRPr>
            </a:p>
          </p:txBody>
        </p:sp>
      </p:grpSp>
    </p:spTree>
    <p:extLst>
      <p:ext uri="{BB962C8B-B14F-4D97-AF65-F5344CB8AC3E}">
        <p14:creationId xmlns:p14="http://schemas.microsoft.com/office/powerpoint/2010/main" val="2184935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677DA-8022-DB4D-9406-777A63645EBC}"/>
              </a:ext>
            </a:extLst>
          </p:cNvPr>
          <p:cNvSpPr>
            <a:spLocks noGrp="1"/>
          </p:cNvSpPr>
          <p:nvPr>
            <p:ph type="title"/>
          </p:nvPr>
        </p:nvSpPr>
        <p:spPr>
          <a:xfrm>
            <a:off x="1028700" y="52723"/>
            <a:ext cx="10325099" cy="951107"/>
          </a:xfrm>
        </p:spPr>
        <p:txBody>
          <a:bodyPr/>
          <a:lstStyle/>
          <a:p>
            <a:r>
              <a:rPr lang="en-US" dirty="0">
                <a:latin typeface="Candara" panose="020E0502030303020204" pitchFamily="34" charset="0"/>
              </a:rPr>
              <a:t>Thinking at the Margin</a:t>
            </a:r>
          </a:p>
        </p:txBody>
      </p:sp>
      <p:sp>
        <p:nvSpPr>
          <p:cNvPr id="3" name="Content Placeholder 2">
            <a:extLst>
              <a:ext uri="{FF2B5EF4-FFF2-40B4-BE49-F238E27FC236}">
                <a16:creationId xmlns:a16="http://schemas.microsoft.com/office/drawing/2014/main" id="{CBC16E48-8CB3-EE4A-820A-9E820A1052E4}"/>
              </a:ext>
            </a:extLst>
          </p:cNvPr>
          <p:cNvSpPr>
            <a:spLocks noGrp="1"/>
          </p:cNvSpPr>
          <p:nvPr>
            <p:ph sz="half" idx="1"/>
          </p:nvPr>
        </p:nvSpPr>
        <p:spPr>
          <a:xfrm>
            <a:off x="457201" y="1268221"/>
            <a:ext cx="10490200" cy="981796"/>
          </a:xfrm>
        </p:spPr>
        <p:txBody>
          <a:bodyPr>
            <a:normAutofit/>
          </a:bodyPr>
          <a:lstStyle/>
          <a:p>
            <a:r>
              <a:rPr lang="en-US" altLang="en-US" sz="3200" dirty="0"/>
              <a:t>When you decide how much more or less to do, you are </a:t>
            </a:r>
            <a:r>
              <a:rPr lang="en-US" altLang="en-US" sz="3200" dirty="0">
                <a:solidFill>
                  <a:schemeClr val="accent3">
                    <a:lumMod val="60000"/>
                    <a:lumOff val="40000"/>
                  </a:schemeClr>
                </a:solidFill>
              </a:rPr>
              <a:t>thinking at the margin</a:t>
            </a:r>
            <a:r>
              <a:rPr lang="en-US" altLang="en-US" sz="3200" dirty="0"/>
              <a:t>.</a:t>
            </a:r>
          </a:p>
          <a:p>
            <a:pPr marL="0" indent="0">
              <a:lnSpc>
                <a:spcPct val="100000"/>
              </a:lnSpc>
              <a:buNone/>
            </a:pPr>
            <a:endParaRPr lang="en-US" altLang="en-US" sz="2400" dirty="0">
              <a:latin typeface="Candara" panose="020E0502030303020204" pitchFamily="34" charset="0"/>
            </a:endParaRPr>
          </a:p>
        </p:txBody>
      </p:sp>
      <p:sp>
        <p:nvSpPr>
          <p:cNvPr id="4" name="Oval 3">
            <a:extLst>
              <a:ext uri="{FF2B5EF4-FFF2-40B4-BE49-F238E27FC236}">
                <a16:creationId xmlns:a16="http://schemas.microsoft.com/office/drawing/2014/main" id="{1A37A640-7006-A144-94FD-7F09AEC542A5}"/>
              </a:ext>
            </a:extLst>
          </p:cNvPr>
          <p:cNvSpPr/>
          <p:nvPr/>
        </p:nvSpPr>
        <p:spPr>
          <a:xfrm>
            <a:off x="-823603" y="-820256"/>
            <a:ext cx="1852304" cy="1864110"/>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F0A56C-B08A-8E46-A6C9-4A7F8EF2451A}"/>
              </a:ext>
            </a:extLst>
          </p:cNvPr>
          <p:cNvSpPr/>
          <p:nvPr/>
        </p:nvSpPr>
        <p:spPr>
          <a:xfrm>
            <a:off x="245424" y="-88755"/>
            <a:ext cx="540533" cy="1015663"/>
          </a:xfrm>
          <a:prstGeom prst="rect">
            <a:avLst/>
          </a:prstGeom>
        </p:spPr>
        <p:txBody>
          <a:bodyPr wrap="none">
            <a:spAutoFit/>
          </a:bodyPr>
          <a:lstStyle/>
          <a:p>
            <a:r>
              <a:rPr lang="en-US" sz="6000" dirty="0">
                <a:solidFill>
                  <a:schemeClr val="accent3">
                    <a:lumMod val="60000"/>
                    <a:lumOff val="40000"/>
                  </a:schemeClr>
                </a:solidFill>
                <a:latin typeface="Candara" panose="020E0502030303020204" pitchFamily="34" charset="0"/>
              </a:rPr>
              <a:t>2</a:t>
            </a:r>
          </a:p>
        </p:txBody>
      </p:sp>
      <p:cxnSp>
        <p:nvCxnSpPr>
          <p:cNvPr id="10" name="Straight Connector 9">
            <a:extLst>
              <a:ext uri="{FF2B5EF4-FFF2-40B4-BE49-F238E27FC236}">
                <a16:creationId xmlns:a16="http://schemas.microsoft.com/office/drawing/2014/main" id="{D68EE824-787F-7040-9BAA-559C47091C67}"/>
              </a:ext>
            </a:extLst>
          </p:cNvPr>
          <p:cNvCxnSpPr/>
          <p:nvPr/>
        </p:nvCxnSpPr>
        <p:spPr>
          <a:xfrm>
            <a:off x="1028700" y="1015279"/>
            <a:ext cx="8115300" cy="0"/>
          </a:xfrm>
          <a:prstGeom prst="line">
            <a:avLst/>
          </a:prstGeom>
          <a:ln w="76200" cap="sq">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37" name="Group 2064">
            <a:extLst>
              <a:ext uri="{FF2B5EF4-FFF2-40B4-BE49-F238E27FC236}">
                <a16:creationId xmlns:a16="http://schemas.microsoft.com/office/drawing/2014/main" id="{8E341D33-B1C6-CB47-90B8-D211D3466C5E}"/>
              </a:ext>
            </a:extLst>
          </p:cNvPr>
          <p:cNvGrpSpPr>
            <a:grpSpLocks/>
          </p:cNvGrpSpPr>
          <p:nvPr/>
        </p:nvGrpSpPr>
        <p:grpSpPr bwMode="auto">
          <a:xfrm>
            <a:off x="1955799" y="2474384"/>
            <a:ext cx="8224837" cy="4202257"/>
            <a:chOff x="489" y="1387"/>
            <a:chExt cx="4433" cy="1978"/>
          </a:xfrm>
        </p:grpSpPr>
        <p:sp>
          <p:nvSpPr>
            <p:cNvPr id="38" name="Text Box 2054">
              <a:extLst>
                <a:ext uri="{FF2B5EF4-FFF2-40B4-BE49-F238E27FC236}">
                  <a16:creationId xmlns:a16="http://schemas.microsoft.com/office/drawing/2014/main" id="{245BFCE9-473D-4D4D-AF10-81D740783235}"/>
                </a:ext>
              </a:extLst>
            </p:cNvPr>
            <p:cNvSpPr txBox="1">
              <a:spLocks noChangeArrowheads="1"/>
            </p:cNvSpPr>
            <p:nvPr/>
          </p:nvSpPr>
          <p:spPr bwMode="auto">
            <a:xfrm>
              <a:off x="489" y="1387"/>
              <a:ext cx="1463" cy="1978"/>
            </a:xfrm>
            <a:prstGeom prst="rect">
              <a:avLst/>
            </a:prstGeom>
            <a:solidFill>
              <a:schemeClr val="accent2">
                <a:lumMod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100000"/>
                </a:spcBef>
                <a:buFontTx/>
                <a:buNone/>
              </a:pPr>
              <a:r>
                <a:rPr kumimoji="0" lang="en-US" altLang="en-US" sz="2000" b="1" dirty="0"/>
                <a:t>Options</a:t>
              </a:r>
            </a:p>
            <a:p>
              <a:pPr algn="ctr">
                <a:spcBef>
                  <a:spcPct val="100000"/>
                </a:spcBef>
                <a:buFontTx/>
                <a:buNone/>
              </a:pPr>
              <a:r>
                <a:rPr kumimoji="0" lang="en-US" altLang="en-US" sz="2000" b="1" dirty="0"/>
                <a:t>1st hour of extra study time</a:t>
              </a:r>
            </a:p>
            <a:p>
              <a:pPr algn="ctr">
                <a:spcBef>
                  <a:spcPct val="100000"/>
                </a:spcBef>
                <a:buFontTx/>
                <a:buNone/>
              </a:pPr>
              <a:r>
                <a:rPr kumimoji="0" lang="en-US" altLang="en-US" sz="2000" b="1" dirty="0"/>
                <a:t>2nd hour of extra study time</a:t>
              </a:r>
            </a:p>
            <a:p>
              <a:pPr algn="ctr">
                <a:spcBef>
                  <a:spcPct val="100000"/>
                </a:spcBef>
                <a:buFontTx/>
                <a:buNone/>
              </a:pPr>
              <a:r>
                <a:rPr kumimoji="0" lang="en-US" altLang="en-US" sz="2000" b="1" dirty="0"/>
                <a:t>3rd hour of extra study time</a:t>
              </a:r>
            </a:p>
          </p:txBody>
        </p:sp>
        <p:sp>
          <p:nvSpPr>
            <p:cNvPr id="39" name="Text Box 2055">
              <a:extLst>
                <a:ext uri="{FF2B5EF4-FFF2-40B4-BE49-F238E27FC236}">
                  <a16:creationId xmlns:a16="http://schemas.microsoft.com/office/drawing/2014/main" id="{BB735A7D-A81A-FD42-ABA5-B788ACFEA201}"/>
                </a:ext>
              </a:extLst>
            </p:cNvPr>
            <p:cNvSpPr txBox="1">
              <a:spLocks noChangeArrowheads="1"/>
            </p:cNvSpPr>
            <p:nvPr/>
          </p:nvSpPr>
          <p:spPr bwMode="auto">
            <a:xfrm>
              <a:off x="1967" y="1387"/>
              <a:ext cx="1463" cy="1978"/>
            </a:xfrm>
            <a:prstGeom prst="rect">
              <a:avLst/>
            </a:prstGeom>
            <a:solidFill>
              <a:schemeClr val="accent2">
                <a:lumMod val="60000"/>
                <a:lumOff val="4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100000"/>
                </a:spcBef>
                <a:buFontTx/>
                <a:buNone/>
              </a:pPr>
              <a:r>
                <a:rPr kumimoji="0" lang="en-US" altLang="en-US" sz="2000" b="1" dirty="0"/>
                <a:t>Benefit</a:t>
              </a:r>
            </a:p>
            <a:p>
              <a:pPr algn="ctr">
                <a:spcBef>
                  <a:spcPct val="100000"/>
                </a:spcBef>
                <a:buFontTx/>
                <a:buNone/>
              </a:pPr>
              <a:r>
                <a:rPr kumimoji="0" lang="en-US" altLang="en-US" sz="2000" b="1" dirty="0"/>
                <a:t>Grade of C on </a:t>
              </a:r>
              <a:br>
                <a:rPr kumimoji="0" lang="en-US" altLang="en-US" sz="2000" b="1" dirty="0"/>
              </a:br>
              <a:r>
                <a:rPr kumimoji="0" lang="en-US" altLang="en-US" sz="2000" b="1" dirty="0"/>
                <a:t>test</a:t>
              </a:r>
            </a:p>
            <a:p>
              <a:pPr algn="ctr">
                <a:spcBef>
                  <a:spcPct val="100000"/>
                </a:spcBef>
                <a:buFontTx/>
                <a:buNone/>
              </a:pPr>
              <a:r>
                <a:rPr kumimoji="0" lang="en-US" altLang="en-US" sz="2000" b="1" dirty="0"/>
                <a:t>Grade of B on </a:t>
              </a:r>
              <a:br>
                <a:rPr kumimoji="0" lang="en-US" altLang="en-US" sz="2000" b="1" dirty="0"/>
              </a:br>
              <a:r>
                <a:rPr kumimoji="0" lang="en-US" altLang="en-US" sz="2000" b="1" dirty="0"/>
                <a:t>test</a:t>
              </a:r>
            </a:p>
            <a:p>
              <a:pPr algn="ctr">
                <a:spcBef>
                  <a:spcPct val="100000"/>
                </a:spcBef>
                <a:buFontTx/>
                <a:buNone/>
              </a:pPr>
              <a:r>
                <a:rPr kumimoji="0" lang="en-US" altLang="en-US" sz="2000" b="1" dirty="0"/>
                <a:t>Grade of B+ on test</a:t>
              </a:r>
            </a:p>
          </p:txBody>
        </p:sp>
        <p:sp>
          <p:nvSpPr>
            <p:cNvPr id="40" name="Text Box 2056">
              <a:extLst>
                <a:ext uri="{FF2B5EF4-FFF2-40B4-BE49-F238E27FC236}">
                  <a16:creationId xmlns:a16="http://schemas.microsoft.com/office/drawing/2014/main" id="{5168CB47-ABF5-6D48-9D92-8901C7961BE3}"/>
                </a:ext>
              </a:extLst>
            </p:cNvPr>
            <p:cNvSpPr txBox="1">
              <a:spLocks noChangeArrowheads="1"/>
            </p:cNvSpPr>
            <p:nvPr/>
          </p:nvSpPr>
          <p:spPr bwMode="auto">
            <a:xfrm>
              <a:off x="3445" y="1387"/>
              <a:ext cx="1463" cy="1978"/>
            </a:xfrm>
            <a:prstGeom prst="rect">
              <a:avLst/>
            </a:prstGeom>
            <a:solidFill>
              <a:schemeClr val="accent2">
                <a:lumMod val="40000"/>
                <a:lumOff val="6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100000"/>
                </a:spcBef>
                <a:buFontTx/>
                <a:buNone/>
              </a:pPr>
              <a:r>
                <a:rPr kumimoji="0" lang="en-US" altLang="en-US" sz="2000" b="1" dirty="0"/>
                <a:t>Opportunity Cost</a:t>
              </a:r>
            </a:p>
            <a:p>
              <a:pPr algn="ctr">
                <a:spcBef>
                  <a:spcPct val="100000"/>
                </a:spcBef>
                <a:buFontTx/>
                <a:buNone/>
              </a:pPr>
              <a:r>
                <a:rPr kumimoji="0" lang="en-US" altLang="en-US" sz="2000" b="1" dirty="0"/>
                <a:t>1 hour of </a:t>
              </a:r>
              <a:br>
                <a:rPr kumimoji="0" lang="en-US" altLang="en-US" sz="2000" b="1" dirty="0"/>
              </a:br>
              <a:r>
                <a:rPr kumimoji="0" lang="en-US" altLang="en-US" sz="2000" b="1" dirty="0"/>
                <a:t>sleep</a:t>
              </a:r>
            </a:p>
            <a:p>
              <a:pPr algn="ctr">
                <a:spcBef>
                  <a:spcPct val="100000"/>
                </a:spcBef>
                <a:buFontTx/>
                <a:buNone/>
              </a:pPr>
              <a:r>
                <a:rPr kumimoji="0" lang="en-US" altLang="en-US" sz="2000" b="1" dirty="0"/>
                <a:t>2 hours of</a:t>
              </a:r>
              <a:br>
                <a:rPr kumimoji="0" lang="en-US" altLang="en-US" sz="2000" b="1" dirty="0"/>
              </a:br>
              <a:r>
                <a:rPr kumimoji="0" lang="en-US" altLang="en-US" sz="2000" b="1" dirty="0"/>
                <a:t>sleep</a:t>
              </a:r>
            </a:p>
            <a:p>
              <a:pPr algn="ctr">
                <a:spcBef>
                  <a:spcPct val="100000"/>
                </a:spcBef>
                <a:buFontTx/>
                <a:buNone/>
              </a:pPr>
              <a:r>
                <a:rPr kumimoji="0" lang="en-US" altLang="en-US" sz="2000" b="1" dirty="0"/>
                <a:t>3 hours of </a:t>
              </a:r>
              <a:br>
                <a:rPr kumimoji="0" lang="en-US" altLang="en-US" sz="2000" b="1" dirty="0"/>
              </a:br>
              <a:r>
                <a:rPr kumimoji="0" lang="en-US" altLang="en-US" sz="2000" b="1" dirty="0"/>
                <a:t>sleep</a:t>
              </a:r>
            </a:p>
          </p:txBody>
        </p:sp>
        <p:sp>
          <p:nvSpPr>
            <p:cNvPr id="41" name="Line 2057">
              <a:extLst>
                <a:ext uri="{FF2B5EF4-FFF2-40B4-BE49-F238E27FC236}">
                  <a16:creationId xmlns:a16="http://schemas.microsoft.com/office/drawing/2014/main" id="{D94A88C1-1863-BC4E-9D6F-ADDB0054A0E1}"/>
                </a:ext>
              </a:extLst>
            </p:cNvPr>
            <p:cNvSpPr>
              <a:spLocks noChangeShapeType="1"/>
            </p:cNvSpPr>
            <p:nvPr/>
          </p:nvSpPr>
          <p:spPr bwMode="auto">
            <a:xfrm>
              <a:off x="490" y="1689"/>
              <a:ext cx="4432" cy="0"/>
            </a:xfrm>
            <a:prstGeom prst="line">
              <a:avLst/>
            </a:prstGeom>
            <a:noFill/>
            <a:ln w="28575">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79781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dissolve">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677DA-8022-DB4D-9406-777A63645EBC}"/>
              </a:ext>
            </a:extLst>
          </p:cNvPr>
          <p:cNvSpPr>
            <a:spLocks noGrp="1"/>
          </p:cNvSpPr>
          <p:nvPr>
            <p:ph type="title"/>
          </p:nvPr>
        </p:nvSpPr>
        <p:spPr/>
        <p:txBody>
          <a:bodyPr/>
          <a:lstStyle/>
          <a:p>
            <a:r>
              <a:rPr lang="en-US" dirty="0">
                <a:latin typeface="Candara" panose="020E0502030303020204" pitchFamily="34" charset="0"/>
              </a:rPr>
              <a:t>Assessment</a:t>
            </a:r>
          </a:p>
        </p:txBody>
      </p:sp>
      <p:sp>
        <p:nvSpPr>
          <p:cNvPr id="4" name="Oval 3">
            <a:extLst>
              <a:ext uri="{FF2B5EF4-FFF2-40B4-BE49-F238E27FC236}">
                <a16:creationId xmlns:a16="http://schemas.microsoft.com/office/drawing/2014/main" id="{1A37A640-7006-A144-94FD-7F09AEC542A5}"/>
              </a:ext>
            </a:extLst>
          </p:cNvPr>
          <p:cNvSpPr/>
          <p:nvPr/>
        </p:nvSpPr>
        <p:spPr>
          <a:xfrm>
            <a:off x="-823603" y="-820256"/>
            <a:ext cx="1852304" cy="1864110"/>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F0A56C-B08A-8E46-A6C9-4A7F8EF2451A}"/>
              </a:ext>
            </a:extLst>
          </p:cNvPr>
          <p:cNvSpPr/>
          <p:nvPr/>
        </p:nvSpPr>
        <p:spPr>
          <a:xfrm>
            <a:off x="245424" y="-88755"/>
            <a:ext cx="540533" cy="1015663"/>
          </a:xfrm>
          <a:prstGeom prst="rect">
            <a:avLst/>
          </a:prstGeom>
        </p:spPr>
        <p:txBody>
          <a:bodyPr wrap="none">
            <a:spAutoFit/>
          </a:bodyPr>
          <a:lstStyle/>
          <a:p>
            <a:r>
              <a:rPr lang="en-US" sz="6000" dirty="0">
                <a:solidFill>
                  <a:schemeClr val="accent3">
                    <a:lumMod val="60000"/>
                    <a:lumOff val="40000"/>
                  </a:schemeClr>
                </a:solidFill>
                <a:latin typeface="Candara" panose="020E0502030303020204" pitchFamily="34" charset="0"/>
              </a:rPr>
              <a:t>2</a:t>
            </a:r>
          </a:p>
        </p:txBody>
      </p:sp>
      <p:cxnSp>
        <p:nvCxnSpPr>
          <p:cNvPr id="10" name="Straight Connector 9">
            <a:extLst>
              <a:ext uri="{FF2B5EF4-FFF2-40B4-BE49-F238E27FC236}">
                <a16:creationId xmlns:a16="http://schemas.microsoft.com/office/drawing/2014/main" id="{D68EE824-787F-7040-9BAA-559C47091C67}"/>
              </a:ext>
            </a:extLst>
          </p:cNvPr>
          <p:cNvCxnSpPr/>
          <p:nvPr/>
        </p:nvCxnSpPr>
        <p:spPr>
          <a:xfrm>
            <a:off x="1243013" y="1571625"/>
            <a:ext cx="8115300" cy="0"/>
          </a:xfrm>
          <a:prstGeom prst="line">
            <a:avLst/>
          </a:prstGeom>
          <a:ln w="76200" cap="sq">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Rectangle 17">
            <a:extLst>
              <a:ext uri="{FF2B5EF4-FFF2-40B4-BE49-F238E27FC236}">
                <a16:creationId xmlns:a16="http://schemas.microsoft.com/office/drawing/2014/main" id="{4A4F0942-C966-664B-973C-C272BCD40B67}"/>
              </a:ext>
            </a:extLst>
          </p:cNvPr>
          <p:cNvSpPr txBox="1">
            <a:spLocks noChangeArrowheads="1"/>
          </p:cNvSpPr>
          <p:nvPr/>
        </p:nvSpPr>
        <p:spPr>
          <a:xfrm>
            <a:off x="127000" y="1892300"/>
            <a:ext cx="11950700" cy="48387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sz="2400" dirty="0">
                <a:solidFill>
                  <a:schemeClr val="accent3">
                    <a:lumMod val="60000"/>
                    <a:lumOff val="40000"/>
                  </a:schemeClr>
                </a:solidFill>
                <a:latin typeface="Candara" panose="020E0502030303020204" pitchFamily="34" charset="0"/>
              </a:rPr>
              <a:t>1.  Opportunity cost is</a:t>
            </a:r>
          </a:p>
          <a:p>
            <a:pPr lvl="1">
              <a:buFontTx/>
              <a:buNone/>
            </a:pPr>
            <a:r>
              <a:rPr lang="en-US" altLang="en-US" dirty="0">
                <a:latin typeface="Candara" panose="020E0502030303020204" pitchFamily="34" charset="0"/>
              </a:rPr>
              <a:t>(a) any alternative we sacrifice when we make a decision.</a:t>
            </a:r>
          </a:p>
          <a:p>
            <a:pPr lvl="1">
              <a:buFontTx/>
              <a:buNone/>
            </a:pPr>
            <a:r>
              <a:rPr lang="en-US" altLang="en-US" dirty="0">
                <a:latin typeface="Candara" panose="020E0502030303020204" pitchFamily="34" charset="0"/>
              </a:rPr>
              <a:t>(b) all of the alternatives we sacrifice when we make a decision.</a:t>
            </a:r>
          </a:p>
          <a:p>
            <a:pPr lvl="1">
              <a:buFontTx/>
              <a:buNone/>
            </a:pPr>
            <a:r>
              <a:rPr lang="en-US" altLang="en-US" dirty="0">
                <a:latin typeface="Candara" panose="020E0502030303020204" pitchFamily="34" charset="0"/>
              </a:rPr>
              <a:t>(c) the most desirable alternative given up as a result of a decision.</a:t>
            </a:r>
          </a:p>
          <a:p>
            <a:pPr lvl="1">
              <a:buFontTx/>
              <a:buNone/>
            </a:pPr>
            <a:r>
              <a:rPr lang="en-US" altLang="en-US" dirty="0">
                <a:latin typeface="Candara" panose="020E0502030303020204" pitchFamily="34" charset="0"/>
              </a:rPr>
              <a:t>(d) the least desirable alternative given up as a result of a decision.</a:t>
            </a:r>
          </a:p>
          <a:p>
            <a:pPr lvl="1">
              <a:buFontTx/>
              <a:buNone/>
            </a:pPr>
            <a:endParaRPr lang="en-US" altLang="en-US" dirty="0">
              <a:latin typeface="Candara" panose="020E0502030303020204" pitchFamily="34" charset="0"/>
            </a:endParaRPr>
          </a:p>
          <a:p>
            <a:pPr lvl="1">
              <a:buFontTx/>
              <a:buNone/>
            </a:pPr>
            <a:endParaRPr lang="en-US" altLang="en-US" dirty="0">
              <a:latin typeface="Candara" panose="020E0502030303020204" pitchFamily="34" charset="0"/>
            </a:endParaRPr>
          </a:p>
          <a:p>
            <a:pPr>
              <a:buFontTx/>
              <a:buNone/>
            </a:pPr>
            <a:r>
              <a:rPr lang="en-US" altLang="en-US" sz="2400" dirty="0">
                <a:solidFill>
                  <a:schemeClr val="accent3">
                    <a:lumMod val="60000"/>
                    <a:lumOff val="40000"/>
                  </a:schemeClr>
                </a:solidFill>
                <a:latin typeface="Candara" panose="020E0502030303020204" pitchFamily="34" charset="0"/>
              </a:rPr>
              <a:t>2.  Economists use the phrase “guns or butter” to describe the fact that</a:t>
            </a:r>
          </a:p>
          <a:p>
            <a:pPr lvl="1">
              <a:buFontTx/>
              <a:buNone/>
            </a:pPr>
            <a:r>
              <a:rPr lang="en-US" altLang="en-US" dirty="0">
                <a:latin typeface="Candara" panose="020E0502030303020204" pitchFamily="34" charset="0"/>
              </a:rPr>
              <a:t>(a) a person can spend extra money either on sports equipment or food.</a:t>
            </a:r>
          </a:p>
          <a:p>
            <a:pPr lvl="1">
              <a:buFontTx/>
              <a:buNone/>
            </a:pPr>
            <a:r>
              <a:rPr lang="en-US" altLang="en-US" dirty="0">
                <a:latin typeface="Candara" panose="020E0502030303020204" pitchFamily="34" charset="0"/>
              </a:rPr>
              <a:t>(b) a person must decide whether to manufacture guns or butter.</a:t>
            </a:r>
          </a:p>
          <a:p>
            <a:pPr lvl="1">
              <a:buFontTx/>
              <a:buNone/>
            </a:pPr>
            <a:r>
              <a:rPr lang="en-US" altLang="en-US" dirty="0">
                <a:latin typeface="Candara" panose="020E0502030303020204" pitchFamily="34" charset="0"/>
              </a:rPr>
              <a:t>(c) a nation must decide whether to produce more or less military or consumer goods.</a:t>
            </a:r>
          </a:p>
          <a:p>
            <a:pPr lvl="1">
              <a:buFontTx/>
              <a:buNone/>
            </a:pPr>
            <a:r>
              <a:rPr lang="en-US" altLang="en-US" dirty="0">
                <a:latin typeface="Candara" panose="020E0502030303020204" pitchFamily="34" charset="0"/>
              </a:rPr>
              <a:t>(d) a government can buy unlimited military and civilian goods if it is rich enough.</a:t>
            </a:r>
          </a:p>
          <a:p>
            <a:pPr>
              <a:buFontTx/>
              <a:buNone/>
            </a:pPr>
            <a:endParaRPr lang="en-US" altLang="en-US" sz="2400" dirty="0">
              <a:latin typeface="Candara" panose="020E0502030303020204" pitchFamily="34" charset="0"/>
            </a:endParaRPr>
          </a:p>
        </p:txBody>
      </p:sp>
    </p:spTree>
    <p:extLst>
      <p:ext uri="{BB962C8B-B14F-4D97-AF65-F5344CB8AC3E}">
        <p14:creationId xmlns:p14="http://schemas.microsoft.com/office/powerpoint/2010/main" val="44576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dissolve">
                                      <p:cBhvr>
                                        <p:cTn id="11" dur="500"/>
                                        <p:tgtEl>
                                          <p:spTgt spid="11">
                                            <p:txEl>
                                              <p:pRg st="0" end="0"/>
                                            </p:txEl>
                                          </p:spTgt>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dissolve">
                                      <p:cBhvr>
                                        <p:cTn id="14" dur="500"/>
                                        <p:tgtEl>
                                          <p:spTgt spid="11">
                                            <p:txEl>
                                              <p:pRg st="1" end="1"/>
                                            </p:txEl>
                                          </p:spTgt>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dissolve">
                                      <p:cBhvr>
                                        <p:cTn id="17" dur="500"/>
                                        <p:tgtEl>
                                          <p:spTgt spid="11">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animEffect transition="in" filter="dissolve">
                                      <p:cBhvr>
                                        <p:cTn id="20" dur="500"/>
                                        <p:tgtEl>
                                          <p:spTgt spid="11">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Effect transition="in" filter="dissolve">
                                      <p:cBhvr>
                                        <p:cTn id="23" dur="500"/>
                                        <p:tgtEl>
                                          <p:spTgt spid="11">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1">
                                            <p:txEl>
                                              <p:pRg st="7" end="7"/>
                                            </p:txEl>
                                          </p:spTgt>
                                        </p:tgtEl>
                                        <p:attrNameLst>
                                          <p:attrName>style.visibility</p:attrName>
                                        </p:attrNameLst>
                                      </p:cBhvr>
                                      <p:to>
                                        <p:strVal val="visible"/>
                                      </p:to>
                                    </p:set>
                                    <p:animEffect transition="in" filter="dissolve">
                                      <p:cBhvr>
                                        <p:cTn id="28" dur="500"/>
                                        <p:tgtEl>
                                          <p:spTgt spid="11">
                                            <p:txEl>
                                              <p:pRg st="7" end="7"/>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1">
                                            <p:txEl>
                                              <p:pRg st="8" end="8"/>
                                            </p:txEl>
                                          </p:spTgt>
                                        </p:tgtEl>
                                        <p:attrNameLst>
                                          <p:attrName>style.visibility</p:attrName>
                                        </p:attrNameLst>
                                      </p:cBhvr>
                                      <p:to>
                                        <p:strVal val="visible"/>
                                      </p:to>
                                    </p:set>
                                    <p:animEffect transition="in" filter="dissolve">
                                      <p:cBhvr>
                                        <p:cTn id="31" dur="500"/>
                                        <p:tgtEl>
                                          <p:spTgt spid="11">
                                            <p:txEl>
                                              <p:pRg st="8" end="8"/>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1">
                                            <p:txEl>
                                              <p:pRg st="9" end="9"/>
                                            </p:txEl>
                                          </p:spTgt>
                                        </p:tgtEl>
                                        <p:attrNameLst>
                                          <p:attrName>style.visibility</p:attrName>
                                        </p:attrNameLst>
                                      </p:cBhvr>
                                      <p:to>
                                        <p:strVal val="visible"/>
                                      </p:to>
                                    </p:set>
                                    <p:animEffect transition="in" filter="dissolve">
                                      <p:cBhvr>
                                        <p:cTn id="34" dur="500"/>
                                        <p:tgtEl>
                                          <p:spTgt spid="11">
                                            <p:txEl>
                                              <p:pRg st="9" end="9"/>
                                            </p:txEl>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1">
                                            <p:txEl>
                                              <p:pRg st="10" end="10"/>
                                            </p:txEl>
                                          </p:spTgt>
                                        </p:tgtEl>
                                        <p:attrNameLst>
                                          <p:attrName>style.visibility</p:attrName>
                                        </p:attrNameLst>
                                      </p:cBhvr>
                                      <p:to>
                                        <p:strVal val="visible"/>
                                      </p:to>
                                    </p:set>
                                    <p:animEffect transition="in" filter="dissolve">
                                      <p:cBhvr>
                                        <p:cTn id="37" dur="500"/>
                                        <p:tgtEl>
                                          <p:spTgt spid="11">
                                            <p:txEl>
                                              <p:pRg st="10" end="10"/>
                                            </p:txEl>
                                          </p:spTgt>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1">
                                            <p:txEl>
                                              <p:pRg st="11" end="11"/>
                                            </p:txEl>
                                          </p:spTgt>
                                        </p:tgtEl>
                                        <p:attrNameLst>
                                          <p:attrName>style.visibility</p:attrName>
                                        </p:attrNameLst>
                                      </p:cBhvr>
                                      <p:to>
                                        <p:strVal val="visible"/>
                                      </p:to>
                                    </p:set>
                                    <p:animEffect transition="in" filter="dissolve">
                                      <p:cBhvr>
                                        <p:cTn id="40" dur="500"/>
                                        <p:tgtEl>
                                          <p:spTgt spid="1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677DA-8022-DB4D-9406-777A63645EBC}"/>
              </a:ext>
            </a:extLst>
          </p:cNvPr>
          <p:cNvSpPr>
            <a:spLocks noGrp="1"/>
          </p:cNvSpPr>
          <p:nvPr>
            <p:ph type="title"/>
          </p:nvPr>
        </p:nvSpPr>
        <p:spPr/>
        <p:txBody>
          <a:bodyPr/>
          <a:lstStyle/>
          <a:p>
            <a:r>
              <a:rPr lang="en-US" dirty="0">
                <a:latin typeface="Candara" panose="020E0502030303020204" pitchFamily="34" charset="0"/>
              </a:rPr>
              <a:t>Assessment: Answers</a:t>
            </a:r>
          </a:p>
        </p:txBody>
      </p:sp>
      <p:sp>
        <p:nvSpPr>
          <p:cNvPr id="4" name="Oval 3">
            <a:extLst>
              <a:ext uri="{FF2B5EF4-FFF2-40B4-BE49-F238E27FC236}">
                <a16:creationId xmlns:a16="http://schemas.microsoft.com/office/drawing/2014/main" id="{1A37A640-7006-A144-94FD-7F09AEC542A5}"/>
              </a:ext>
            </a:extLst>
          </p:cNvPr>
          <p:cNvSpPr/>
          <p:nvPr/>
        </p:nvSpPr>
        <p:spPr>
          <a:xfrm>
            <a:off x="-823603" y="-820256"/>
            <a:ext cx="1852304" cy="1864110"/>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F0A56C-B08A-8E46-A6C9-4A7F8EF2451A}"/>
              </a:ext>
            </a:extLst>
          </p:cNvPr>
          <p:cNvSpPr/>
          <p:nvPr/>
        </p:nvSpPr>
        <p:spPr>
          <a:xfrm>
            <a:off x="245424" y="-88755"/>
            <a:ext cx="540533" cy="1015663"/>
          </a:xfrm>
          <a:prstGeom prst="rect">
            <a:avLst/>
          </a:prstGeom>
        </p:spPr>
        <p:txBody>
          <a:bodyPr wrap="none">
            <a:spAutoFit/>
          </a:bodyPr>
          <a:lstStyle/>
          <a:p>
            <a:r>
              <a:rPr lang="en-US" sz="6000" dirty="0">
                <a:solidFill>
                  <a:schemeClr val="accent3">
                    <a:lumMod val="60000"/>
                    <a:lumOff val="40000"/>
                  </a:schemeClr>
                </a:solidFill>
                <a:latin typeface="Candara" panose="020E0502030303020204" pitchFamily="34" charset="0"/>
              </a:rPr>
              <a:t>2</a:t>
            </a:r>
          </a:p>
        </p:txBody>
      </p:sp>
      <p:cxnSp>
        <p:nvCxnSpPr>
          <p:cNvPr id="10" name="Straight Connector 9">
            <a:extLst>
              <a:ext uri="{FF2B5EF4-FFF2-40B4-BE49-F238E27FC236}">
                <a16:creationId xmlns:a16="http://schemas.microsoft.com/office/drawing/2014/main" id="{D68EE824-787F-7040-9BAA-559C47091C67}"/>
              </a:ext>
            </a:extLst>
          </p:cNvPr>
          <p:cNvCxnSpPr/>
          <p:nvPr/>
        </p:nvCxnSpPr>
        <p:spPr>
          <a:xfrm>
            <a:off x="1243013" y="1571625"/>
            <a:ext cx="8115300" cy="0"/>
          </a:xfrm>
          <a:prstGeom prst="line">
            <a:avLst/>
          </a:prstGeom>
          <a:ln w="76200" cap="sq">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Rectangle 17">
            <a:extLst>
              <a:ext uri="{FF2B5EF4-FFF2-40B4-BE49-F238E27FC236}">
                <a16:creationId xmlns:a16="http://schemas.microsoft.com/office/drawing/2014/main" id="{4A4F0942-C966-664B-973C-C272BCD40B67}"/>
              </a:ext>
            </a:extLst>
          </p:cNvPr>
          <p:cNvSpPr txBox="1">
            <a:spLocks noChangeArrowheads="1"/>
          </p:cNvSpPr>
          <p:nvPr/>
        </p:nvSpPr>
        <p:spPr>
          <a:xfrm>
            <a:off x="127000" y="1892300"/>
            <a:ext cx="11950700" cy="48387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sz="2400" dirty="0">
                <a:solidFill>
                  <a:schemeClr val="accent3">
                    <a:lumMod val="60000"/>
                    <a:lumOff val="40000"/>
                  </a:schemeClr>
                </a:solidFill>
                <a:latin typeface="Candara" panose="020E0502030303020204" pitchFamily="34" charset="0"/>
              </a:rPr>
              <a:t>1.  Opportunity cost is</a:t>
            </a:r>
          </a:p>
          <a:p>
            <a:pPr lvl="1">
              <a:buFontTx/>
              <a:buNone/>
            </a:pPr>
            <a:r>
              <a:rPr lang="en-US" altLang="en-US" dirty="0">
                <a:latin typeface="Candara" panose="020E0502030303020204" pitchFamily="34" charset="0"/>
              </a:rPr>
              <a:t>(a) any alternative we sacrifice when we make a decision.</a:t>
            </a:r>
          </a:p>
          <a:p>
            <a:pPr lvl="1">
              <a:buFontTx/>
              <a:buNone/>
            </a:pPr>
            <a:r>
              <a:rPr lang="en-US" altLang="en-US" dirty="0">
                <a:latin typeface="Candara" panose="020E0502030303020204" pitchFamily="34" charset="0"/>
              </a:rPr>
              <a:t>(b) all of the alternatives we sacrifice when we make a decision.</a:t>
            </a:r>
          </a:p>
          <a:p>
            <a:pPr lvl="1">
              <a:buFontTx/>
              <a:buNone/>
            </a:pPr>
            <a:r>
              <a:rPr lang="en-US" altLang="en-US" dirty="0">
                <a:highlight>
                  <a:srgbClr val="00FFFF"/>
                </a:highlight>
                <a:latin typeface="Candara" panose="020E0502030303020204" pitchFamily="34" charset="0"/>
              </a:rPr>
              <a:t>(c) the most desirable alternative given up as a result of a decision.</a:t>
            </a:r>
          </a:p>
          <a:p>
            <a:pPr lvl="1">
              <a:buFontTx/>
              <a:buNone/>
            </a:pPr>
            <a:r>
              <a:rPr lang="en-US" altLang="en-US" dirty="0">
                <a:latin typeface="Candara" panose="020E0502030303020204" pitchFamily="34" charset="0"/>
              </a:rPr>
              <a:t>(d) the least desirable alternative given up as a result of a decision.</a:t>
            </a:r>
          </a:p>
          <a:p>
            <a:pPr lvl="1">
              <a:buFontTx/>
              <a:buNone/>
            </a:pPr>
            <a:endParaRPr lang="en-US" altLang="en-US" dirty="0">
              <a:latin typeface="Candara" panose="020E0502030303020204" pitchFamily="34" charset="0"/>
            </a:endParaRPr>
          </a:p>
          <a:p>
            <a:pPr lvl="1">
              <a:buFontTx/>
              <a:buNone/>
            </a:pPr>
            <a:endParaRPr lang="en-US" altLang="en-US" dirty="0">
              <a:latin typeface="Candara" panose="020E0502030303020204" pitchFamily="34" charset="0"/>
            </a:endParaRPr>
          </a:p>
          <a:p>
            <a:pPr>
              <a:buFontTx/>
              <a:buNone/>
            </a:pPr>
            <a:r>
              <a:rPr lang="en-US" altLang="en-US" sz="2400" dirty="0">
                <a:solidFill>
                  <a:schemeClr val="accent3">
                    <a:lumMod val="60000"/>
                    <a:lumOff val="40000"/>
                  </a:schemeClr>
                </a:solidFill>
                <a:latin typeface="Candara" panose="020E0502030303020204" pitchFamily="34" charset="0"/>
              </a:rPr>
              <a:t>2.  Economists use the phrase “guns or butter” to describe the fact that</a:t>
            </a:r>
          </a:p>
          <a:p>
            <a:pPr lvl="1">
              <a:buFontTx/>
              <a:buNone/>
            </a:pPr>
            <a:r>
              <a:rPr lang="en-US" altLang="en-US" dirty="0">
                <a:latin typeface="Candara" panose="020E0502030303020204" pitchFamily="34" charset="0"/>
              </a:rPr>
              <a:t>(a) a person can spend extra money either on sports equipment or food.</a:t>
            </a:r>
          </a:p>
          <a:p>
            <a:pPr lvl="1">
              <a:buFontTx/>
              <a:buNone/>
            </a:pPr>
            <a:r>
              <a:rPr lang="en-US" altLang="en-US" dirty="0">
                <a:latin typeface="Candara" panose="020E0502030303020204" pitchFamily="34" charset="0"/>
              </a:rPr>
              <a:t>(b) a person must decide whether to manufacture guns or butter.</a:t>
            </a:r>
          </a:p>
          <a:p>
            <a:pPr lvl="1">
              <a:buFontTx/>
              <a:buNone/>
            </a:pPr>
            <a:r>
              <a:rPr lang="en-US" altLang="en-US" dirty="0">
                <a:highlight>
                  <a:srgbClr val="00FFFF"/>
                </a:highlight>
                <a:latin typeface="Candara" panose="020E0502030303020204" pitchFamily="34" charset="0"/>
              </a:rPr>
              <a:t>(c) a nation must decide whether to produce more or less military or consumer goods.</a:t>
            </a:r>
          </a:p>
          <a:p>
            <a:pPr lvl="1">
              <a:buFontTx/>
              <a:buNone/>
            </a:pPr>
            <a:r>
              <a:rPr lang="en-US" altLang="en-US" dirty="0">
                <a:latin typeface="Candara" panose="020E0502030303020204" pitchFamily="34" charset="0"/>
              </a:rPr>
              <a:t>(d) a government can buy unlimited military and civilian goods if it is rich enough.</a:t>
            </a:r>
          </a:p>
          <a:p>
            <a:pPr>
              <a:buFontTx/>
              <a:buNone/>
            </a:pPr>
            <a:endParaRPr lang="en-US" altLang="en-US" sz="2400" dirty="0">
              <a:latin typeface="Candara" panose="020E0502030303020204" pitchFamily="34" charset="0"/>
            </a:endParaRPr>
          </a:p>
        </p:txBody>
      </p:sp>
    </p:spTree>
    <p:extLst>
      <p:ext uri="{BB962C8B-B14F-4D97-AF65-F5344CB8AC3E}">
        <p14:creationId xmlns:p14="http://schemas.microsoft.com/office/powerpoint/2010/main" val="2393289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677DA-8022-DB4D-9406-777A63645EBC}"/>
              </a:ext>
            </a:extLst>
          </p:cNvPr>
          <p:cNvSpPr>
            <a:spLocks noGrp="1"/>
          </p:cNvSpPr>
          <p:nvPr>
            <p:ph type="title"/>
          </p:nvPr>
        </p:nvSpPr>
        <p:spPr>
          <a:xfrm>
            <a:off x="2273300" y="2613025"/>
            <a:ext cx="7607300" cy="1325563"/>
          </a:xfrm>
        </p:spPr>
        <p:txBody>
          <a:bodyPr/>
          <a:lstStyle/>
          <a:p>
            <a:r>
              <a:rPr lang="en-US" dirty="0">
                <a:latin typeface="Candara" panose="020E0502030303020204" pitchFamily="34" charset="0"/>
                <a:hlinkClick r:id="rId2"/>
              </a:rPr>
              <a:t>Mr. Clifford- Marginal Analysis</a:t>
            </a:r>
            <a:endParaRPr lang="en-US" dirty="0">
              <a:latin typeface="Candara" panose="020E0502030303020204" pitchFamily="34" charset="0"/>
            </a:endParaRPr>
          </a:p>
        </p:txBody>
      </p:sp>
      <p:sp>
        <p:nvSpPr>
          <p:cNvPr id="4" name="Oval 3">
            <a:extLst>
              <a:ext uri="{FF2B5EF4-FFF2-40B4-BE49-F238E27FC236}">
                <a16:creationId xmlns:a16="http://schemas.microsoft.com/office/drawing/2014/main" id="{1A37A640-7006-A144-94FD-7F09AEC542A5}"/>
              </a:ext>
            </a:extLst>
          </p:cNvPr>
          <p:cNvSpPr/>
          <p:nvPr/>
        </p:nvSpPr>
        <p:spPr>
          <a:xfrm>
            <a:off x="-823603" y="-820256"/>
            <a:ext cx="1852304" cy="1864110"/>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F0A56C-B08A-8E46-A6C9-4A7F8EF2451A}"/>
              </a:ext>
            </a:extLst>
          </p:cNvPr>
          <p:cNvSpPr/>
          <p:nvPr/>
        </p:nvSpPr>
        <p:spPr>
          <a:xfrm>
            <a:off x="245424" y="-88755"/>
            <a:ext cx="540533" cy="1015663"/>
          </a:xfrm>
          <a:prstGeom prst="rect">
            <a:avLst/>
          </a:prstGeom>
        </p:spPr>
        <p:txBody>
          <a:bodyPr wrap="none">
            <a:spAutoFit/>
          </a:bodyPr>
          <a:lstStyle/>
          <a:p>
            <a:r>
              <a:rPr lang="en-US" sz="6000" dirty="0">
                <a:solidFill>
                  <a:schemeClr val="accent3">
                    <a:lumMod val="60000"/>
                    <a:lumOff val="40000"/>
                  </a:schemeClr>
                </a:solidFill>
                <a:latin typeface="Candara" panose="020E0502030303020204" pitchFamily="34" charset="0"/>
              </a:rPr>
              <a:t>2</a:t>
            </a:r>
          </a:p>
        </p:txBody>
      </p:sp>
    </p:spTree>
    <p:extLst>
      <p:ext uri="{BB962C8B-B14F-4D97-AF65-F5344CB8AC3E}">
        <p14:creationId xmlns:p14="http://schemas.microsoft.com/office/powerpoint/2010/main" val="2174007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accent3">
            <a:lumMod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BD43C20-52BC-6C42-BDBA-891F9C5FE604}"/>
              </a:ext>
            </a:extLst>
          </p:cNvPr>
          <p:cNvSpPr/>
          <p:nvPr/>
        </p:nvSpPr>
        <p:spPr>
          <a:xfrm>
            <a:off x="-637467" y="-369464"/>
            <a:ext cx="1723317" cy="1612477"/>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C24BF05-E21F-114C-B621-F9282489620D}"/>
              </a:ext>
            </a:extLst>
          </p:cNvPr>
          <p:cNvSpPr txBox="1"/>
          <p:nvPr/>
        </p:nvSpPr>
        <p:spPr>
          <a:xfrm>
            <a:off x="-184323" y="233786"/>
            <a:ext cx="1270173" cy="646331"/>
          </a:xfrm>
          <a:prstGeom prst="rect">
            <a:avLst/>
          </a:prstGeom>
          <a:noFill/>
        </p:spPr>
        <p:txBody>
          <a:bodyPr wrap="square" rtlCol="0">
            <a:spAutoFit/>
          </a:bodyPr>
          <a:lstStyle/>
          <a:p>
            <a:pPr algn="ctr"/>
            <a:r>
              <a:rPr lang="en-US" b="1" dirty="0">
                <a:solidFill>
                  <a:schemeClr val="accent3">
                    <a:lumMod val="20000"/>
                    <a:lumOff val="80000"/>
                  </a:schemeClr>
                </a:solidFill>
                <a:latin typeface="Candara" panose="020E0502030303020204" pitchFamily="34" charset="0"/>
              </a:rPr>
              <a:t>Warm-up #3</a:t>
            </a:r>
          </a:p>
        </p:txBody>
      </p:sp>
      <p:sp>
        <p:nvSpPr>
          <p:cNvPr id="7" name="TextBox 6">
            <a:extLst>
              <a:ext uri="{FF2B5EF4-FFF2-40B4-BE49-F238E27FC236}">
                <a16:creationId xmlns:a16="http://schemas.microsoft.com/office/drawing/2014/main" id="{A466FB02-671B-2C4F-BDD3-2AB4D358879A}"/>
              </a:ext>
            </a:extLst>
          </p:cNvPr>
          <p:cNvSpPr txBox="1"/>
          <p:nvPr/>
        </p:nvSpPr>
        <p:spPr>
          <a:xfrm>
            <a:off x="592138" y="4752735"/>
            <a:ext cx="10520362" cy="523220"/>
          </a:xfrm>
          <a:prstGeom prst="rect">
            <a:avLst/>
          </a:prstGeom>
          <a:solidFill>
            <a:schemeClr val="accent1">
              <a:lumMod val="50000"/>
            </a:schemeClr>
          </a:solidFill>
          <a:ln w="76200" cap="rnd" cmpd="thickThin">
            <a:solidFill>
              <a:schemeClr val="accent3"/>
            </a:solidFill>
          </a:ln>
        </p:spPr>
        <p:txBody>
          <a:bodyPr wrap="square" rtlCol="0">
            <a:spAutoFit/>
          </a:bodyPr>
          <a:lstStyle/>
          <a:p>
            <a:endParaRPr lang="en-US" sz="2800" b="1" dirty="0">
              <a:solidFill>
                <a:schemeClr val="accent3">
                  <a:lumMod val="20000"/>
                  <a:lumOff val="80000"/>
                </a:schemeClr>
              </a:solidFill>
              <a:latin typeface="Candara" panose="020E0502030303020204" pitchFamily="34" charset="0"/>
            </a:endParaRPr>
          </a:p>
        </p:txBody>
      </p:sp>
      <p:sp>
        <p:nvSpPr>
          <p:cNvPr id="8" name="TextBox 7">
            <a:extLst>
              <a:ext uri="{FF2B5EF4-FFF2-40B4-BE49-F238E27FC236}">
                <a16:creationId xmlns:a16="http://schemas.microsoft.com/office/drawing/2014/main" id="{69F1FD1A-E337-8246-A7A7-0695068916F4}"/>
              </a:ext>
            </a:extLst>
          </p:cNvPr>
          <p:cNvSpPr txBox="1"/>
          <p:nvPr/>
        </p:nvSpPr>
        <p:spPr>
          <a:xfrm>
            <a:off x="5949776" y="458182"/>
            <a:ext cx="5759624" cy="461665"/>
          </a:xfrm>
          <a:prstGeom prst="rect">
            <a:avLst/>
          </a:prstGeom>
          <a:solidFill>
            <a:schemeClr val="accent1">
              <a:lumMod val="50000"/>
            </a:schemeClr>
          </a:solidFill>
          <a:ln w="76200" cap="rnd" cmpd="tri">
            <a:solidFill>
              <a:schemeClr val="accent3"/>
            </a:solidFill>
          </a:ln>
        </p:spPr>
        <p:txBody>
          <a:bodyPr wrap="square" rtlCol="0">
            <a:spAutoFit/>
          </a:bodyPr>
          <a:lstStyle/>
          <a:p>
            <a:pPr marL="457200" indent="-457200">
              <a:buAutoNum type="arabicPeriod"/>
            </a:pPr>
            <a:endParaRPr lang="en-US" sz="2400" b="1" dirty="0">
              <a:solidFill>
                <a:schemeClr val="accent3">
                  <a:lumMod val="20000"/>
                  <a:lumOff val="80000"/>
                </a:schemeClr>
              </a:solidFill>
              <a:latin typeface="Candara" panose="020E0502030303020204" pitchFamily="34" charset="0"/>
            </a:endParaRPr>
          </a:p>
        </p:txBody>
      </p:sp>
    </p:spTree>
    <p:extLst>
      <p:ext uri="{BB962C8B-B14F-4D97-AF65-F5344CB8AC3E}">
        <p14:creationId xmlns:p14="http://schemas.microsoft.com/office/powerpoint/2010/main" val="1228027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C07131-D9F3-204E-BFD4-CB5478085CA0}"/>
              </a:ext>
            </a:extLst>
          </p:cNvPr>
          <p:cNvPicPr>
            <a:picLocks noChangeAspect="1"/>
          </p:cNvPicPr>
          <p:nvPr/>
        </p:nvPicPr>
        <p:blipFill>
          <a:blip r:embed="rId2">
            <a:alphaModFix amt="35000"/>
          </a:blip>
          <a:stretch>
            <a:fillRect/>
          </a:stretch>
        </p:blipFill>
        <p:spPr>
          <a:xfrm>
            <a:off x="-1422288" y="0"/>
            <a:ext cx="16226443" cy="6972300"/>
          </a:xfrm>
          <a:prstGeom prst="rect">
            <a:avLst/>
          </a:prstGeom>
        </p:spPr>
      </p:pic>
      <p:sp>
        <p:nvSpPr>
          <p:cNvPr id="2" name="Title 1">
            <a:extLst>
              <a:ext uri="{FF2B5EF4-FFF2-40B4-BE49-F238E27FC236}">
                <a16:creationId xmlns:a16="http://schemas.microsoft.com/office/drawing/2014/main" id="{562677DA-8022-DB4D-9406-777A63645EBC}"/>
              </a:ext>
            </a:extLst>
          </p:cNvPr>
          <p:cNvSpPr>
            <a:spLocks noGrp="1"/>
          </p:cNvSpPr>
          <p:nvPr>
            <p:ph type="title"/>
          </p:nvPr>
        </p:nvSpPr>
        <p:spPr/>
        <p:txBody>
          <a:bodyPr/>
          <a:lstStyle/>
          <a:p>
            <a:r>
              <a:rPr lang="en-US" dirty="0">
                <a:latin typeface="Candara" panose="020E0502030303020204" pitchFamily="34" charset="0"/>
              </a:rPr>
              <a:t>Using Economic Models</a:t>
            </a:r>
          </a:p>
        </p:txBody>
      </p:sp>
      <p:sp>
        <p:nvSpPr>
          <p:cNvPr id="3" name="Content Placeholder 2">
            <a:extLst>
              <a:ext uri="{FF2B5EF4-FFF2-40B4-BE49-F238E27FC236}">
                <a16:creationId xmlns:a16="http://schemas.microsoft.com/office/drawing/2014/main" id="{CBC16E48-8CB3-EE4A-820A-9E820A1052E4}"/>
              </a:ext>
            </a:extLst>
          </p:cNvPr>
          <p:cNvSpPr>
            <a:spLocks noGrp="1"/>
          </p:cNvSpPr>
          <p:nvPr>
            <p:ph sz="half" idx="1"/>
          </p:nvPr>
        </p:nvSpPr>
        <p:spPr>
          <a:xfrm>
            <a:off x="495300" y="1917701"/>
            <a:ext cx="11315700" cy="2908299"/>
          </a:xfrm>
        </p:spPr>
        <p:txBody>
          <a:bodyPr>
            <a:normAutofit/>
          </a:bodyPr>
          <a:lstStyle/>
          <a:p>
            <a:r>
              <a:rPr lang="en-US" altLang="en-US" sz="3200" dirty="0">
                <a:latin typeface="Candara" panose="020E0502030303020204" pitchFamily="34" charset="0"/>
                <a:sym typeface="Wingdings" pitchFamily="2" charset="2"/>
              </a:rPr>
              <a:t>What is a production possibilities graph?</a:t>
            </a:r>
          </a:p>
          <a:p>
            <a:r>
              <a:rPr lang="en-US" altLang="en-US" sz="3200" dirty="0">
                <a:latin typeface="Candara" panose="020E0502030303020204" pitchFamily="34" charset="0"/>
                <a:sym typeface="Wingdings" pitchFamily="2" charset="2"/>
              </a:rPr>
              <a:t>How do production possibilities graphs show efficiency, growth, and cost?</a:t>
            </a:r>
          </a:p>
        </p:txBody>
      </p:sp>
      <p:sp>
        <p:nvSpPr>
          <p:cNvPr id="4" name="Oval 3">
            <a:extLst>
              <a:ext uri="{FF2B5EF4-FFF2-40B4-BE49-F238E27FC236}">
                <a16:creationId xmlns:a16="http://schemas.microsoft.com/office/drawing/2014/main" id="{1A37A640-7006-A144-94FD-7F09AEC542A5}"/>
              </a:ext>
            </a:extLst>
          </p:cNvPr>
          <p:cNvSpPr/>
          <p:nvPr/>
        </p:nvSpPr>
        <p:spPr>
          <a:xfrm>
            <a:off x="-823603" y="-820256"/>
            <a:ext cx="1852304" cy="1864110"/>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F0A56C-B08A-8E46-A6C9-4A7F8EF2451A}"/>
              </a:ext>
            </a:extLst>
          </p:cNvPr>
          <p:cNvSpPr/>
          <p:nvPr/>
        </p:nvSpPr>
        <p:spPr>
          <a:xfrm>
            <a:off x="245424" y="-88755"/>
            <a:ext cx="558166" cy="1015663"/>
          </a:xfrm>
          <a:prstGeom prst="rect">
            <a:avLst/>
          </a:prstGeom>
        </p:spPr>
        <p:txBody>
          <a:bodyPr wrap="none">
            <a:spAutoFit/>
          </a:bodyPr>
          <a:lstStyle/>
          <a:p>
            <a:r>
              <a:rPr lang="en-US" sz="6000" dirty="0">
                <a:solidFill>
                  <a:schemeClr val="accent3">
                    <a:lumMod val="60000"/>
                    <a:lumOff val="40000"/>
                  </a:schemeClr>
                </a:solidFill>
                <a:latin typeface="Candara" panose="020E0502030303020204" pitchFamily="34" charset="0"/>
              </a:rPr>
              <a:t>3</a:t>
            </a:r>
          </a:p>
        </p:txBody>
      </p:sp>
      <p:cxnSp>
        <p:nvCxnSpPr>
          <p:cNvPr id="10" name="Straight Connector 9">
            <a:extLst>
              <a:ext uri="{FF2B5EF4-FFF2-40B4-BE49-F238E27FC236}">
                <a16:creationId xmlns:a16="http://schemas.microsoft.com/office/drawing/2014/main" id="{D68EE824-787F-7040-9BAA-559C47091C67}"/>
              </a:ext>
            </a:extLst>
          </p:cNvPr>
          <p:cNvCxnSpPr/>
          <p:nvPr/>
        </p:nvCxnSpPr>
        <p:spPr>
          <a:xfrm>
            <a:off x="1243013" y="1571625"/>
            <a:ext cx="8115300" cy="0"/>
          </a:xfrm>
          <a:prstGeom prst="line">
            <a:avLst/>
          </a:prstGeom>
          <a:ln w="76200" cap="sq">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7760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677DA-8022-DB4D-9406-777A63645EBC}"/>
              </a:ext>
            </a:extLst>
          </p:cNvPr>
          <p:cNvSpPr>
            <a:spLocks noGrp="1"/>
          </p:cNvSpPr>
          <p:nvPr>
            <p:ph type="title"/>
          </p:nvPr>
        </p:nvSpPr>
        <p:spPr>
          <a:xfrm>
            <a:off x="1028700" y="1"/>
            <a:ext cx="10325099" cy="1225550"/>
          </a:xfrm>
        </p:spPr>
        <p:txBody>
          <a:bodyPr/>
          <a:lstStyle/>
          <a:p>
            <a:r>
              <a:rPr lang="en-US" dirty="0">
                <a:latin typeface="Candara" panose="020E0502030303020204" pitchFamily="34" charset="0"/>
              </a:rPr>
              <a:t>Production Possibilities </a:t>
            </a:r>
          </a:p>
        </p:txBody>
      </p:sp>
      <p:sp>
        <p:nvSpPr>
          <p:cNvPr id="3" name="Content Placeholder 2">
            <a:extLst>
              <a:ext uri="{FF2B5EF4-FFF2-40B4-BE49-F238E27FC236}">
                <a16:creationId xmlns:a16="http://schemas.microsoft.com/office/drawing/2014/main" id="{CBC16E48-8CB3-EE4A-820A-9E820A1052E4}"/>
              </a:ext>
            </a:extLst>
          </p:cNvPr>
          <p:cNvSpPr>
            <a:spLocks noGrp="1"/>
          </p:cNvSpPr>
          <p:nvPr>
            <p:ph sz="half" idx="1"/>
          </p:nvPr>
        </p:nvSpPr>
        <p:spPr>
          <a:xfrm>
            <a:off x="495300" y="1225551"/>
            <a:ext cx="11315700" cy="2152649"/>
          </a:xfrm>
        </p:spPr>
        <p:txBody>
          <a:bodyPr>
            <a:normAutofit/>
          </a:bodyPr>
          <a:lstStyle/>
          <a:p>
            <a:r>
              <a:rPr lang="en-US" altLang="en-US" sz="2400" dirty="0">
                <a:latin typeface="Candara" panose="020E0502030303020204" pitchFamily="34" charset="0"/>
              </a:rPr>
              <a:t>A production possibilities graph shows alternative ways that an economy can use its resources.  </a:t>
            </a:r>
          </a:p>
          <a:p>
            <a:r>
              <a:rPr lang="en-US" altLang="en-US" sz="2400" dirty="0">
                <a:latin typeface="Candara" panose="020E0502030303020204" pitchFamily="34" charset="0"/>
              </a:rPr>
              <a:t>The production possibilities frontier is the line that shows the maximum possible output for that economy.</a:t>
            </a:r>
          </a:p>
        </p:txBody>
      </p:sp>
      <p:sp>
        <p:nvSpPr>
          <p:cNvPr id="4" name="Oval 3">
            <a:extLst>
              <a:ext uri="{FF2B5EF4-FFF2-40B4-BE49-F238E27FC236}">
                <a16:creationId xmlns:a16="http://schemas.microsoft.com/office/drawing/2014/main" id="{1A37A640-7006-A144-94FD-7F09AEC542A5}"/>
              </a:ext>
            </a:extLst>
          </p:cNvPr>
          <p:cNvSpPr/>
          <p:nvPr/>
        </p:nvSpPr>
        <p:spPr>
          <a:xfrm>
            <a:off x="-823603" y="-820256"/>
            <a:ext cx="1852304" cy="1864110"/>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F0A56C-B08A-8E46-A6C9-4A7F8EF2451A}"/>
              </a:ext>
            </a:extLst>
          </p:cNvPr>
          <p:cNvSpPr/>
          <p:nvPr/>
        </p:nvSpPr>
        <p:spPr>
          <a:xfrm>
            <a:off x="245424" y="-88755"/>
            <a:ext cx="558166" cy="1015663"/>
          </a:xfrm>
          <a:prstGeom prst="rect">
            <a:avLst/>
          </a:prstGeom>
        </p:spPr>
        <p:txBody>
          <a:bodyPr wrap="none">
            <a:spAutoFit/>
          </a:bodyPr>
          <a:lstStyle/>
          <a:p>
            <a:r>
              <a:rPr lang="en-US" sz="6000" dirty="0">
                <a:solidFill>
                  <a:schemeClr val="accent3">
                    <a:lumMod val="60000"/>
                    <a:lumOff val="40000"/>
                  </a:schemeClr>
                </a:solidFill>
                <a:latin typeface="Candara" panose="020E0502030303020204" pitchFamily="34" charset="0"/>
              </a:rPr>
              <a:t>3</a:t>
            </a:r>
          </a:p>
        </p:txBody>
      </p:sp>
      <p:cxnSp>
        <p:nvCxnSpPr>
          <p:cNvPr id="10" name="Straight Connector 9">
            <a:extLst>
              <a:ext uri="{FF2B5EF4-FFF2-40B4-BE49-F238E27FC236}">
                <a16:creationId xmlns:a16="http://schemas.microsoft.com/office/drawing/2014/main" id="{D68EE824-787F-7040-9BAA-559C47091C67}"/>
              </a:ext>
            </a:extLst>
          </p:cNvPr>
          <p:cNvCxnSpPr/>
          <p:nvPr/>
        </p:nvCxnSpPr>
        <p:spPr>
          <a:xfrm>
            <a:off x="1028700" y="1015279"/>
            <a:ext cx="8115300" cy="0"/>
          </a:xfrm>
          <a:prstGeom prst="line">
            <a:avLst/>
          </a:prstGeom>
          <a:ln w="76200" cap="sq">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23" name="Group 26">
            <a:extLst>
              <a:ext uri="{FF2B5EF4-FFF2-40B4-BE49-F238E27FC236}">
                <a16:creationId xmlns:a16="http://schemas.microsoft.com/office/drawing/2014/main" id="{DF6B48C5-AC41-B14C-8E6F-BC112F4C82B5}"/>
              </a:ext>
            </a:extLst>
          </p:cNvPr>
          <p:cNvGrpSpPr>
            <a:grpSpLocks/>
          </p:cNvGrpSpPr>
          <p:nvPr/>
        </p:nvGrpSpPr>
        <p:grpSpPr bwMode="auto">
          <a:xfrm>
            <a:off x="3017838" y="2749550"/>
            <a:ext cx="6629400" cy="3930650"/>
            <a:chOff x="624" y="1458"/>
            <a:chExt cx="4176" cy="2476"/>
          </a:xfrm>
        </p:grpSpPr>
        <p:pic>
          <p:nvPicPr>
            <p:cNvPr id="24" name="Picture 11">
              <a:extLst>
                <a:ext uri="{FF2B5EF4-FFF2-40B4-BE49-F238E27FC236}">
                  <a16:creationId xmlns:a16="http://schemas.microsoft.com/office/drawing/2014/main" id="{91463C05-3E69-3D40-B1EE-051F890008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 y="1458"/>
              <a:ext cx="4176" cy="2476"/>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12">
              <a:extLst>
                <a:ext uri="{FF2B5EF4-FFF2-40B4-BE49-F238E27FC236}">
                  <a16:creationId xmlns:a16="http://schemas.microsoft.com/office/drawing/2014/main" id="{3B8E45CF-E682-A140-97DB-A49D985444C6}"/>
                </a:ext>
              </a:extLst>
            </p:cNvPr>
            <p:cNvSpPr txBox="1">
              <a:spLocks noChangeArrowheads="1"/>
            </p:cNvSpPr>
            <p:nvPr/>
          </p:nvSpPr>
          <p:spPr bwMode="auto">
            <a:xfrm>
              <a:off x="672" y="1824"/>
              <a:ext cx="9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buFontTx/>
                <a:buNone/>
              </a:pPr>
              <a:r>
                <a:rPr kumimoji="0" lang="en-US" altLang="en-US" sz="1200" b="1"/>
                <a:t>Watermelons (millions of tons)</a:t>
              </a:r>
            </a:p>
          </p:txBody>
        </p:sp>
        <p:sp>
          <p:nvSpPr>
            <p:cNvPr id="26" name="Text Box 13">
              <a:extLst>
                <a:ext uri="{FF2B5EF4-FFF2-40B4-BE49-F238E27FC236}">
                  <a16:creationId xmlns:a16="http://schemas.microsoft.com/office/drawing/2014/main" id="{7E03D04D-980A-5D45-B36D-CE7B8358396B}"/>
                </a:ext>
              </a:extLst>
            </p:cNvPr>
            <p:cNvSpPr txBox="1">
              <a:spLocks noChangeArrowheads="1"/>
            </p:cNvSpPr>
            <p:nvPr/>
          </p:nvSpPr>
          <p:spPr bwMode="auto">
            <a:xfrm>
              <a:off x="1488" y="1824"/>
              <a:ext cx="9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buFontTx/>
                <a:buNone/>
              </a:pPr>
              <a:r>
                <a:rPr kumimoji="0" lang="en-US" altLang="en-US" sz="1200" b="1" dirty="0"/>
                <a:t>Shoes</a:t>
              </a:r>
              <a:br>
                <a:rPr kumimoji="0" lang="en-US" altLang="en-US" sz="1200" b="1" dirty="0"/>
              </a:br>
              <a:r>
                <a:rPr kumimoji="0" lang="en-US" altLang="en-US" sz="1200" b="1" dirty="0"/>
                <a:t>(millions of pairs)</a:t>
              </a:r>
            </a:p>
          </p:txBody>
        </p:sp>
        <p:sp>
          <p:nvSpPr>
            <p:cNvPr id="27" name="Text Box 14">
              <a:extLst>
                <a:ext uri="{FF2B5EF4-FFF2-40B4-BE49-F238E27FC236}">
                  <a16:creationId xmlns:a16="http://schemas.microsoft.com/office/drawing/2014/main" id="{F1484916-48AF-D442-A913-BA1B030D5CAE}"/>
                </a:ext>
              </a:extLst>
            </p:cNvPr>
            <p:cNvSpPr txBox="1">
              <a:spLocks noChangeArrowheads="1"/>
            </p:cNvSpPr>
            <p:nvPr/>
          </p:nvSpPr>
          <p:spPr bwMode="auto">
            <a:xfrm rot="-5400000">
              <a:off x="1961" y="2629"/>
              <a:ext cx="124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buFontTx/>
                <a:buNone/>
              </a:pPr>
              <a:r>
                <a:rPr kumimoji="0" lang="en-US" altLang="en-US" sz="1200" b="1"/>
                <a:t>Shoes (millions of pairs)</a:t>
              </a:r>
            </a:p>
          </p:txBody>
        </p:sp>
        <p:sp>
          <p:nvSpPr>
            <p:cNvPr id="28" name="Text Box 15">
              <a:extLst>
                <a:ext uri="{FF2B5EF4-FFF2-40B4-BE49-F238E27FC236}">
                  <a16:creationId xmlns:a16="http://schemas.microsoft.com/office/drawing/2014/main" id="{BA841661-AC41-5247-96CD-BFBA2914C49C}"/>
                </a:ext>
              </a:extLst>
            </p:cNvPr>
            <p:cNvSpPr txBox="1">
              <a:spLocks noChangeArrowheads="1"/>
            </p:cNvSpPr>
            <p:nvPr/>
          </p:nvSpPr>
          <p:spPr bwMode="auto">
            <a:xfrm>
              <a:off x="2676" y="1680"/>
              <a:ext cx="240" cy="1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r">
                <a:lnSpc>
                  <a:spcPct val="250000"/>
                </a:lnSpc>
                <a:buFontTx/>
                <a:buNone/>
              </a:pPr>
              <a:r>
                <a:rPr kumimoji="0" lang="en-US" altLang="en-US" sz="1200"/>
                <a:t>25</a:t>
              </a:r>
            </a:p>
            <a:p>
              <a:pPr algn="r">
                <a:lnSpc>
                  <a:spcPct val="250000"/>
                </a:lnSpc>
                <a:buFontTx/>
                <a:buNone/>
              </a:pPr>
              <a:r>
                <a:rPr kumimoji="0" lang="en-US" altLang="en-US" sz="1200"/>
                <a:t>20</a:t>
              </a:r>
            </a:p>
            <a:p>
              <a:pPr algn="r">
                <a:lnSpc>
                  <a:spcPct val="250000"/>
                </a:lnSpc>
                <a:buFontTx/>
                <a:buNone/>
              </a:pPr>
              <a:r>
                <a:rPr kumimoji="0" lang="en-US" altLang="en-US" sz="1200"/>
                <a:t>15</a:t>
              </a:r>
            </a:p>
            <a:p>
              <a:pPr algn="r">
                <a:lnSpc>
                  <a:spcPct val="250000"/>
                </a:lnSpc>
                <a:buFontTx/>
                <a:buNone/>
              </a:pPr>
              <a:r>
                <a:rPr kumimoji="0" lang="en-US" altLang="en-US" sz="1200"/>
                <a:t>10</a:t>
              </a:r>
            </a:p>
            <a:p>
              <a:pPr algn="r">
                <a:lnSpc>
                  <a:spcPct val="250000"/>
                </a:lnSpc>
                <a:buFontTx/>
                <a:buNone/>
              </a:pPr>
              <a:r>
                <a:rPr kumimoji="0" lang="en-US" altLang="en-US" sz="1200"/>
                <a:t>5</a:t>
              </a:r>
              <a:endParaRPr kumimoji="0" lang="en-US" altLang="en-US" sz="1200" b="1"/>
            </a:p>
          </p:txBody>
        </p:sp>
        <p:sp>
          <p:nvSpPr>
            <p:cNvPr id="29" name="Text Box 16">
              <a:extLst>
                <a:ext uri="{FF2B5EF4-FFF2-40B4-BE49-F238E27FC236}">
                  <a16:creationId xmlns:a16="http://schemas.microsoft.com/office/drawing/2014/main" id="{E3B4858B-7C4F-8843-A15B-FDD26C8D66E6}"/>
                </a:ext>
              </a:extLst>
            </p:cNvPr>
            <p:cNvSpPr txBox="1">
              <a:spLocks noChangeArrowheads="1"/>
            </p:cNvSpPr>
            <p:nvPr/>
          </p:nvSpPr>
          <p:spPr bwMode="auto">
            <a:xfrm>
              <a:off x="2707" y="3490"/>
              <a:ext cx="240"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r">
                <a:lnSpc>
                  <a:spcPct val="120000"/>
                </a:lnSpc>
                <a:buFontTx/>
                <a:buNone/>
              </a:pPr>
              <a:r>
                <a:rPr kumimoji="0" lang="en-US" altLang="en-US" sz="1200"/>
                <a:t>0</a:t>
              </a:r>
              <a:endParaRPr kumimoji="0" lang="en-US" altLang="en-US" sz="1200" b="1"/>
            </a:p>
          </p:txBody>
        </p:sp>
        <p:sp>
          <p:nvSpPr>
            <p:cNvPr id="30" name="Text Box 17">
              <a:extLst>
                <a:ext uri="{FF2B5EF4-FFF2-40B4-BE49-F238E27FC236}">
                  <a16:creationId xmlns:a16="http://schemas.microsoft.com/office/drawing/2014/main" id="{BC96F025-6E8B-9245-A748-BE3D41E90426}"/>
                </a:ext>
              </a:extLst>
            </p:cNvPr>
            <p:cNvSpPr txBox="1">
              <a:spLocks noChangeArrowheads="1"/>
            </p:cNvSpPr>
            <p:nvPr/>
          </p:nvSpPr>
          <p:spPr bwMode="auto">
            <a:xfrm>
              <a:off x="4446" y="3552"/>
              <a:ext cx="240"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90000"/>
                </a:lnSpc>
                <a:buFontTx/>
                <a:buNone/>
              </a:pPr>
              <a:r>
                <a:rPr kumimoji="0" lang="en-US" altLang="en-US" sz="1200"/>
                <a:t>25</a:t>
              </a:r>
              <a:endParaRPr kumimoji="0" lang="en-US" altLang="en-US" sz="1200" b="1"/>
            </a:p>
          </p:txBody>
        </p:sp>
        <p:sp>
          <p:nvSpPr>
            <p:cNvPr id="31" name="Text Box 18">
              <a:extLst>
                <a:ext uri="{FF2B5EF4-FFF2-40B4-BE49-F238E27FC236}">
                  <a16:creationId xmlns:a16="http://schemas.microsoft.com/office/drawing/2014/main" id="{7C3CE16A-9454-914C-A95E-7B2A83ACD7DB}"/>
                </a:ext>
              </a:extLst>
            </p:cNvPr>
            <p:cNvSpPr txBox="1">
              <a:spLocks noChangeArrowheads="1"/>
            </p:cNvSpPr>
            <p:nvPr/>
          </p:nvSpPr>
          <p:spPr bwMode="auto">
            <a:xfrm>
              <a:off x="4123" y="3552"/>
              <a:ext cx="240"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90000"/>
                </a:lnSpc>
                <a:buFontTx/>
                <a:buNone/>
              </a:pPr>
              <a:r>
                <a:rPr kumimoji="0" lang="en-US" altLang="en-US" sz="1200"/>
                <a:t>20</a:t>
              </a:r>
              <a:endParaRPr kumimoji="0" lang="en-US" altLang="en-US" sz="1200" b="1"/>
            </a:p>
          </p:txBody>
        </p:sp>
        <p:sp>
          <p:nvSpPr>
            <p:cNvPr id="32" name="Text Box 19">
              <a:extLst>
                <a:ext uri="{FF2B5EF4-FFF2-40B4-BE49-F238E27FC236}">
                  <a16:creationId xmlns:a16="http://schemas.microsoft.com/office/drawing/2014/main" id="{83DD74E2-A6E0-C648-B21A-6B938706B66F}"/>
                </a:ext>
              </a:extLst>
            </p:cNvPr>
            <p:cNvSpPr txBox="1">
              <a:spLocks noChangeArrowheads="1"/>
            </p:cNvSpPr>
            <p:nvPr/>
          </p:nvSpPr>
          <p:spPr bwMode="auto">
            <a:xfrm>
              <a:off x="3801" y="3552"/>
              <a:ext cx="240"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90000"/>
                </a:lnSpc>
                <a:buFontTx/>
                <a:buNone/>
              </a:pPr>
              <a:r>
                <a:rPr kumimoji="0" lang="en-US" altLang="en-US" sz="1200"/>
                <a:t>15</a:t>
              </a:r>
              <a:endParaRPr kumimoji="0" lang="en-US" altLang="en-US" sz="1200" b="1"/>
            </a:p>
          </p:txBody>
        </p:sp>
        <p:sp>
          <p:nvSpPr>
            <p:cNvPr id="33" name="Text Box 20">
              <a:extLst>
                <a:ext uri="{FF2B5EF4-FFF2-40B4-BE49-F238E27FC236}">
                  <a16:creationId xmlns:a16="http://schemas.microsoft.com/office/drawing/2014/main" id="{2D4540F8-A5F6-C74F-B9F2-4D1ACCB3F569}"/>
                </a:ext>
              </a:extLst>
            </p:cNvPr>
            <p:cNvSpPr txBox="1">
              <a:spLocks noChangeArrowheads="1"/>
            </p:cNvSpPr>
            <p:nvPr/>
          </p:nvSpPr>
          <p:spPr bwMode="auto">
            <a:xfrm>
              <a:off x="3479" y="3552"/>
              <a:ext cx="240"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90000"/>
                </a:lnSpc>
                <a:buFontTx/>
                <a:buNone/>
              </a:pPr>
              <a:r>
                <a:rPr kumimoji="0" lang="en-US" altLang="en-US" sz="1200"/>
                <a:t>10</a:t>
              </a:r>
              <a:endParaRPr kumimoji="0" lang="en-US" altLang="en-US" sz="1200" b="1"/>
            </a:p>
          </p:txBody>
        </p:sp>
        <p:sp>
          <p:nvSpPr>
            <p:cNvPr id="34" name="Text Box 21">
              <a:extLst>
                <a:ext uri="{FF2B5EF4-FFF2-40B4-BE49-F238E27FC236}">
                  <a16:creationId xmlns:a16="http://schemas.microsoft.com/office/drawing/2014/main" id="{5F5EAEBC-683F-1443-B26F-92F68A032BEB}"/>
                </a:ext>
              </a:extLst>
            </p:cNvPr>
            <p:cNvSpPr txBox="1">
              <a:spLocks noChangeArrowheads="1"/>
            </p:cNvSpPr>
            <p:nvPr/>
          </p:nvSpPr>
          <p:spPr bwMode="auto">
            <a:xfrm>
              <a:off x="3157" y="3552"/>
              <a:ext cx="240"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90000"/>
                </a:lnSpc>
                <a:buFontTx/>
                <a:buNone/>
              </a:pPr>
              <a:r>
                <a:rPr kumimoji="0" lang="en-US" altLang="en-US" sz="1200"/>
                <a:t>5</a:t>
              </a:r>
              <a:endParaRPr kumimoji="0" lang="en-US" altLang="en-US" sz="1200" b="1"/>
            </a:p>
          </p:txBody>
        </p:sp>
        <p:sp>
          <p:nvSpPr>
            <p:cNvPr id="35" name="Text Box 22">
              <a:extLst>
                <a:ext uri="{FF2B5EF4-FFF2-40B4-BE49-F238E27FC236}">
                  <a16:creationId xmlns:a16="http://schemas.microsoft.com/office/drawing/2014/main" id="{58B96973-4F10-334C-B7DB-13A3A895CB71}"/>
                </a:ext>
              </a:extLst>
            </p:cNvPr>
            <p:cNvSpPr txBox="1">
              <a:spLocks noChangeArrowheads="1"/>
            </p:cNvSpPr>
            <p:nvPr/>
          </p:nvSpPr>
          <p:spPr bwMode="auto">
            <a:xfrm>
              <a:off x="783" y="1568"/>
              <a:ext cx="228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Tx/>
                <a:buNone/>
              </a:pPr>
              <a:r>
                <a:rPr kumimoji="0" lang="en-US" altLang="en-US" sz="1400" b="1">
                  <a:solidFill>
                    <a:srgbClr val="FFFFFF"/>
                  </a:solidFill>
                </a:rPr>
                <a:t>Production Possibilities Graph</a:t>
              </a:r>
              <a:endParaRPr kumimoji="0" lang="en-US" altLang="en-US" sz="1200" b="1"/>
            </a:p>
          </p:txBody>
        </p:sp>
        <p:sp>
          <p:nvSpPr>
            <p:cNvPr id="36" name="Text Box 23">
              <a:extLst>
                <a:ext uri="{FF2B5EF4-FFF2-40B4-BE49-F238E27FC236}">
                  <a16:creationId xmlns:a16="http://schemas.microsoft.com/office/drawing/2014/main" id="{43E110B2-C296-3E44-9603-D1C0AFBD536A}"/>
                </a:ext>
              </a:extLst>
            </p:cNvPr>
            <p:cNvSpPr txBox="1">
              <a:spLocks noChangeArrowheads="1"/>
            </p:cNvSpPr>
            <p:nvPr/>
          </p:nvSpPr>
          <p:spPr bwMode="auto">
            <a:xfrm>
              <a:off x="2874" y="3657"/>
              <a:ext cx="177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buFontTx/>
                <a:buNone/>
              </a:pPr>
              <a:r>
                <a:rPr kumimoji="0" lang="en-US" altLang="en-US" sz="1200" b="1"/>
                <a:t>Watermelons (millions of tons)</a:t>
              </a:r>
            </a:p>
          </p:txBody>
        </p:sp>
      </p:grpSp>
      <p:grpSp>
        <p:nvGrpSpPr>
          <p:cNvPr id="37" name="Group 45">
            <a:extLst>
              <a:ext uri="{FF2B5EF4-FFF2-40B4-BE49-F238E27FC236}">
                <a16:creationId xmlns:a16="http://schemas.microsoft.com/office/drawing/2014/main" id="{8D2E54B4-298B-0B43-9917-9859513AF734}"/>
              </a:ext>
            </a:extLst>
          </p:cNvPr>
          <p:cNvGrpSpPr>
            <a:grpSpLocks/>
          </p:cNvGrpSpPr>
          <p:nvPr/>
        </p:nvGrpSpPr>
        <p:grpSpPr bwMode="auto">
          <a:xfrm>
            <a:off x="3575050" y="3846513"/>
            <a:ext cx="3951288" cy="817562"/>
            <a:chOff x="988" y="2159"/>
            <a:chExt cx="2489" cy="515"/>
          </a:xfrm>
        </p:grpSpPr>
        <p:sp>
          <p:nvSpPr>
            <p:cNvPr id="38" name="Text Box 24">
              <a:extLst>
                <a:ext uri="{FF2B5EF4-FFF2-40B4-BE49-F238E27FC236}">
                  <a16:creationId xmlns:a16="http://schemas.microsoft.com/office/drawing/2014/main" id="{3A450F4B-FBEC-0F4C-8246-EEF1DE201D1C}"/>
                </a:ext>
              </a:extLst>
            </p:cNvPr>
            <p:cNvSpPr txBox="1">
              <a:spLocks noChangeArrowheads="1"/>
            </p:cNvSpPr>
            <p:nvPr/>
          </p:nvSpPr>
          <p:spPr bwMode="auto">
            <a:xfrm>
              <a:off x="988" y="2159"/>
              <a:ext cx="240"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90000"/>
                </a:lnSpc>
                <a:buFontTx/>
                <a:buNone/>
              </a:pPr>
              <a:r>
                <a:rPr kumimoji="0" lang="en-US" altLang="en-US" sz="1200" dirty="0"/>
                <a:t>0</a:t>
              </a:r>
              <a:endParaRPr kumimoji="0" lang="en-US" altLang="en-US" sz="1200" b="1" dirty="0"/>
            </a:p>
          </p:txBody>
        </p:sp>
        <p:sp>
          <p:nvSpPr>
            <p:cNvPr id="39" name="Text Box 25">
              <a:extLst>
                <a:ext uri="{FF2B5EF4-FFF2-40B4-BE49-F238E27FC236}">
                  <a16:creationId xmlns:a16="http://schemas.microsoft.com/office/drawing/2014/main" id="{101BCA83-97E5-D54C-861A-E12A33F36CCB}"/>
                </a:ext>
              </a:extLst>
            </p:cNvPr>
            <p:cNvSpPr txBox="1">
              <a:spLocks noChangeArrowheads="1"/>
            </p:cNvSpPr>
            <p:nvPr/>
          </p:nvSpPr>
          <p:spPr bwMode="auto">
            <a:xfrm flipH="1">
              <a:off x="2945" y="2381"/>
              <a:ext cx="53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Tx/>
                <a:buNone/>
              </a:pPr>
              <a:r>
                <a:rPr kumimoji="0" lang="en-US" altLang="en-US" sz="1200" b="1"/>
                <a:t>a </a:t>
              </a:r>
              <a:r>
                <a:rPr kumimoji="0" lang="en-US" altLang="en-US" sz="1200"/>
                <a:t>(0,15)</a:t>
              </a:r>
              <a:endParaRPr kumimoji="0" lang="en-US" altLang="en-US" sz="1200" b="1"/>
            </a:p>
          </p:txBody>
        </p:sp>
        <p:sp>
          <p:nvSpPr>
            <p:cNvPr id="40" name="Text Box 27">
              <a:extLst>
                <a:ext uri="{FF2B5EF4-FFF2-40B4-BE49-F238E27FC236}">
                  <a16:creationId xmlns:a16="http://schemas.microsoft.com/office/drawing/2014/main" id="{8928B7AD-575D-7E49-B10C-F2DA46C67ED5}"/>
                </a:ext>
              </a:extLst>
            </p:cNvPr>
            <p:cNvSpPr txBox="1">
              <a:spLocks noChangeArrowheads="1"/>
            </p:cNvSpPr>
            <p:nvPr/>
          </p:nvSpPr>
          <p:spPr bwMode="auto">
            <a:xfrm>
              <a:off x="1874" y="2159"/>
              <a:ext cx="240"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90000"/>
                </a:lnSpc>
                <a:buFontTx/>
                <a:buNone/>
              </a:pPr>
              <a:r>
                <a:rPr kumimoji="0" lang="en-US" altLang="en-US" sz="1200"/>
                <a:t>15</a:t>
              </a:r>
              <a:endParaRPr kumimoji="0" lang="en-US" altLang="en-US" sz="1200" b="1"/>
            </a:p>
          </p:txBody>
        </p:sp>
        <p:pic>
          <p:nvPicPr>
            <p:cNvPr id="41" name="Picture 33">
              <a:extLst>
                <a:ext uri="{FF2B5EF4-FFF2-40B4-BE49-F238E27FC236}">
                  <a16:creationId xmlns:a16="http://schemas.microsoft.com/office/drawing/2014/main" id="{D4CF72F3-B2B0-8D4E-8C53-BF7AC3DA3D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8" y="2440"/>
              <a:ext cx="234" cy="2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6">
            <a:extLst>
              <a:ext uri="{FF2B5EF4-FFF2-40B4-BE49-F238E27FC236}">
                <a16:creationId xmlns:a16="http://schemas.microsoft.com/office/drawing/2014/main" id="{402A5FF2-D22C-794F-8915-2AEFFF71A529}"/>
              </a:ext>
            </a:extLst>
          </p:cNvPr>
          <p:cNvGrpSpPr>
            <a:grpSpLocks/>
          </p:cNvGrpSpPr>
          <p:nvPr/>
        </p:nvGrpSpPr>
        <p:grpSpPr bwMode="auto">
          <a:xfrm>
            <a:off x="3575050" y="4219575"/>
            <a:ext cx="4776788" cy="581025"/>
            <a:chOff x="988" y="2394"/>
            <a:chExt cx="3009" cy="366"/>
          </a:xfrm>
        </p:grpSpPr>
        <p:sp>
          <p:nvSpPr>
            <p:cNvPr id="43" name="Text Box 28">
              <a:extLst>
                <a:ext uri="{FF2B5EF4-FFF2-40B4-BE49-F238E27FC236}">
                  <a16:creationId xmlns:a16="http://schemas.microsoft.com/office/drawing/2014/main" id="{D20CE530-0F90-814D-A5F2-EC93D9ACD661}"/>
                </a:ext>
              </a:extLst>
            </p:cNvPr>
            <p:cNvSpPr txBox="1">
              <a:spLocks noChangeArrowheads="1"/>
            </p:cNvSpPr>
            <p:nvPr/>
          </p:nvSpPr>
          <p:spPr bwMode="auto">
            <a:xfrm>
              <a:off x="988" y="2394"/>
              <a:ext cx="240"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90000"/>
                </a:lnSpc>
                <a:buFontTx/>
                <a:buNone/>
              </a:pPr>
              <a:r>
                <a:rPr kumimoji="0" lang="en-US" altLang="en-US" sz="1200"/>
                <a:t>8</a:t>
              </a:r>
              <a:endParaRPr kumimoji="0" lang="en-US" altLang="en-US" sz="1200" b="1"/>
            </a:p>
          </p:txBody>
        </p:sp>
        <p:sp>
          <p:nvSpPr>
            <p:cNvPr id="44" name="Text Box 29">
              <a:extLst>
                <a:ext uri="{FF2B5EF4-FFF2-40B4-BE49-F238E27FC236}">
                  <a16:creationId xmlns:a16="http://schemas.microsoft.com/office/drawing/2014/main" id="{28BEE3E7-B2E4-D048-A375-A34885D29CEA}"/>
                </a:ext>
              </a:extLst>
            </p:cNvPr>
            <p:cNvSpPr txBox="1">
              <a:spLocks noChangeArrowheads="1"/>
            </p:cNvSpPr>
            <p:nvPr/>
          </p:nvSpPr>
          <p:spPr bwMode="auto">
            <a:xfrm>
              <a:off x="1874" y="2394"/>
              <a:ext cx="240"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90000"/>
                </a:lnSpc>
                <a:buFontTx/>
                <a:buNone/>
              </a:pPr>
              <a:r>
                <a:rPr kumimoji="0" lang="en-US" altLang="en-US" sz="1200"/>
                <a:t>14</a:t>
              </a:r>
              <a:endParaRPr kumimoji="0" lang="en-US" altLang="en-US" sz="1200" b="1"/>
            </a:p>
          </p:txBody>
        </p:sp>
        <p:pic>
          <p:nvPicPr>
            <p:cNvPr id="45" name="Picture 34">
              <a:extLst>
                <a:ext uri="{FF2B5EF4-FFF2-40B4-BE49-F238E27FC236}">
                  <a16:creationId xmlns:a16="http://schemas.microsoft.com/office/drawing/2014/main" id="{0DA0BC3B-F163-C64F-9570-E579CE3E12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5" y="2425"/>
              <a:ext cx="806" cy="335"/>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40">
              <a:extLst>
                <a:ext uri="{FF2B5EF4-FFF2-40B4-BE49-F238E27FC236}">
                  <a16:creationId xmlns:a16="http://schemas.microsoft.com/office/drawing/2014/main" id="{6BA5DB60-C41E-5F4B-AF7E-80F29D43C172}"/>
                </a:ext>
              </a:extLst>
            </p:cNvPr>
            <p:cNvSpPr txBox="1">
              <a:spLocks noChangeArrowheads="1"/>
            </p:cNvSpPr>
            <p:nvPr/>
          </p:nvSpPr>
          <p:spPr bwMode="auto">
            <a:xfrm flipH="1">
              <a:off x="3465" y="2457"/>
              <a:ext cx="53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Tx/>
                <a:buNone/>
              </a:pPr>
              <a:r>
                <a:rPr kumimoji="0" lang="en-US" altLang="en-US" sz="1200" b="1"/>
                <a:t>b </a:t>
              </a:r>
              <a:r>
                <a:rPr kumimoji="0" lang="en-US" altLang="en-US" sz="1200"/>
                <a:t>(8,14)</a:t>
              </a:r>
              <a:endParaRPr kumimoji="0" lang="en-US" altLang="en-US" sz="1200" b="1"/>
            </a:p>
          </p:txBody>
        </p:sp>
      </p:grpSp>
      <p:grpSp>
        <p:nvGrpSpPr>
          <p:cNvPr id="47" name="Group 47">
            <a:extLst>
              <a:ext uri="{FF2B5EF4-FFF2-40B4-BE49-F238E27FC236}">
                <a16:creationId xmlns:a16="http://schemas.microsoft.com/office/drawing/2014/main" id="{7D2EA4F9-1D38-0F46-9E32-CD0E623A2D10}"/>
              </a:ext>
            </a:extLst>
          </p:cNvPr>
          <p:cNvGrpSpPr>
            <a:grpSpLocks/>
          </p:cNvGrpSpPr>
          <p:nvPr/>
        </p:nvGrpSpPr>
        <p:grpSpPr bwMode="auto">
          <a:xfrm>
            <a:off x="3575050" y="4389438"/>
            <a:ext cx="6084888" cy="1735137"/>
            <a:chOff x="988" y="2501"/>
            <a:chExt cx="3833" cy="1093"/>
          </a:xfrm>
        </p:grpSpPr>
        <p:sp>
          <p:nvSpPr>
            <p:cNvPr id="48" name="Text Box 30">
              <a:extLst>
                <a:ext uri="{FF2B5EF4-FFF2-40B4-BE49-F238E27FC236}">
                  <a16:creationId xmlns:a16="http://schemas.microsoft.com/office/drawing/2014/main" id="{F2616BEA-7B8C-0C4F-9790-4E5A7FCC4A10}"/>
                </a:ext>
              </a:extLst>
            </p:cNvPr>
            <p:cNvSpPr txBox="1">
              <a:spLocks noChangeArrowheads="1"/>
            </p:cNvSpPr>
            <p:nvPr/>
          </p:nvSpPr>
          <p:spPr bwMode="auto">
            <a:xfrm>
              <a:off x="988" y="2581"/>
              <a:ext cx="240" cy="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180000"/>
                </a:lnSpc>
                <a:buFontTx/>
                <a:buNone/>
              </a:pPr>
              <a:r>
                <a:rPr kumimoji="0" lang="en-US" altLang="en-US" sz="1200"/>
                <a:t>14</a:t>
              </a:r>
            </a:p>
            <a:p>
              <a:pPr algn="ctr">
                <a:lnSpc>
                  <a:spcPct val="180000"/>
                </a:lnSpc>
                <a:buFontTx/>
                <a:buNone/>
              </a:pPr>
              <a:r>
                <a:rPr kumimoji="0" lang="en-US" altLang="en-US" sz="1200"/>
                <a:t>18</a:t>
              </a:r>
            </a:p>
            <a:p>
              <a:pPr algn="ctr">
                <a:lnSpc>
                  <a:spcPct val="180000"/>
                </a:lnSpc>
                <a:buFontTx/>
                <a:buNone/>
              </a:pPr>
              <a:r>
                <a:rPr kumimoji="0" lang="en-US" altLang="en-US" sz="1200"/>
                <a:t>20</a:t>
              </a:r>
            </a:p>
            <a:p>
              <a:pPr algn="ctr">
                <a:lnSpc>
                  <a:spcPct val="180000"/>
                </a:lnSpc>
                <a:buFontTx/>
                <a:buNone/>
              </a:pPr>
              <a:r>
                <a:rPr kumimoji="0" lang="en-US" altLang="en-US" sz="1200"/>
                <a:t>21</a:t>
              </a:r>
              <a:endParaRPr kumimoji="0" lang="en-US" altLang="en-US" sz="1200" b="1"/>
            </a:p>
          </p:txBody>
        </p:sp>
        <p:sp>
          <p:nvSpPr>
            <p:cNvPr id="49" name="Text Box 31">
              <a:extLst>
                <a:ext uri="{FF2B5EF4-FFF2-40B4-BE49-F238E27FC236}">
                  <a16:creationId xmlns:a16="http://schemas.microsoft.com/office/drawing/2014/main" id="{A924ED82-DB96-0D4F-9C58-FE8AF6D26386}"/>
                </a:ext>
              </a:extLst>
            </p:cNvPr>
            <p:cNvSpPr txBox="1">
              <a:spLocks noChangeArrowheads="1"/>
            </p:cNvSpPr>
            <p:nvPr/>
          </p:nvSpPr>
          <p:spPr bwMode="auto">
            <a:xfrm>
              <a:off x="1874" y="2581"/>
              <a:ext cx="240" cy="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180000"/>
                </a:lnSpc>
                <a:buFontTx/>
                <a:buNone/>
              </a:pPr>
              <a:r>
                <a:rPr kumimoji="0" lang="en-US" altLang="en-US" sz="1200"/>
                <a:t>12</a:t>
              </a:r>
            </a:p>
            <a:p>
              <a:pPr algn="ctr">
                <a:lnSpc>
                  <a:spcPct val="180000"/>
                </a:lnSpc>
                <a:buFontTx/>
                <a:buNone/>
              </a:pPr>
              <a:r>
                <a:rPr kumimoji="0" lang="en-US" altLang="en-US" sz="1200"/>
                <a:t>9</a:t>
              </a:r>
            </a:p>
            <a:p>
              <a:pPr algn="ctr">
                <a:lnSpc>
                  <a:spcPct val="180000"/>
                </a:lnSpc>
                <a:buFontTx/>
                <a:buNone/>
              </a:pPr>
              <a:r>
                <a:rPr kumimoji="0" lang="en-US" altLang="en-US" sz="1200"/>
                <a:t>5</a:t>
              </a:r>
            </a:p>
            <a:p>
              <a:pPr algn="ctr">
                <a:lnSpc>
                  <a:spcPct val="180000"/>
                </a:lnSpc>
                <a:buFontTx/>
                <a:buNone/>
              </a:pPr>
              <a:r>
                <a:rPr kumimoji="0" lang="en-US" altLang="en-US" sz="1200"/>
                <a:t>0</a:t>
              </a:r>
              <a:endParaRPr kumimoji="0" lang="en-US" altLang="en-US" sz="1200" b="1"/>
            </a:p>
          </p:txBody>
        </p:sp>
        <p:pic>
          <p:nvPicPr>
            <p:cNvPr id="50" name="Picture 37">
              <a:extLst>
                <a:ext uri="{FF2B5EF4-FFF2-40B4-BE49-F238E27FC236}">
                  <a16:creationId xmlns:a16="http://schemas.microsoft.com/office/drawing/2014/main" id="{3B2A7CC5-99F7-3C44-B682-D496B106BB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7" y="2501"/>
              <a:ext cx="1042" cy="109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8">
              <a:extLst>
                <a:ext uri="{FF2B5EF4-FFF2-40B4-BE49-F238E27FC236}">
                  <a16:creationId xmlns:a16="http://schemas.microsoft.com/office/drawing/2014/main" id="{B0FA4C7D-278D-6F4A-8C8D-E7EEF36802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8" y="2783"/>
              <a:ext cx="1159" cy="764"/>
            </a:xfrm>
            <a:prstGeom prst="rect">
              <a:avLst/>
            </a:prstGeom>
            <a:noFill/>
            <a:extLst>
              <a:ext uri="{909E8E84-426E-40DD-AFC4-6F175D3DCCD1}">
                <a14:hiddenFill xmlns:a14="http://schemas.microsoft.com/office/drawing/2010/main">
                  <a:solidFill>
                    <a:srgbClr val="FFFFFF"/>
                  </a:solidFill>
                </a14:hiddenFill>
              </a:ext>
            </a:extLst>
          </p:spPr>
        </p:pic>
        <p:sp>
          <p:nvSpPr>
            <p:cNvPr id="52" name="Text Box 39">
              <a:extLst>
                <a:ext uri="{FF2B5EF4-FFF2-40B4-BE49-F238E27FC236}">
                  <a16:creationId xmlns:a16="http://schemas.microsoft.com/office/drawing/2014/main" id="{5AB00CE2-C6E8-F540-841D-4B2804F1FFFD}"/>
                </a:ext>
              </a:extLst>
            </p:cNvPr>
            <p:cNvSpPr txBox="1">
              <a:spLocks noChangeArrowheads="1"/>
            </p:cNvSpPr>
            <p:nvPr/>
          </p:nvSpPr>
          <p:spPr bwMode="auto">
            <a:xfrm flipH="1">
              <a:off x="3137" y="3130"/>
              <a:ext cx="104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Tx/>
                <a:buNone/>
              </a:pPr>
              <a:r>
                <a:rPr kumimoji="0" lang="en-US" altLang="en-US" sz="1200"/>
                <a:t>A production</a:t>
              </a:r>
            </a:p>
            <a:p>
              <a:pPr>
                <a:lnSpc>
                  <a:spcPct val="80000"/>
                </a:lnSpc>
                <a:buFontTx/>
                <a:buNone/>
              </a:pPr>
              <a:r>
                <a:rPr kumimoji="0" lang="en-US" altLang="en-US" sz="1200"/>
                <a:t>possibilities frontier</a:t>
              </a:r>
            </a:p>
          </p:txBody>
        </p:sp>
        <p:sp>
          <p:nvSpPr>
            <p:cNvPr id="53" name="Text Box 41">
              <a:extLst>
                <a:ext uri="{FF2B5EF4-FFF2-40B4-BE49-F238E27FC236}">
                  <a16:creationId xmlns:a16="http://schemas.microsoft.com/office/drawing/2014/main" id="{7164AC77-3465-CF4C-AE98-7DA25C4E2A21}"/>
                </a:ext>
              </a:extLst>
            </p:cNvPr>
            <p:cNvSpPr txBox="1">
              <a:spLocks noChangeArrowheads="1"/>
            </p:cNvSpPr>
            <p:nvPr/>
          </p:nvSpPr>
          <p:spPr bwMode="auto">
            <a:xfrm flipH="1">
              <a:off x="3841" y="2649"/>
              <a:ext cx="53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Tx/>
                <a:buNone/>
              </a:pPr>
              <a:r>
                <a:rPr kumimoji="0" lang="en-US" altLang="en-US" sz="1200" b="1"/>
                <a:t>c </a:t>
              </a:r>
              <a:r>
                <a:rPr kumimoji="0" lang="en-US" altLang="en-US" sz="1200"/>
                <a:t>(14,12)</a:t>
              </a:r>
              <a:endParaRPr kumimoji="0" lang="en-US" altLang="en-US" sz="1200" b="1"/>
            </a:p>
          </p:txBody>
        </p:sp>
        <p:sp>
          <p:nvSpPr>
            <p:cNvPr id="54" name="Text Box 42">
              <a:extLst>
                <a:ext uri="{FF2B5EF4-FFF2-40B4-BE49-F238E27FC236}">
                  <a16:creationId xmlns:a16="http://schemas.microsoft.com/office/drawing/2014/main" id="{14E8A3DB-8106-0943-9F3A-DAC9B5F1702D}"/>
                </a:ext>
              </a:extLst>
            </p:cNvPr>
            <p:cNvSpPr txBox="1">
              <a:spLocks noChangeArrowheads="1"/>
            </p:cNvSpPr>
            <p:nvPr/>
          </p:nvSpPr>
          <p:spPr bwMode="auto">
            <a:xfrm flipH="1">
              <a:off x="4153" y="2825"/>
              <a:ext cx="53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Tx/>
                <a:buNone/>
              </a:pPr>
              <a:r>
                <a:rPr kumimoji="0" lang="en-US" altLang="en-US" sz="1200" b="1"/>
                <a:t>d </a:t>
              </a:r>
              <a:r>
                <a:rPr kumimoji="0" lang="en-US" altLang="en-US" sz="1200"/>
                <a:t>(18,9)</a:t>
              </a:r>
              <a:endParaRPr kumimoji="0" lang="en-US" altLang="en-US" sz="1200" b="1"/>
            </a:p>
          </p:txBody>
        </p:sp>
        <p:sp>
          <p:nvSpPr>
            <p:cNvPr id="55" name="Text Box 43">
              <a:extLst>
                <a:ext uri="{FF2B5EF4-FFF2-40B4-BE49-F238E27FC236}">
                  <a16:creationId xmlns:a16="http://schemas.microsoft.com/office/drawing/2014/main" id="{5945CD7D-1D3C-CD4E-91E5-60107B805992}"/>
                </a:ext>
              </a:extLst>
            </p:cNvPr>
            <p:cNvSpPr txBox="1">
              <a:spLocks noChangeArrowheads="1"/>
            </p:cNvSpPr>
            <p:nvPr/>
          </p:nvSpPr>
          <p:spPr bwMode="auto">
            <a:xfrm flipH="1">
              <a:off x="4289" y="3097"/>
              <a:ext cx="53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Tx/>
                <a:buNone/>
              </a:pPr>
              <a:r>
                <a:rPr kumimoji="0" lang="en-US" altLang="en-US" sz="1200" b="1"/>
                <a:t>e </a:t>
              </a:r>
              <a:r>
                <a:rPr kumimoji="0" lang="en-US" altLang="en-US" sz="1200"/>
                <a:t>(20,5)</a:t>
              </a:r>
              <a:endParaRPr kumimoji="0" lang="en-US" altLang="en-US" sz="1200" b="1"/>
            </a:p>
          </p:txBody>
        </p:sp>
        <p:sp>
          <p:nvSpPr>
            <p:cNvPr id="56" name="Text Box 44">
              <a:extLst>
                <a:ext uri="{FF2B5EF4-FFF2-40B4-BE49-F238E27FC236}">
                  <a16:creationId xmlns:a16="http://schemas.microsoft.com/office/drawing/2014/main" id="{9CE50791-99DF-D648-921F-483CF3760DA8}"/>
                </a:ext>
              </a:extLst>
            </p:cNvPr>
            <p:cNvSpPr txBox="1">
              <a:spLocks noChangeArrowheads="1"/>
            </p:cNvSpPr>
            <p:nvPr/>
          </p:nvSpPr>
          <p:spPr bwMode="auto">
            <a:xfrm flipH="1">
              <a:off x="4281" y="3333"/>
              <a:ext cx="53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Tx/>
                <a:buNone/>
              </a:pPr>
              <a:r>
                <a:rPr kumimoji="0" lang="en-US" altLang="en-US" sz="1200" b="1"/>
                <a:t>f </a:t>
              </a:r>
              <a:r>
                <a:rPr kumimoji="0" lang="en-US" altLang="en-US" sz="1200"/>
                <a:t>(21,0)</a:t>
              </a:r>
              <a:endParaRPr kumimoji="0" lang="en-US" altLang="en-US" sz="1200" b="1"/>
            </a:p>
          </p:txBody>
        </p:sp>
      </p:grpSp>
    </p:spTree>
    <p:extLst>
      <p:ext uri="{BB962C8B-B14F-4D97-AF65-F5344CB8AC3E}">
        <p14:creationId xmlns:p14="http://schemas.microsoft.com/office/powerpoint/2010/main" val="205374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dissolv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up)">
                                      <p:cBhvr>
                                        <p:cTn id="26" dur="5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up)">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wipe(up)">
                                      <p:cBhvr>
                                        <p:cTn id="3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9F1FD1A-E337-8246-A7A7-0695068916F4}"/>
              </a:ext>
            </a:extLst>
          </p:cNvPr>
          <p:cNvSpPr txBox="1"/>
          <p:nvPr/>
        </p:nvSpPr>
        <p:spPr>
          <a:xfrm>
            <a:off x="1181100" y="1052827"/>
            <a:ext cx="10642600" cy="1384995"/>
          </a:xfrm>
          <a:prstGeom prst="rect">
            <a:avLst/>
          </a:prstGeom>
          <a:solidFill>
            <a:schemeClr val="accent5">
              <a:lumMod val="50000"/>
            </a:schemeClr>
          </a:solidFill>
          <a:ln w="76200" cap="rnd" cmpd="tri">
            <a:solidFill>
              <a:schemeClr val="accent3"/>
            </a:solidFill>
          </a:ln>
        </p:spPr>
        <p:txBody>
          <a:bodyPr wrap="square" rtlCol="0">
            <a:spAutoFit/>
          </a:bodyPr>
          <a:lstStyle/>
          <a:p>
            <a:r>
              <a:rPr lang="en-US" sz="2800" b="1" dirty="0">
                <a:solidFill>
                  <a:schemeClr val="accent3">
                    <a:lumMod val="60000"/>
                    <a:lumOff val="40000"/>
                  </a:schemeClr>
                </a:solidFill>
                <a:effectLst/>
                <a:latin typeface="Candara" panose="020E0502030303020204" pitchFamily="34" charset="0"/>
              </a:rPr>
              <a:t>1. Find someone who you didn’t talk with yesterday</a:t>
            </a:r>
          </a:p>
          <a:p>
            <a:r>
              <a:rPr lang="en-US" sz="2800" b="1" dirty="0">
                <a:solidFill>
                  <a:schemeClr val="accent3">
                    <a:lumMod val="60000"/>
                    <a:lumOff val="40000"/>
                  </a:schemeClr>
                </a:solidFill>
                <a:effectLst/>
                <a:latin typeface="Candara" panose="020E0502030303020204" pitchFamily="34" charset="0"/>
              </a:rPr>
              <a:t>2. </a:t>
            </a:r>
            <a:r>
              <a:rPr lang="en-US" sz="2800" b="1" dirty="0">
                <a:solidFill>
                  <a:schemeClr val="accent3">
                    <a:lumMod val="60000"/>
                    <a:lumOff val="40000"/>
                  </a:schemeClr>
                </a:solidFill>
                <a:latin typeface="Candara" panose="020E0502030303020204" pitchFamily="34" charset="0"/>
              </a:rPr>
              <a:t>I</a:t>
            </a:r>
            <a:r>
              <a:rPr lang="en-US" sz="2800" b="1" dirty="0">
                <a:solidFill>
                  <a:schemeClr val="accent3">
                    <a:lumMod val="60000"/>
                    <a:lumOff val="40000"/>
                  </a:schemeClr>
                </a:solidFill>
                <a:effectLst/>
                <a:latin typeface="Candara" panose="020E0502030303020204" pitchFamily="34" charset="0"/>
              </a:rPr>
              <a:t>ntroduce yourselves &amp; then talk about one of the items you wrote about on your card. Pick one you didn’t talk about yesterday. </a:t>
            </a:r>
            <a:endParaRPr lang="en-US" sz="3200" b="1" dirty="0">
              <a:solidFill>
                <a:schemeClr val="accent3">
                  <a:lumMod val="20000"/>
                  <a:lumOff val="80000"/>
                </a:schemeClr>
              </a:solidFill>
              <a:latin typeface="Candara" panose="020E0502030303020204" pitchFamily="34" charset="0"/>
            </a:endParaRPr>
          </a:p>
        </p:txBody>
      </p:sp>
      <p:sp>
        <p:nvSpPr>
          <p:cNvPr id="9" name="TextBox 8">
            <a:extLst>
              <a:ext uri="{FF2B5EF4-FFF2-40B4-BE49-F238E27FC236}">
                <a16:creationId xmlns:a16="http://schemas.microsoft.com/office/drawing/2014/main" id="{DC5CEA0C-2C06-6C45-98D0-BF3B1DECE250}"/>
              </a:ext>
            </a:extLst>
          </p:cNvPr>
          <p:cNvSpPr txBox="1"/>
          <p:nvPr/>
        </p:nvSpPr>
        <p:spPr>
          <a:xfrm>
            <a:off x="4114800" y="310729"/>
            <a:ext cx="3987800" cy="646331"/>
          </a:xfrm>
          <a:prstGeom prst="rect">
            <a:avLst/>
          </a:prstGeom>
          <a:noFill/>
        </p:spPr>
        <p:txBody>
          <a:bodyPr wrap="square" rtlCol="0">
            <a:spAutoFit/>
          </a:bodyPr>
          <a:lstStyle/>
          <a:p>
            <a:pPr algn="ctr"/>
            <a:r>
              <a:rPr lang="en-US" sz="3600" b="1" u="sng" dirty="0">
                <a:solidFill>
                  <a:schemeClr val="accent3">
                    <a:lumMod val="20000"/>
                    <a:lumOff val="80000"/>
                  </a:schemeClr>
                </a:solidFill>
                <a:latin typeface="Candara" panose="020E0502030303020204" pitchFamily="34" charset="0"/>
              </a:rPr>
              <a:t>Welcome Back</a:t>
            </a:r>
          </a:p>
        </p:txBody>
      </p:sp>
      <p:sp>
        <p:nvSpPr>
          <p:cNvPr id="2" name="Rectangle 1">
            <a:extLst>
              <a:ext uri="{FF2B5EF4-FFF2-40B4-BE49-F238E27FC236}">
                <a16:creationId xmlns:a16="http://schemas.microsoft.com/office/drawing/2014/main" id="{3FA5E35E-C222-374D-9583-F6012EF70657}"/>
              </a:ext>
            </a:extLst>
          </p:cNvPr>
          <p:cNvSpPr/>
          <p:nvPr/>
        </p:nvSpPr>
        <p:spPr>
          <a:xfrm>
            <a:off x="254000" y="2868709"/>
            <a:ext cx="11569700" cy="3293209"/>
          </a:xfrm>
          <a:prstGeom prst="rect">
            <a:avLst/>
          </a:prstGeom>
        </p:spPr>
        <p:txBody>
          <a:bodyPr wrap="square">
            <a:spAutoFit/>
          </a:bodyPr>
          <a:lstStyle/>
          <a:p>
            <a:r>
              <a:rPr lang="en-US" sz="2600" b="1" dirty="0">
                <a:solidFill>
                  <a:schemeClr val="accent3">
                    <a:lumMod val="20000"/>
                    <a:lumOff val="80000"/>
                  </a:schemeClr>
                </a:solidFill>
                <a:latin typeface="Candara" panose="020E0502030303020204" pitchFamily="34" charset="0"/>
              </a:rPr>
              <a:t>1.    What’s 1 fun thing you did over winter break?</a:t>
            </a:r>
          </a:p>
          <a:p>
            <a:r>
              <a:rPr lang="en-US" sz="2600" b="1" dirty="0">
                <a:solidFill>
                  <a:schemeClr val="accent3">
                    <a:lumMod val="20000"/>
                    <a:lumOff val="80000"/>
                  </a:schemeClr>
                </a:solidFill>
                <a:latin typeface="Candara" panose="020E0502030303020204" pitchFamily="34" charset="0"/>
              </a:rPr>
              <a:t>2.    Besides graduating, what’s 1 goal you have for this semester (doesn’t have to be related to this class)? </a:t>
            </a:r>
          </a:p>
          <a:p>
            <a:r>
              <a:rPr lang="en-US" sz="2600" b="1" dirty="0">
                <a:solidFill>
                  <a:schemeClr val="accent3">
                    <a:lumMod val="20000"/>
                    <a:lumOff val="80000"/>
                  </a:schemeClr>
                </a:solidFill>
                <a:latin typeface="Candara" panose="020E0502030303020204" pitchFamily="34" charset="0"/>
              </a:rPr>
              <a:t>3.    What are your plans after graduation (i.e. college, work, gap year etc./where)? </a:t>
            </a:r>
          </a:p>
          <a:p>
            <a:r>
              <a:rPr lang="en-US" sz="2600" b="1" dirty="0">
                <a:solidFill>
                  <a:schemeClr val="accent3">
                    <a:lumMod val="20000"/>
                    <a:lumOff val="80000"/>
                  </a:schemeClr>
                </a:solidFill>
                <a:latin typeface="Candara" panose="020E0502030303020204" pitchFamily="34" charset="0"/>
              </a:rPr>
              <a:t>4.    If you won the lottery, what’s one charitable cause you would fix/donate a ton of money to?</a:t>
            </a:r>
          </a:p>
          <a:p>
            <a:r>
              <a:rPr lang="en-US" sz="2600" b="1" dirty="0">
                <a:solidFill>
                  <a:schemeClr val="accent3">
                    <a:lumMod val="20000"/>
                    <a:lumOff val="80000"/>
                  </a:schemeClr>
                </a:solidFill>
                <a:latin typeface="Candara" panose="020E0502030303020204" pitchFamily="34" charset="0"/>
              </a:rPr>
              <a:t>5.   If you “go live in a fictional world” which movie (or book) would you live in?</a:t>
            </a:r>
          </a:p>
        </p:txBody>
      </p:sp>
    </p:spTree>
    <p:extLst>
      <p:ext uri="{BB962C8B-B14F-4D97-AF65-F5344CB8AC3E}">
        <p14:creationId xmlns:p14="http://schemas.microsoft.com/office/powerpoint/2010/main" val="600779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677DA-8022-DB4D-9406-777A63645EBC}"/>
              </a:ext>
            </a:extLst>
          </p:cNvPr>
          <p:cNvSpPr>
            <a:spLocks noGrp="1"/>
          </p:cNvSpPr>
          <p:nvPr>
            <p:ph type="title"/>
          </p:nvPr>
        </p:nvSpPr>
        <p:spPr>
          <a:xfrm>
            <a:off x="1028700" y="1"/>
            <a:ext cx="10325099" cy="1225550"/>
          </a:xfrm>
        </p:spPr>
        <p:txBody>
          <a:bodyPr/>
          <a:lstStyle/>
          <a:p>
            <a:r>
              <a:rPr lang="en-US" dirty="0">
                <a:latin typeface="Candara" panose="020E0502030303020204" pitchFamily="34" charset="0"/>
              </a:rPr>
              <a:t>Efficiency</a:t>
            </a:r>
          </a:p>
        </p:txBody>
      </p:sp>
      <p:sp>
        <p:nvSpPr>
          <p:cNvPr id="3" name="Content Placeholder 2">
            <a:extLst>
              <a:ext uri="{FF2B5EF4-FFF2-40B4-BE49-F238E27FC236}">
                <a16:creationId xmlns:a16="http://schemas.microsoft.com/office/drawing/2014/main" id="{CBC16E48-8CB3-EE4A-820A-9E820A1052E4}"/>
              </a:ext>
            </a:extLst>
          </p:cNvPr>
          <p:cNvSpPr>
            <a:spLocks noGrp="1"/>
          </p:cNvSpPr>
          <p:nvPr>
            <p:ph sz="half" idx="1"/>
          </p:nvPr>
        </p:nvSpPr>
        <p:spPr>
          <a:xfrm>
            <a:off x="495299" y="1658408"/>
            <a:ext cx="5677693" cy="5072591"/>
          </a:xfrm>
        </p:spPr>
        <p:txBody>
          <a:bodyPr>
            <a:normAutofit lnSpcReduction="10000"/>
          </a:bodyPr>
          <a:lstStyle/>
          <a:p>
            <a:r>
              <a:rPr lang="en-US" altLang="en-US" sz="3200" dirty="0">
                <a:solidFill>
                  <a:schemeClr val="accent3">
                    <a:lumMod val="20000"/>
                    <a:lumOff val="80000"/>
                  </a:schemeClr>
                </a:solidFill>
              </a:rPr>
              <a:t>Efficiency</a:t>
            </a:r>
            <a:r>
              <a:rPr lang="en-US" altLang="en-US" sz="3200" dirty="0">
                <a:solidFill>
                  <a:schemeClr val="accent3">
                    <a:lumMod val="60000"/>
                    <a:lumOff val="40000"/>
                  </a:schemeClr>
                </a:solidFill>
              </a:rPr>
              <a:t> </a:t>
            </a:r>
            <a:r>
              <a:rPr lang="en-US" altLang="en-US" sz="3200" dirty="0"/>
              <a:t>means using resources in such a way as to maximize the production of goods and services.  </a:t>
            </a:r>
          </a:p>
          <a:p>
            <a:r>
              <a:rPr lang="en-US" altLang="en-US" sz="3200" dirty="0"/>
              <a:t>An economy producing output levels on the production possibilities frontier is operating efficiently.</a:t>
            </a:r>
          </a:p>
          <a:p>
            <a:r>
              <a:rPr lang="en-US" altLang="en-US" sz="3200" dirty="0">
                <a:solidFill>
                  <a:schemeClr val="accent3">
                    <a:lumMod val="20000"/>
                    <a:lumOff val="80000"/>
                  </a:schemeClr>
                </a:solidFill>
              </a:rPr>
              <a:t>Underutilization</a:t>
            </a:r>
            <a:r>
              <a:rPr lang="en-US" altLang="en-US" sz="3200" dirty="0"/>
              <a:t>: using fewer resources than an economy is capable of using. (g)</a:t>
            </a:r>
          </a:p>
        </p:txBody>
      </p:sp>
      <p:sp>
        <p:nvSpPr>
          <p:cNvPr id="4" name="Oval 3">
            <a:extLst>
              <a:ext uri="{FF2B5EF4-FFF2-40B4-BE49-F238E27FC236}">
                <a16:creationId xmlns:a16="http://schemas.microsoft.com/office/drawing/2014/main" id="{1A37A640-7006-A144-94FD-7F09AEC542A5}"/>
              </a:ext>
            </a:extLst>
          </p:cNvPr>
          <p:cNvSpPr/>
          <p:nvPr/>
        </p:nvSpPr>
        <p:spPr>
          <a:xfrm>
            <a:off x="-823603" y="-820256"/>
            <a:ext cx="1852304" cy="1864110"/>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F0A56C-B08A-8E46-A6C9-4A7F8EF2451A}"/>
              </a:ext>
            </a:extLst>
          </p:cNvPr>
          <p:cNvSpPr/>
          <p:nvPr/>
        </p:nvSpPr>
        <p:spPr>
          <a:xfrm>
            <a:off x="245424" y="-88755"/>
            <a:ext cx="558166" cy="1015663"/>
          </a:xfrm>
          <a:prstGeom prst="rect">
            <a:avLst/>
          </a:prstGeom>
        </p:spPr>
        <p:txBody>
          <a:bodyPr wrap="none">
            <a:spAutoFit/>
          </a:bodyPr>
          <a:lstStyle/>
          <a:p>
            <a:r>
              <a:rPr lang="en-US" sz="6000" dirty="0">
                <a:solidFill>
                  <a:schemeClr val="accent3">
                    <a:lumMod val="60000"/>
                    <a:lumOff val="40000"/>
                  </a:schemeClr>
                </a:solidFill>
                <a:latin typeface="Candara" panose="020E0502030303020204" pitchFamily="34" charset="0"/>
              </a:rPr>
              <a:t>3</a:t>
            </a:r>
          </a:p>
        </p:txBody>
      </p:sp>
      <p:cxnSp>
        <p:nvCxnSpPr>
          <p:cNvPr id="10" name="Straight Connector 9">
            <a:extLst>
              <a:ext uri="{FF2B5EF4-FFF2-40B4-BE49-F238E27FC236}">
                <a16:creationId xmlns:a16="http://schemas.microsoft.com/office/drawing/2014/main" id="{D68EE824-787F-7040-9BAA-559C47091C67}"/>
              </a:ext>
            </a:extLst>
          </p:cNvPr>
          <p:cNvCxnSpPr/>
          <p:nvPr/>
        </p:nvCxnSpPr>
        <p:spPr>
          <a:xfrm>
            <a:off x="1028700" y="1015279"/>
            <a:ext cx="8115300" cy="0"/>
          </a:xfrm>
          <a:prstGeom prst="line">
            <a:avLst/>
          </a:prstGeom>
          <a:ln w="76200" cap="sq">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67" name="Group 40">
            <a:extLst>
              <a:ext uri="{FF2B5EF4-FFF2-40B4-BE49-F238E27FC236}">
                <a16:creationId xmlns:a16="http://schemas.microsoft.com/office/drawing/2014/main" id="{C3EEE4A4-1085-A44B-A965-0563901DB1F2}"/>
              </a:ext>
            </a:extLst>
          </p:cNvPr>
          <p:cNvGrpSpPr>
            <a:grpSpLocks/>
          </p:cNvGrpSpPr>
          <p:nvPr/>
        </p:nvGrpSpPr>
        <p:grpSpPr bwMode="auto">
          <a:xfrm>
            <a:off x="6481762" y="1262930"/>
            <a:ext cx="4872037" cy="4987925"/>
            <a:chOff x="2513" y="480"/>
            <a:chExt cx="3069" cy="3142"/>
          </a:xfrm>
        </p:grpSpPr>
        <p:pic>
          <p:nvPicPr>
            <p:cNvPr id="68" name="Picture 15">
              <a:extLst>
                <a:ext uri="{FF2B5EF4-FFF2-40B4-BE49-F238E27FC236}">
                  <a16:creationId xmlns:a16="http://schemas.microsoft.com/office/drawing/2014/main" id="{AF30DE26-4C3F-C640-9FFE-8B45CB3719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 y="480"/>
              <a:ext cx="3069" cy="3142"/>
            </a:xfrm>
            <a:prstGeom prst="rect">
              <a:avLst/>
            </a:prstGeom>
            <a:noFill/>
            <a:extLst>
              <a:ext uri="{909E8E84-426E-40DD-AFC4-6F175D3DCCD1}">
                <a14:hiddenFill xmlns:a14="http://schemas.microsoft.com/office/drawing/2010/main">
                  <a:solidFill>
                    <a:srgbClr val="FFFFFF"/>
                  </a:solidFill>
                </a14:hiddenFill>
              </a:ext>
            </a:extLst>
          </p:spPr>
        </p:pic>
        <p:sp>
          <p:nvSpPr>
            <p:cNvPr id="69" name="Text Box 17">
              <a:extLst>
                <a:ext uri="{FF2B5EF4-FFF2-40B4-BE49-F238E27FC236}">
                  <a16:creationId xmlns:a16="http://schemas.microsoft.com/office/drawing/2014/main" id="{CEB2DCDE-035F-E245-9378-A0897E97B47B}"/>
                </a:ext>
              </a:extLst>
            </p:cNvPr>
            <p:cNvSpPr txBox="1">
              <a:spLocks noChangeArrowheads="1"/>
            </p:cNvSpPr>
            <p:nvPr/>
          </p:nvSpPr>
          <p:spPr bwMode="auto">
            <a:xfrm rot="-5400000">
              <a:off x="2210" y="1923"/>
              <a:ext cx="124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buFontTx/>
                <a:buNone/>
              </a:pPr>
              <a:r>
                <a:rPr kumimoji="0" lang="en-US" altLang="en-US" sz="1200" b="1"/>
                <a:t>Shoes (millions of pairs)</a:t>
              </a:r>
            </a:p>
          </p:txBody>
        </p:sp>
        <p:sp>
          <p:nvSpPr>
            <p:cNvPr id="70" name="Text Box 18">
              <a:extLst>
                <a:ext uri="{FF2B5EF4-FFF2-40B4-BE49-F238E27FC236}">
                  <a16:creationId xmlns:a16="http://schemas.microsoft.com/office/drawing/2014/main" id="{7BBBE037-03F1-3344-8BE6-6F814F49008A}"/>
                </a:ext>
              </a:extLst>
            </p:cNvPr>
            <p:cNvSpPr txBox="1">
              <a:spLocks noChangeArrowheads="1"/>
            </p:cNvSpPr>
            <p:nvPr/>
          </p:nvSpPr>
          <p:spPr bwMode="auto">
            <a:xfrm>
              <a:off x="2875" y="770"/>
              <a:ext cx="240" cy="1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r">
                <a:lnSpc>
                  <a:spcPct val="320000"/>
                </a:lnSpc>
                <a:buFontTx/>
                <a:buNone/>
              </a:pPr>
              <a:r>
                <a:rPr kumimoji="0" lang="en-US" altLang="en-US" sz="1200" dirty="0"/>
                <a:t>25</a:t>
              </a:r>
            </a:p>
            <a:p>
              <a:pPr algn="r">
                <a:lnSpc>
                  <a:spcPct val="320000"/>
                </a:lnSpc>
                <a:buFontTx/>
                <a:buNone/>
              </a:pPr>
              <a:r>
                <a:rPr kumimoji="0" lang="en-US" altLang="en-US" sz="1200" dirty="0"/>
                <a:t>20</a:t>
              </a:r>
            </a:p>
            <a:p>
              <a:pPr algn="r">
                <a:lnSpc>
                  <a:spcPct val="320000"/>
                </a:lnSpc>
                <a:buFontTx/>
                <a:buNone/>
              </a:pPr>
              <a:r>
                <a:rPr kumimoji="0" lang="en-US" altLang="en-US" sz="1200" dirty="0"/>
                <a:t>15</a:t>
              </a:r>
            </a:p>
            <a:p>
              <a:pPr algn="r">
                <a:lnSpc>
                  <a:spcPct val="320000"/>
                </a:lnSpc>
                <a:buFontTx/>
                <a:buNone/>
              </a:pPr>
              <a:r>
                <a:rPr kumimoji="0" lang="en-US" altLang="en-US" sz="1200" dirty="0"/>
                <a:t>10</a:t>
              </a:r>
            </a:p>
            <a:p>
              <a:pPr algn="r">
                <a:lnSpc>
                  <a:spcPct val="320000"/>
                </a:lnSpc>
                <a:buFontTx/>
                <a:buNone/>
              </a:pPr>
              <a:r>
                <a:rPr kumimoji="0" lang="en-US" altLang="en-US" sz="1200" dirty="0"/>
                <a:t>5</a:t>
              </a:r>
              <a:endParaRPr kumimoji="0" lang="en-US" altLang="en-US" sz="1200" b="1" dirty="0"/>
            </a:p>
          </p:txBody>
        </p:sp>
        <p:sp>
          <p:nvSpPr>
            <p:cNvPr id="71" name="Text Box 19">
              <a:extLst>
                <a:ext uri="{FF2B5EF4-FFF2-40B4-BE49-F238E27FC236}">
                  <a16:creationId xmlns:a16="http://schemas.microsoft.com/office/drawing/2014/main" id="{E7884773-BF3E-7640-BDFA-BB192EFE6982}"/>
                </a:ext>
              </a:extLst>
            </p:cNvPr>
            <p:cNvSpPr txBox="1">
              <a:spLocks noChangeArrowheads="1"/>
            </p:cNvSpPr>
            <p:nvPr/>
          </p:nvSpPr>
          <p:spPr bwMode="auto">
            <a:xfrm>
              <a:off x="2942" y="2994"/>
              <a:ext cx="240"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r">
                <a:lnSpc>
                  <a:spcPct val="120000"/>
                </a:lnSpc>
                <a:buFontTx/>
                <a:buNone/>
              </a:pPr>
              <a:r>
                <a:rPr kumimoji="0" lang="en-US" altLang="en-US" sz="1200"/>
                <a:t>0</a:t>
              </a:r>
              <a:endParaRPr kumimoji="0" lang="en-US" altLang="en-US" sz="1200" b="1"/>
            </a:p>
          </p:txBody>
        </p:sp>
        <p:sp>
          <p:nvSpPr>
            <p:cNvPr id="72" name="Text Box 20">
              <a:extLst>
                <a:ext uri="{FF2B5EF4-FFF2-40B4-BE49-F238E27FC236}">
                  <a16:creationId xmlns:a16="http://schemas.microsoft.com/office/drawing/2014/main" id="{D3ACA8FD-2B3F-5044-8956-10CEFE05D75C}"/>
                </a:ext>
              </a:extLst>
            </p:cNvPr>
            <p:cNvSpPr txBox="1">
              <a:spLocks noChangeArrowheads="1"/>
            </p:cNvSpPr>
            <p:nvPr/>
          </p:nvSpPr>
          <p:spPr bwMode="auto">
            <a:xfrm>
              <a:off x="5055" y="3056"/>
              <a:ext cx="240"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90000"/>
                </a:lnSpc>
                <a:buFontTx/>
                <a:buNone/>
              </a:pPr>
              <a:r>
                <a:rPr kumimoji="0" lang="en-US" altLang="en-US" sz="1200"/>
                <a:t>25</a:t>
              </a:r>
              <a:endParaRPr kumimoji="0" lang="en-US" altLang="en-US" sz="1200" b="1"/>
            </a:p>
          </p:txBody>
        </p:sp>
        <p:sp>
          <p:nvSpPr>
            <p:cNvPr id="73" name="Text Box 21">
              <a:extLst>
                <a:ext uri="{FF2B5EF4-FFF2-40B4-BE49-F238E27FC236}">
                  <a16:creationId xmlns:a16="http://schemas.microsoft.com/office/drawing/2014/main" id="{A87C999D-1191-2D44-BB2F-19784710E6EF}"/>
                </a:ext>
              </a:extLst>
            </p:cNvPr>
            <p:cNvSpPr txBox="1">
              <a:spLocks noChangeArrowheads="1"/>
            </p:cNvSpPr>
            <p:nvPr/>
          </p:nvSpPr>
          <p:spPr bwMode="auto">
            <a:xfrm>
              <a:off x="4655" y="3056"/>
              <a:ext cx="240"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90000"/>
                </a:lnSpc>
                <a:buFontTx/>
                <a:buNone/>
              </a:pPr>
              <a:r>
                <a:rPr kumimoji="0" lang="en-US" altLang="en-US" sz="1200"/>
                <a:t>20</a:t>
              </a:r>
              <a:endParaRPr kumimoji="0" lang="en-US" altLang="en-US" sz="1200" b="1"/>
            </a:p>
          </p:txBody>
        </p:sp>
        <p:sp>
          <p:nvSpPr>
            <p:cNvPr id="74" name="Text Box 22">
              <a:extLst>
                <a:ext uri="{FF2B5EF4-FFF2-40B4-BE49-F238E27FC236}">
                  <a16:creationId xmlns:a16="http://schemas.microsoft.com/office/drawing/2014/main" id="{C5CA7911-10F5-DB41-BEAB-8C1472CC9905}"/>
                </a:ext>
              </a:extLst>
            </p:cNvPr>
            <p:cNvSpPr txBox="1">
              <a:spLocks noChangeArrowheads="1"/>
            </p:cNvSpPr>
            <p:nvPr/>
          </p:nvSpPr>
          <p:spPr bwMode="auto">
            <a:xfrm>
              <a:off x="4255" y="3056"/>
              <a:ext cx="240"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90000"/>
                </a:lnSpc>
                <a:buFontTx/>
                <a:buNone/>
              </a:pPr>
              <a:r>
                <a:rPr kumimoji="0" lang="en-US" altLang="en-US" sz="1200"/>
                <a:t>15</a:t>
              </a:r>
              <a:endParaRPr kumimoji="0" lang="en-US" altLang="en-US" sz="1200" b="1"/>
            </a:p>
          </p:txBody>
        </p:sp>
        <p:sp>
          <p:nvSpPr>
            <p:cNvPr id="75" name="Text Box 23">
              <a:extLst>
                <a:ext uri="{FF2B5EF4-FFF2-40B4-BE49-F238E27FC236}">
                  <a16:creationId xmlns:a16="http://schemas.microsoft.com/office/drawing/2014/main" id="{D1E6512A-FA25-CA4E-8A29-00F578D3E237}"/>
                </a:ext>
              </a:extLst>
            </p:cNvPr>
            <p:cNvSpPr txBox="1">
              <a:spLocks noChangeArrowheads="1"/>
            </p:cNvSpPr>
            <p:nvPr/>
          </p:nvSpPr>
          <p:spPr bwMode="auto">
            <a:xfrm>
              <a:off x="3855" y="3056"/>
              <a:ext cx="240"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90000"/>
                </a:lnSpc>
                <a:buFontTx/>
                <a:buNone/>
              </a:pPr>
              <a:r>
                <a:rPr kumimoji="0" lang="en-US" altLang="en-US" sz="1200"/>
                <a:t>10</a:t>
              </a:r>
              <a:endParaRPr kumimoji="0" lang="en-US" altLang="en-US" sz="1200" b="1"/>
            </a:p>
          </p:txBody>
        </p:sp>
        <p:sp>
          <p:nvSpPr>
            <p:cNvPr id="76" name="Text Box 24">
              <a:extLst>
                <a:ext uri="{FF2B5EF4-FFF2-40B4-BE49-F238E27FC236}">
                  <a16:creationId xmlns:a16="http://schemas.microsoft.com/office/drawing/2014/main" id="{C8DDFA4A-76B1-2E42-B0F3-21E31943896D}"/>
                </a:ext>
              </a:extLst>
            </p:cNvPr>
            <p:cNvSpPr txBox="1">
              <a:spLocks noChangeArrowheads="1"/>
            </p:cNvSpPr>
            <p:nvPr/>
          </p:nvSpPr>
          <p:spPr bwMode="auto">
            <a:xfrm>
              <a:off x="3455" y="3056"/>
              <a:ext cx="240"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90000"/>
                </a:lnSpc>
                <a:buFontTx/>
                <a:buNone/>
              </a:pPr>
              <a:r>
                <a:rPr kumimoji="0" lang="en-US" altLang="en-US" sz="1200"/>
                <a:t>5</a:t>
              </a:r>
              <a:endParaRPr kumimoji="0" lang="en-US" altLang="en-US" sz="1200" b="1"/>
            </a:p>
          </p:txBody>
        </p:sp>
        <p:sp>
          <p:nvSpPr>
            <p:cNvPr id="77" name="Text Box 25">
              <a:extLst>
                <a:ext uri="{FF2B5EF4-FFF2-40B4-BE49-F238E27FC236}">
                  <a16:creationId xmlns:a16="http://schemas.microsoft.com/office/drawing/2014/main" id="{05381B99-6B60-8E41-BB60-2D705D77B2E0}"/>
                </a:ext>
              </a:extLst>
            </p:cNvPr>
            <p:cNvSpPr txBox="1">
              <a:spLocks noChangeArrowheads="1"/>
            </p:cNvSpPr>
            <p:nvPr/>
          </p:nvSpPr>
          <p:spPr bwMode="auto">
            <a:xfrm>
              <a:off x="3280" y="3232"/>
              <a:ext cx="177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buFontTx/>
                <a:buNone/>
              </a:pPr>
              <a:r>
                <a:rPr kumimoji="0" lang="en-US" altLang="en-US" sz="1200" b="1"/>
                <a:t>Watermelons (millions of tons)</a:t>
              </a:r>
            </a:p>
          </p:txBody>
        </p:sp>
        <p:sp>
          <p:nvSpPr>
            <p:cNvPr id="78" name="Text Box 26">
              <a:extLst>
                <a:ext uri="{FF2B5EF4-FFF2-40B4-BE49-F238E27FC236}">
                  <a16:creationId xmlns:a16="http://schemas.microsoft.com/office/drawing/2014/main" id="{E11BC187-7FF9-0E45-9200-BC2784DBFEB3}"/>
                </a:ext>
              </a:extLst>
            </p:cNvPr>
            <p:cNvSpPr txBox="1">
              <a:spLocks noChangeArrowheads="1"/>
            </p:cNvSpPr>
            <p:nvPr/>
          </p:nvSpPr>
          <p:spPr bwMode="auto">
            <a:xfrm>
              <a:off x="2747" y="641"/>
              <a:ext cx="177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Tx/>
                <a:buNone/>
              </a:pPr>
              <a:r>
                <a:rPr kumimoji="0" lang="en-US" altLang="en-US" sz="1400" b="1">
                  <a:solidFill>
                    <a:srgbClr val="FFFFFF"/>
                  </a:solidFill>
                </a:rPr>
                <a:t>Production Possibilities Graph</a:t>
              </a:r>
            </a:p>
          </p:txBody>
        </p:sp>
      </p:grpSp>
      <p:grpSp>
        <p:nvGrpSpPr>
          <p:cNvPr id="79" name="Group 39">
            <a:extLst>
              <a:ext uri="{FF2B5EF4-FFF2-40B4-BE49-F238E27FC236}">
                <a16:creationId xmlns:a16="http://schemas.microsoft.com/office/drawing/2014/main" id="{60A88D56-9596-8640-91C9-18BF0647511C}"/>
              </a:ext>
            </a:extLst>
          </p:cNvPr>
          <p:cNvGrpSpPr>
            <a:grpSpLocks/>
          </p:cNvGrpSpPr>
          <p:nvPr/>
        </p:nvGrpSpPr>
        <p:grpSpPr bwMode="auto">
          <a:xfrm>
            <a:off x="7534274" y="4031530"/>
            <a:ext cx="1812925" cy="1512887"/>
            <a:chOff x="3173" y="2183"/>
            <a:chExt cx="1142" cy="953"/>
          </a:xfrm>
        </p:grpSpPr>
        <p:pic>
          <p:nvPicPr>
            <p:cNvPr id="80" name="Picture 36">
              <a:extLst>
                <a:ext uri="{FF2B5EF4-FFF2-40B4-BE49-F238E27FC236}">
                  <a16:creationId xmlns:a16="http://schemas.microsoft.com/office/drawing/2014/main" id="{D1A01855-1997-164F-972B-60CA8F242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3" y="2222"/>
              <a:ext cx="1142" cy="914"/>
            </a:xfrm>
            <a:prstGeom prst="rect">
              <a:avLst/>
            </a:prstGeom>
            <a:noFill/>
            <a:extLst>
              <a:ext uri="{909E8E84-426E-40DD-AFC4-6F175D3DCCD1}">
                <a14:hiddenFill xmlns:a14="http://schemas.microsoft.com/office/drawing/2010/main">
                  <a:solidFill>
                    <a:srgbClr val="FFFFFF"/>
                  </a:solidFill>
                </a14:hiddenFill>
              </a:ext>
            </a:extLst>
          </p:spPr>
        </p:pic>
        <p:sp>
          <p:nvSpPr>
            <p:cNvPr id="81" name="Text Box 33">
              <a:extLst>
                <a:ext uri="{FF2B5EF4-FFF2-40B4-BE49-F238E27FC236}">
                  <a16:creationId xmlns:a16="http://schemas.microsoft.com/office/drawing/2014/main" id="{80E28F1B-9161-4E48-A931-CB209DCDA6DB}"/>
                </a:ext>
              </a:extLst>
            </p:cNvPr>
            <p:cNvSpPr txBox="1">
              <a:spLocks noChangeArrowheads="1"/>
            </p:cNvSpPr>
            <p:nvPr/>
          </p:nvSpPr>
          <p:spPr bwMode="auto">
            <a:xfrm flipH="1">
              <a:off x="3590" y="2258"/>
              <a:ext cx="44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Tx/>
                <a:buNone/>
              </a:pPr>
              <a:r>
                <a:rPr kumimoji="0" lang="en-US" altLang="en-US" sz="1200" b="1"/>
                <a:t>g </a:t>
              </a:r>
              <a:r>
                <a:rPr kumimoji="0" lang="en-US" altLang="en-US" sz="1200"/>
                <a:t>(5,8)</a:t>
              </a:r>
              <a:endParaRPr kumimoji="0" lang="en-US" altLang="en-US" sz="1200" b="1"/>
            </a:p>
          </p:txBody>
        </p:sp>
        <p:pic>
          <p:nvPicPr>
            <p:cNvPr id="82" name="Picture 34">
              <a:extLst>
                <a:ext uri="{FF2B5EF4-FFF2-40B4-BE49-F238E27FC236}">
                  <a16:creationId xmlns:a16="http://schemas.microsoft.com/office/drawing/2014/main" id="{33683F37-EA5F-894A-B4BB-50BC59CC40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6" y="2183"/>
              <a:ext cx="292" cy="292"/>
            </a:xfrm>
            <a:prstGeom prst="rect">
              <a:avLst/>
            </a:prstGeom>
            <a:noFill/>
            <a:extLst>
              <a:ext uri="{909E8E84-426E-40DD-AFC4-6F175D3DCCD1}">
                <a14:hiddenFill xmlns:a14="http://schemas.microsoft.com/office/drawing/2010/main">
                  <a:solidFill>
                    <a:srgbClr val="FFFFFF"/>
                  </a:solidFill>
                </a14:hiddenFill>
              </a:ext>
            </a:extLst>
          </p:spPr>
        </p:pic>
        <p:sp>
          <p:nvSpPr>
            <p:cNvPr id="83" name="Text Box 37">
              <a:extLst>
                <a:ext uri="{FF2B5EF4-FFF2-40B4-BE49-F238E27FC236}">
                  <a16:creationId xmlns:a16="http://schemas.microsoft.com/office/drawing/2014/main" id="{C2C75F02-E6BD-CC4B-B89C-9354C9DA6153}"/>
                </a:ext>
              </a:extLst>
            </p:cNvPr>
            <p:cNvSpPr txBox="1">
              <a:spLocks noChangeArrowheads="1"/>
            </p:cNvSpPr>
            <p:nvPr/>
          </p:nvSpPr>
          <p:spPr bwMode="auto">
            <a:xfrm>
              <a:off x="3288" y="2640"/>
              <a:ext cx="9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Tx/>
                <a:buNone/>
              </a:pPr>
              <a:r>
                <a:rPr kumimoji="0" lang="en-US" altLang="en-US" sz="1200"/>
                <a:t>A point of underutilization</a:t>
              </a:r>
            </a:p>
          </p:txBody>
        </p:sp>
      </p:grpSp>
      <p:grpSp>
        <p:nvGrpSpPr>
          <p:cNvPr id="84" name="Group 49">
            <a:extLst>
              <a:ext uri="{FF2B5EF4-FFF2-40B4-BE49-F238E27FC236}">
                <a16:creationId xmlns:a16="http://schemas.microsoft.com/office/drawing/2014/main" id="{2B6268AC-B685-5D4D-A921-98F62E2D011F}"/>
              </a:ext>
            </a:extLst>
          </p:cNvPr>
          <p:cNvGrpSpPr>
            <a:grpSpLocks/>
          </p:cNvGrpSpPr>
          <p:nvPr/>
        </p:nvGrpSpPr>
        <p:grpSpPr bwMode="auto">
          <a:xfrm>
            <a:off x="7312024" y="3131417"/>
            <a:ext cx="3125788" cy="2360613"/>
            <a:chOff x="3108" y="1792"/>
            <a:chExt cx="1969" cy="1487"/>
          </a:xfrm>
        </p:grpSpPr>
        <p:pic>
          <p:nvPicPr>
            <p:cNvPr id="85" name="Picture 16">
              <a:extLst>
                <a:ext uri="{FF2B5EF4-FFF2-40B4-BE49-F238E27FC236}">
                  <a16:creationId xmlns:a16="http://schemas.microsoft.com/office/drawing/2014/main" id="{4A047D89-BBA3-5348-8A58-7952488AA3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 y="1807"/>
              <a:ext cx="1969" cy="1472"/>
            </a:xfrm>
            <a:prstGeom prst="rect">
              <a:avLst/>
            </a:prstGeom>
            <a:noFill/>
            <a:extLst>
              <a:ext uri="{909E8E84-426E-40DD-AFC4-6F175D3DCCD1}">
                <a14:hiddenFill xmlns:a14="http://schemas.microsoft.com/office/drawing/2010/main">
                  <a:solidFill>
                    <a:srgbClr val="FFFFFF"/>
                  </a:solidFill>
                </a14:hiddenFill>
              </a:ext>
            </a:extLst>
          </p:spPr>
        </p:pic>
        <p:sp>
          <p:nvSpPr>
            <p:cNvPr id="86" name="Text Box 27">
              <a:extLst>
                <a:ext uri="{FF2B5EF4-FFF2-40B4-BE49-F238E27FC236}">
                  <a16:creationId xmlns:a16="http://schemas.microsoft.com/office/drawing/2014/main" id="{B5593576-72AD-6044-A070-4F5FB6657FDA}"/>
                </a:ext>
              </a:extLst>
            </p:cNvPr>
            <p:cNvSpPr txBox="1">
              <a:spLocks noChangeArrowheads="1"/>
            </p:cNvSpPr>
            <p:nvPr/>
          </p:nvSpPr>
          <p:spPr bwMode="auto">
            <a:xfrm flipH="1">
              <a:off x="3880" y="2219"/>
              <a:ext cx="53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Tx/>
                <a:buNone/>
              </a:pPr>
              <a:r>
                <a:rPr kumimoji="0" lang="en-US" altLang="en-US" sz="1200" b="1"/>
                <a:t>c </a:t>
              </a:r>
              <a:r>
                <a:rPr kumimoji="0" lang="en-US" altLang="en-US" sz="1200"/>
                <a:t>(14,12)</a:t>
              </a:r>
              <a:endParaRPr kumimoji="0" lang="en-US" altLang="en-US" sz="1200" b="1"/>
            </a:p>
          </p:txBody>
        </p:sp>
        <p:sp>
          <p:nvSpPr>
            <p:cNvPr id="87" name="Text Box 28">
              <a:extLst>
                <a:ext uri="{FF2B5EF4-FFF2-40B4-BE49-F238E27FC236}">
                  <a16:creationId xmlns:a16="http://schemas.microsoft.com/office/drawing/2014/main" id="{103734BF-EB09-E244-92B3-53F5A557F054}"/>
                </a:ext>
              </a:extLst>
            </p:cNvPr>
            <p:cNvSpPr txBox="1">
              <a:spLocks noChangeArrowheads="1"/>
            </p:cNvSpPr>
            <p:nvPr/>
          </p:nvSpPr>
          <p:spPr bwMode="auto">
            <a:xfrm flipH="1">
              <a:off x="4330" y="2421"/>
              <a:ext cx="53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Tx/>
                <a:buNone/>
              </a:pPr>
              <a:r>
                <a:rPr kumimoji="0" lang="en-US" altLang="en-US" sz="1200" b="1"/>
                <a:t>d </a:t>
              </a:r>
              <a:r>
                <a:rPr kumimoji="0" lang="en-US" altLang="en-US" sz="1200"/>
                <a:t>(18,9)</a:t>
              </a:r>
              <a:endParaRPr kumimoji="0" lang="en-US" altLang="en-US" sz="1200" b="1"/>
            </a:p>
          </p:txBody>
        </p:sp>
        <p:sp>
          <p:nvSpPr>
            <p:cNvPr id="88" name="Text Box 29">
              <a:extLst>
                <a:ext uri="{FF2B5EF4-FFF2-40B4-BE49-F238E27FC236}">
                  <a16:creationId xmlns:a16="http://schemas.microsoft.com/office/drawing/2014/main" id="{CE76C98B-DF9D-6C4D-89C2-68C1A0715EF0}"/>
                </a:ext>
              </a:extLst>
            </p:cNvPr>
            <p:cNvSpPr txBox="1">
              <a:spLocks noChangeArrowheads="1"/>
            </p:cNvSpPr>
            <p:nvPr/>
          </p:nvSpPr>
          <p:spPr bwMode="auto">
            <a:xfrm flipH="1">
              <a:off x="4430" y="2699"/>
              <a:ext cx="53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Tx/>
                <a:buNone/>
              </a:pPr>
              <a:r>
                <a:rPr kumimoji="0" lang="en-US" altLang="en-US" sz="1200" b="1"/>
                <a:t>e </a:t>
              </a:r>
              <a:r>
                <a:rPr kumimoji="0" lang="en-US" altLang="en-US" sz="1200"/>
                <a:t>(20,5)</a:t>
              </a:r>
              <a:endParaRPr kumimoji="0" lang="en-US" altLang="en-US" sz="1200" b="1"/>
            </a:p>
          </p:txBody>
        </p:sp>
        <p:sp>
          <p:nvSpPr>
            <p:cNvPr id="89" name="Text Box 30">
              <a:extLst>
                <a:ext uri="{FF2B5EF4-FFF2-40B4-BE49-F238E27FC236}">
                  <a16:creationId xmlns:a16="http://schemas.microsoft.com/office/drawing/2014/main" id="{1DC4DF7F-C587-5142-AD5F-C7FD45345609}"/>
                </a:ext>
              </a:extLst>
            </p:cNvPr>
            <p:cNvSpPr txBox="1">
              <a:spLocks noChangeArrowheads="1"/>
            </p:cNvSpPr>
            <p:nvPr/>
          </p:nvSpPr>
          <p:spPr bwMode="auto">
            <a:xfrm flipH="1">
              <a:off x="4510" y="2960"/>
              <a:ext cx="53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Tx/>
                <a:buNone/>
              </a:pPr>
              <a:r>
                <a:rPr kumimoji="0" lang="en-US" altLang="en-US" sz="1200" b="1"/>
                <a:t>f </a:t>
              </a:r>
              <a:r>
                <a:rPr kumimoji="0" lang="en-US" altLang="en-US" sz="1200"/>
                <a:t>(21,0)</a:t>
              </a:r>
              <a:endParaRPr kumimoji="0" lang="en-US" altLang="en-US" sz="1200" b="1"/>
            </a:p>
          </p:txBody>
        </p:sp>
        <p:sp>
          <p:nvSpPr>
            <p:cNvPr id="90" name="Text Box 31">
              <a:extLst>
                <a:ext uri="{FF2B5EF4-FFF2-40B4-BE49-F238E27FC236}">
                  <a16:creationId xmlns:a16="http://schemas.microsoft.com/office/drawing/2014/main" id="{62CB9EBF-5708-2A40-8DC3-4EDE8989C805}"/>
                </a:ext>
              </a:extLst>
            </p:cNvPr>
            <p:cNvSpPr txBox="1">
              <a:spLocks noChangeArrowheads="1"/>
            </p:cNvSpPr>
            <p:nvPr/>
          </p:nvSpPr>
          <p:spPr bwMode="auto">
            <a:xfrm flipH="1">
              <a:off x="3238" y="1984"/>
              <a:ext cx="53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Tx/>
                <a:buNone/>
              </a:pPr>
              <a:r>
                <a:rPr kumimoji="0" lang="en-US" altLang="en-US" sz="1200" b="1"/>
                <a:t>a </a:t>
              </a:r>
              <a:r>
                <a:rPr kumimoji="0" lang="en-US" altLang="en-US" sz="1200"/>
                <a:t>(0,15)</a:t>
              </a:r>
              <a:endParaRPr kumimoji="0" lang="en-US" altLang="en-US" sz="1200" b="1"/>
            </a:p>
          </p:txBody>
        </p:sp>
        <p:sp>
          <p:nvSpPr>
            <p:cNvPr id="91" name="Text Box 32">
              <a:extLst>
                <a:ext uri="{FF2B5EF4-FFF2-40B4-BE49-F238E27FC236}">
                  <a16:creationId xmlns:a16="http://schemas.microsoft.com/office/drawing/2014/main" id="{4AB10FF0-687A-2E49-A535-A3731E2BDA68}"/>
                </a:ext>
              </a:extLst>
            </p:cNvPr>
            <p:cNvSpPr txBox="1">
              <a:spLocks noChangeArrowheads="1"/>
            </p:cNvSpPr>
            <p:nvPr/>
          </p:nvSpPr>
          <p:spPr bwMode="auto">
            <a:xfrm flipH="1">
              <a:off x="3652" y="2075"/>
              <a:ext cx="53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Tx/>
                <a:buNone/>
              </a:pPr>
              <a:r>
                <a:rPr kumimoji="0" lang="en-US" altLang="en-US" sz="1200" b="1"/>
                <a:t>b </a:t>
              </a:r>
              <a:r>
                <a:rPr kumimoji="0" lang="en-US" altLang="en-US" sz="1200"/>
                <a:t>(8,14)</a:t>
              </a:r>
              <a:endParaRPr kumimoji="0" lang="en-US" altLang="en-US" sz="1200" b="1"/>
            </a:p>
          </p:txBody>
        </p:sp>
        <p:sp>
          <p:nvSpPr>
            <p:cNvPr id="92" name="Text Box 41">
              <a:extLst>
                <a:ext uri="{FF2B5EF4-FFF2-40B4-BE49-F238E27FC236}">
                  <a16:creationId xmlns:a16="http://schemas.microsoft.com/office/drawing/2014/main" id="{A839B171-5468-9945-9602-4EEED2929B9A}"/>
                </a:ext>
              </a:extLst>
            </p:cNvPr>
            <p:cNvSpPr txBox="1">
              <a:spLocks noChangeArrowheads="1"/>
            </p:cNvSpPr>
            <p:nvPr/>
          </p:nvSpPr>
          <p:spPr bwMode="auto">
            <a:xfrm flipH="1">
              <a:off x="3260" y="1792"/>
              <a:ext cx="15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Tx/>
                <a:buNone/>
              </a:pPr>
              <a:r>
                <a:rPr kumimoji="0" lang="en-US" altLang="en-US" sz="1200" b="1"/>
                <a:t>S</a:t>
              </a:r>
            </a:p>
          </p:txBody>
        </p:sp>
      </p:grpSp>
    </p:spTree>
    <p:extLst>
      <p:ext uri="{BB962C8B-B14F-4D97-AF65-F5344CB8AC3E}">
        <p14:creationId xmlns:p14="http://schemas.microsoft.com/office/powerpoint/2010/main" val="415310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dissolve">
                                      <p:cBhvr>
                                        <p:cTn id="25" dur="500"/>
                                        <p:tgtEl>
                                          <p:spTgt spid="6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wipe(up)">
                                      <p:cBhvr>
                                        <p:cTn id="30" dur="500"/>
                                        <p:tgtEl>
                                          <p:spTgt spid="8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499"/>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677DA-8022-DB4D-9406-777A63645EBC}"/>
              </a:ext>
            </a:extLst>
          </p:cNvPr>
          <p:cNvSpPr>
            <a:spLocks noGrp="1"/>
          </p:cNvSpPr>
          <p:nvPr>
            <p:ph type="title"/>
          </p:nvPr>
        </p:nvSpPr>
        <p:spPr>
          <a:xfrm>
            <a:off x="1028700" y="1"/>
            <a:ext cx="10325099" cy="1225550"/>
          </a:xfrm>
        </p:spPr>
        <p:txBody>
          <a:bodyPr/>
          <a:lstStyle/>
          <a:p>
            <a:r>
              <a:rPr lang="en-US" dirty="0">
                <a:latin typeface="Candara" panose="020E0502030303020204" pitchFamily="34" charset="0"/>
              </a:rPr>
              <a:t>Growth</a:t>
            </a:r>
          </a:p>
        </p:txBody>
      </p:sp>
      <p:sp>
        <p:nvSpPr>
          <p:cNvPr id="3" name="Content Placeholder 2">
            <a:extLst>
              <a:ext uri="{FF2B5EF4-FFF2-40B4-BE49-F238E27FC236}">
                <a16:creationId xmlns:a16="http://schemas.microsoft.com/office/drawing/2014/main" id="{CBC16E48-8CB3-EE4A-820A-9E820A1052E4}"/>
              </a:ext>
            </a:extLst>
          </p:cNvPr>
          <p:cNvSpPr>
            <a:spLocks noGrp="1"/>
          </p:cNvSpPr>
          <p:nvPr>
            <p:ph sz="half" idx="1"/>
          </p:nvPr>
        </p:nvSpPr>
        <p:spPr>
          <a:xfrm>
            <a:off x="495299" y="1518518"/>
            <a:ext cx="5841207" cy="4732337"/>
          </a:xfrm>
        </p:spPr>
        <p:txBody>
          <a:bodyPr>
            <a:normAutofit/>
          </a:bodyPr>
          <a:lstStyle/>
          <a:p>
            <a:r>
              <a:rPr lang="en-US" altLang="en-US" sz="3200" dirty="0">
                <a:solidFill>
                  <a:schemeClr val="accent3">
                    <a:lumMod val="60000"/>
                    <a:lumOff val="40000"/>
                  </a:schemeClr>
                </a:solidFill>
                <a:latin typeface="Candara" panose="020E0502030303020204" pitchFamily="34" charset="0"/>
              </a:rPr>
              <a:t>Growth</a:t>
            </a:r>
            <a:r>
              <a:rPr lang="en-US" altLang="en-US" sz="3200" dirty="0">
                <a:latin typeface="Candara" panose="020E0502030303020204" pitchFamily="34" charset="0"/>
              </a:rPr>
              <a:t>: If more resources become available, or if technology improves, an economy can increase its level of output and grow. </a:t>
            </a:r>
          </a:p>
          <a:p>
            <a:r>
              <a:rPr lang="en-US" altLang="en-US" sz="3200" dirty="0">
                <a:latin typeface="Candara" panose="020E0502030303020204" pitchFamily="34" charset="0"/>
              </a:rPr>
              <a:t> When this happens, the entire production possibilities </a:t>
            </a:r>
            <a:r>
              <a:rPr lang="en-US" altLang="en-US" sz="3200" dirty="0">
                <a:solidFill>
                  <a:schemeClr val="accent3">
                    <a:lumMod val="60000"/>
                    <a:lumOff val="40000"/>
                  </a:schemeClr>
                </a:solidFill>
                <a:latin typeface="Candara" panose="020E0502030303020204" pitchFamily="34" charset="0"/>
              </a:rPr>
              <a:t>curve “shifts to the right.”</a:t>
            </a:r>
          </a:p>
        </p:txBody>
      </p:sp>
      <p:sp>
        <p:nvSpPr>
          <p:cNvPr id="4" name="Oval 3">
            <a:extLst>
              <a:ext uri="{FF2B5EF4-FFF2-40B4-BE49-F238E27FC236}">
                <a16:creationId xmlns:a16="http://schemas.microsoft.com/office/drawing/2014/main" id="{1A37A640-7006-A144-94FD-7F09AEC542A5}"/>
              </a:ext>
            </a:extLst>
          </p:cNvPr>
          <p:cNvSpPr/>
          <p:nvPr/>
        </p:nvSpPr>
        <p:spPr>
          <a:xfrm>
            <a:off x="-823603" y="-820256"/>
            <a:ext cx="1852304" cy="1864110"/>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F0A56C-B08A-8E46-A6C9-4A7F8EF2451A}"/>
              </a:ext>
            </a:extLst>
          </p:cNvPr>
          <p:cNvSpPr/>
          <p:nvPr/>
        </p:nvSpPr>
        <p:spPr>
          <a:xfrm>
            <a:off x="245424" y="-88755"/>
            <a:ext cx="558166" cy="1015663"/>
          </a:xfrm>
          <a:prstGeom prst="rect">
            <a:avLst/>
          </a:prstGeom>
        </p:spPr>
        <p:txBody>
          <a:bodyPr wrap="none">
            <a:spAutoFit/>
          </a:bodyPr>
          <a:lstStyle/>
          <a:p>
            <a:r>
              <a:rPr lang="en-US" sz="6000" dirty="0">
                <a:solidFill>
                  <a:schemeClr val="accent3">
                    <a:lumMod val="60000"/>
                    <a:lumOff val="40000"/>
                  </a:schemeClr>
                </a:solidFill>
                <a:latin typeface="Candara" panose="020E0502030303020204" pitchFamily="34" charset="0"/>
              </a:rPr>
              <a:t>3</a:t>
            </a:r>
          </a:p>
        </p:txBody>
      </p:sp>
      <p:cxnSp>
        <p:nvCxnSpPr>
          <p:cNvPr id="10" name="Straight Connector 9">
            <a:extLst>
              <a:ext uri="{FF2B5EF4-FFF2-40B4-BE49-F238E27FC236}">
                <a16:creationId xmlns:a16="http://schemas.microsoft.com/office/drawing/2014/main" id="{D68EE824-787F-7040-9BAA-559C47091C67}"/>
              </a:ext>
            </a:extLst>
          </p:cNvPr>
          <p:cNvCxnSpPr/>
          <p:nvPr/>
        </p:nvCxnSpPr>
        <p:spPr>
          <a:xfrm>
            <a:off x="1028700" y="1015279"/>
            <a:ext cx="8115300" cy="0"/>
          </a:xfrm>
          <a:prstGeom prst="line">
            <a:avLst/>
          </a:prstGeom>
          <a:ln w="76200" cap="sq">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33" name="Group 11">
            <a:extLst>
              <a:ext uri="{FF2B5EF4-FFF2-40B4-BE49-F238E27FC236}">
                <a16:creationId xmlns:a16="http://schemas.microsoft.com/office/drawing/2014/main" id="{DFD69F2F-0381-6D42-926A-252A0F03AEBB}"/>
              </a:ext>
            </a:extLst>
          </p:cNvPr>
          <p:cNvGrpSpPr>
            <a:grpSpLocks/>
          </p:cNvGrpSpPr>
          <p:nvPr/>
        </p:nvGrpSpPr>
        <p:grpSpPr bwMode="auto">
          <a:xfrm>
            <a:off x="6707981" y="1262930"/>
            <a:ext cx="4872038" cy="4987925"/>
            <a:chOff x="2513" y="480"/>
            <a:chExt cx="3069" cy="3142"/>
          </a:xfrm>
        </p:grpSpPr>
        <p:pic>
          <p:nvPicPr>
            <p:cNvPr id="34" name="Picture 12">
              <a:extLst>
                <a:ext uri="{FF2B5EF4-FFF2-40B4-BE49-F238E27FC236}">
                  <a16:creationId xmlns:a16="http://schemas.microsoft.com/office/drawing/2014/main" id="{C33EE571-E6B4-5741-89C1-8C4DF3D2DC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 y="480"/>
              <a:ext cx="3069" cy="3142"/>
            </a:xfrm>
            <a:prstGeom prst="rect">
              <a:avLst/>
            </a:prstGeom>
            <a:noFill/>
            <a:extLst>
              <a:ext uri="{909E8E84-426E-40DD-AFC4-6F175D3DCCD1}">
                <a14:hiddenFill xmlns:a14="http://schemas.microsoft.com/office/drawing/2010/main">
                  <a:solidFill>
                    <a:srgbClr val="FFFFFF"/>
                  </a:solidFill>
                </a14:hiddenFill>
              </a:ext>
            </a:extLst>
          </p:spPr>
        </p:pic>
        <p:sp>
          <p:nvSpPr>
            <p:cNvPr id="35" name="Text Box 13">
              <a:extLst>
                <a:ext uri="{FF2B5EF4-FFF2-40B4-BE49-F238E27FC236}">
                  <a16:creationId xmlns:a16="http://schemas.microsoft.com/office/drawing/2014/main" id="{E72A3F4E-EA8B-534A-81E1-7C38A71ED40D}"/>
                </a:ext>
              </a:extLst>
            </p:cNvPr>
            <p:cNvSpPr txBox="1">
              <a:spLocks noChangeArrowheads="1"/>
            </p:cNvSpPr>
            <p:nvPr/>
          </p:nvSpPr>
          <p:spPr bwMode="auto">
            <a:xfrm rot="-5400000">
              <a:off x="2212" y="1921"/>
              <a:ext cx="124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buFontTx/>
                <a:buNone/>
              </a:pPr>
              <a:r>
                <a:rPr kumimoji="0" lang="en-US" altLang="en-US" sz="1200" b="1"/>
                <a:t>Shoes (millions of pairs)</a:t>
              </a:r>
            </a:p>
          </p:txBody>
        </p:sp>
        <p:sp>
          <p:nvSpPr>
            <p:cNvPr id="36" name="Text Box 14">
              <a:extLst>
                <a:ext uri="{FF2B5EF4-FFF2-40B4-BE49-F238E27FC236}">
                  <a16:creationId xmlns:a16="http://schemas.microsoft.com/office/drawing/2014/main" id="{A1D53601-BD69-434D-A547-5D011F9F2148}"/>
                </a:ext>
              </a:extLst>
            </p:cNvPr>
            <p:cNvSpPr txBox="1">
              <a:spLocks noChangeArrowheads="1"/>
            </p:cNvSpPr>
            <p:nvPr/>
          </p:nvSpPr>
          <p:spPr bwMode="auto">
            <a:xfrm>
              <a:off x="2875" y="770"/>
              <a:ext cx="240" cy="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r">
                <a:lnSpc>
                  <a:spcPct val="320000"/>
                </a:lnSpc>
                <a:buFontTx/>
                <a:buNone/>
              </a:pPr>
              <a:r>
                <a:rPr kumimoji="0" lang="en-US" altLang="en-US" sz="1200"/>
                <a:t>25</a:t>
              </a:r>
            </a:p>
            <a:p>
              <a:pPr algn="r">
                <a:lnSpc>
                  <a:spcPct val="320000"/>
                </a:lnSpc>
                <a:buFontTx/>
                <a:buNone/>
              </a:pPr>
              <a:r>
                <a:rPr kumimoji="0" lang="en-US" altLang="en-US" sz="1200"/>
                <a:t>20</a:t>
              </a:r>
            </a:p>
            <a:p>
              <a:pPr algn="r">
                <a:lnSpc>
                  <a:spcPct val="320000"/>
                </a:lnSpc>
                <a:buFontTx/>
                <a:buNone/>
              </a:pPr>
              <a:r>
                <a:rPr kumimoji="0" lang="en-US" altLang="en-US" sz="1200"/>
                <a:t>15</a:t>
              </a:r>
            </a:p>
            <a:p>
              <a:pPr algn="r">
                <a:lnSpc>
                  <a:spcPct val="320000"/>
                </a:lnSpc>
                <a:buFontTx/>
                <a:buNone/>
              </a:pPr>
              <a:r>
                <a:rPr kumimoji="0" lang="en-US" altLang="en-US" sz="1200"/>
                <a:t>10</a:t>
              </a:r>
            </a:p>
            <a:p>
              <a:pPr algn="r">
                <a:lnSpc>
                  <a:spcPct val="320000"/>
                </a:lnSpc>
                <a:buFontTx/>
                <a:buNone/>
              </a:pPr>
              <a:r>
                <a:rPr kumimoji="0" lang="en-US" altLang="en-US" sz="1200"/>
                <a:t>5</a:t>
              </a:r>
              <a:endParaRPr kumimoji="0" lang="en-US" altLang="en-US" sz="1200" b="1"/>
            </a:p>
          </p:txBody>
        </p:sp>
        <p:sp>
          <p:nvSpPr>
            <p:cNvPr id="37" name="Text Box 15">
              <a:extLst>
                <a:ext uri="{FF2B5EF4-FFF2-40B4-BE49-F238E27FC236}">
                  <a16:creationId xmlns:a16="http://schemas.microsoft.com/office/drawing/2014/main" id="{0553CD5D-0EAA-AE40-9E3C-E37254E15B01}"/>
                </a:ext>
              </a:extLst>
            </p:cNvPr>
            <p:cNvSpPr txBox="1">
              <a:spLocks noChangeArrowheads="1"/>
            </p:cNvSpPr>
            <p:nvPr/>
          </p:nvSpPr>
          <p:spPr bwMode="auto">
            <a:xfrm>
              <a:off x="2942" y="2994"/>
              <a:ext cx="240"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r">
                <a:lnSpc>
                  <a:spcPct val="120000"/>
                </a:lnSpc>
                <a:buFontTx/>
                <a:buNone/>
              </a:pPr>
              <a:r>
                <a:rPr kumimoji="0" lang="en-US" altLang="en-US" sz="1200"/>
                <a:t>0</a:t>
              </a:r>
              <a:endParaRPr kumimoji="0" lang="en-US" altLang="en-US" sz="1200" b="1"/>
            </a:p>
          </p:txBody>
        </p:sp>
        <p:sp>
          <p:nvSpPr>
            <p:cNvPr id="38" name="Text Box 16">
              <a:extLst>
                <a:ext uri="{FF2B5EF4-FFF2-40B4-BE49-F238E27FC236}">
                  <a16:creationId xmlns:a16="http://schemas.microsoft.com/office/drawing/2014/main" id="{348C94DD-3C0E-9F42-9922-C1011021AB3D}"/>
                </a:ext>
              </a:extLst>
            </p:cNvPr>
            <p:cNvSpPr txBox="1">
              <a:spLocks noChangeArrowheads="1"/>
            </p:cNvSpPr>
            <p:nvPr/>
          </p:nvSpPr>
          <p:spPr bwMode="auto">
            <a:xfrm>
              <a:off x="5055" y="3056"/>
              <a:ext cx="240"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90000"/>
                </a:lnSpc>
                <a:buFontTx/>
                <a:buNone/>
              </a:pPr>
              <a:r>
                <a:rPr kumimoji="0" lang="en-US" altLang="en-US" sz="1200"/>
                <a:t>25</a:t>
              </a:r>
              <a:endParaRPr kumimoji="0" lang="en-US" altLang="en-US" sz="1200" b="1"/>
            </a:p>
          </p:txBody>
        </p:sp>
        <p:sp>
          <p:nvSpPr>
            <p:cNvPr id="39" name="Text Box 17">
              <a:extLst>
                <a:ext uri="{FF2B5EF4-FFF2-40B4-BE49-F238E27FC236}">
                  <a16:creationId xmlns:a16="http://schemas.microsoft.com/office/drawing/2014/main" id="{40693A4B-0373-6940-A64D-532D1D59BA59}"/>
                </a:ext>
              </a:extLst>
            </p:cNvPr>
            <p:cNvSpPr txBox="1">
              <a:spLocks noChangeArrowheads="1"/>
            </p:cNvSpPr>
            <p:nvPr/>
          </p:nvSpPr>
          <p:spPr bwMode="auto">
            <a:xfrm>
              <a:off x="4655" y="3056"/>
              <a:ext cx="240"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90000"/>
                </a:lnSpc>
                <a:buFontTx/>
                <a:buNone/>
              </a:pPr>
              <a:r>
                <a:rPr kumimoji="0" lang="en-US" altLang="en-US" sz="1200"/>
                <a:t>20</a:t>
              </a:r>
              <a:endParaRPr kumimoji="0" lang="en-US" altLang="en-US" sz="1200" b="1"/>
            </a:p>
          </p:txBody>
        </p:sp>
        <p:sp>
          <p:nvSpPr>
            <p:cNvPr id="40" name="Text Box 18">
              <a:extLst>
                <a:ext uri="{FF2B5EF4-FFF2-40B4-BE49-F238E27FC236}">
                  <a16:creationId xmlns:a16="http://schemas.microsoft.com/office/drawing/2014/main" id="{20D2A4DE-211A-4D4E-876F-8A52A728A468}"/>
                </a:ext>
              </a:extLst>
            </p:cNvPr>
            <p:cNvSpPr txBox="1">
              <a:spLocks noChangeArrowheads="1"/>
            </p:cNvSpPr>
            <p:nvPr/>
          </p:nvSpPr>
          <p:spPr bwMode="auto">
            <a:xfrm>
              <a:off x="4255" y="3056"/>
              <a:ext cx="240"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90000"/>
                </a:lnSpc>
                <a:buFontTx/>
                <a:buNone/>
              </a:pPr>
              <a:r>
                <a:rPr kumimoji="0" lang="en-US" altLang="en-US" sz="1200"/>
                <a:t>15</a:t>
              </a:r>
              <a:endParaRPr kumimoji="0" lang="en-US" altLang="en-US" sz="1200" b="1"/>
            </a:p>
          </p:txBody>
        </p:sp>
        <p:sp>
          <p:nvSpPr>
            <p:cNvPr id="41" name="Text Box 19">
              <a:extLst>
                <a:ext uri="{FF2B5EF4-FFF2-40B4-BE49-F238E27FC236}">
                  <a16:creationId xmlns:a16="http://schemas.microsoft.com/office/drawing/2014/main" id="{B6B54B27-7C4E-244F-853C-ABBB13AD3503}"/>
                </a:ext>
              </a:extLst>
            </p:cNvPr>
            <p:cNvSpPr txBox="1">
              <a:spLocks noChangeArrowheads="1"/>
            </p:cNvSpPr>
            <p:nvPr/>
          </p:nvSpPr>
          <p:spPr bwMode="auto">
            <a:xfrm>
              <a:off x="3855" y="3056"/>
              <a:ext cx="240"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90000"/>
                </a:lnSpc>
                <a:buFontTx/>
                <a:buNone/>
              </a:pPr>
              <a:r>
                <a:rPr kumimoji="0" lang="en-US" altLang="en-US" sz="1200"/>
                <a:t>10</a:t>
              </a:r>
              <a:endParaRPr kumimoji="0" lang="en-US" altLang="en-US" sz="1200" b="1"/>
            </a:p>
          </p:txBody>
        </p:sp>
        <p:sp>
          <p:nvSpPr>
            <p:cNvPr id="42" name="Text Box 20">
              <a:extLst>
                <a:ext uri="{FF2B5EF4-FFF2-40B4-BE49-F238E27FC236}">
                  <a16:creationId xmlns:a16="http://schemas.microsoft.com/office/drawing/2014/main" id="{07FCDAA1-F82A-9F41-994F-46840470DE07}"/>
                </a:ext>
              </a:extLst>
            </p:cNvPr>
            <p:cNvSpPr txBox="1">
              <a:spLocks noChangeArrowheads="1"/>
            </p:cNvSpPr>
            <p:nvPr/>
          </p:nvSpPr>
          <p:spPr bwMode="auto">
            <a:xfrm>
              <a:off x="3455" y="3056"/>
              <a:ext cx="240"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90000"/>
                </a:lnSpc>
                <a:buFontTx/>
                <a:buNone/>
              </a:pPr>
              <a:r>
                <a:rPr kumimoji="0" lang="en-US" altLang="en-US" sz="1200"/>
                <a:t>5</a:t>
              </a:r>
              <a:endParaRPr kumimoji="0" lang="en-US" altLang="en-US" sz="1200" b="1"/>
            </a:p>
          </p:txBody>
        </p:sp>
        <p:sp>
          <p:nvSpPr>
            <p:cNvPr id="43" name="Text Box 21">
              <a:extLst>
                <a:ext uri="{FF2B5EF4-FFF2-40B4-BE49-F238E27FC236}">
                  <a16:creationId xmlns:a16="http://schemas.microsoft.com/office/drawing/2014/main" id="{804F3761-6C96-384D-A3C3-B9FB9C19E59B}"/>
                </a:ext>
              </a:extLst>
            </p:cNvPr>
            <p:cNvSpPr txBox="1">
              <a:spLocks noChangeArrowheads="1"/>
            </p:cNvSpPr>
            <p:nvPr/>
          </p:nvSpPr>
          <p:spPr bwMode="auto">
            <a:xfrm>
              <a:off x="3280" y="3232"/>
              <a:ext cx="177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buFontTx/>
                <a:buNone/>
              </a:pPr>
              <a:r>
                <a:rPr kumimoji="0" lang="en-US" altLang="en-US" sz="1200" b="1"/>
                <a:t>Watermelons (millions of tons)</a:t>
              </a:r>
            </a:p>
          </p:txBody>
        </p:sp>
        <p:sp>
          <p:nvSpPr>
            <p:cNvPr id="44" name="Text Box 22">
              <a:extLst>
                <a:ext uri="{FF2B5EF4-FFF2-40B4-BE49-F238E27FC236}">
                  <a16:creationId xmlns:a16="http://schemas.microsoft.com/office/drawing/2014/main" id="{5B9552C4-8F5F-8B4D-AC16-8A8D8ECB24D8}"/>
                </a:ext>
              </a:extLst>
            </p:cNvPr>
            <p:cNvSpPr txBox="1">
              <a:spLocks noChangeArrowheads="1"/>
            </p:cNvSpPr>
            <p:nvPr/>
          </p:nvSpPr>
          <p:spPr bwMode="auto">
            <a:xfrm>
              <a:off x="2747" y="641"/>
              <a:ext cx="177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Tx/>
                <a:buNone/>
              </a:pPr>
              <a:r>
                <a:rPr kumimoji="0" lang="en-US" altLang="en-US" sz="1400" b="1">
                  <a:solidFill>
                    <a:srgbClr val="FFFFFF"/>
                  </a:solidFill>
                </a:rPr>
                <a:t>Production Possibilities Graph</a:t>
              </a:r>
            </a:p>
          </p:txBody>
        </p:sp>
      </p:grpSp>
      <p:grpSp>
        <p:nvGrpSpPr>
          <p:cNvPr id="45" name="Group 44">
            <a:extLst>
              <a:ext uri="{FF2B5EF4-FFF2-40B4-BE49-F238E27FC236}">
                <a16:creationId xmlns:a16="http://schemas.microsoft.com/office/drawing/2014/main" id="{B110590A-7248-C64D-A6D2-D3AD56848858}"/>
              </a:ext>
            </a:extLst>
          </p:cNvPr>
          <p:cNvGrpSpPr>
            <a:grpSpLocks/>
          </p:cNvGrpSpPr>
          <p:nvPr/>
        </p:nvGrpSpPr>
        <p:grpSpPr bwMode="auto">
          <a:xfrm>
            <a:off x="7571581" y="2048743"/>
            <a:ext cx="3548063" cy="3409950"/>
            <a:chOff x="3058" y="966"/>
            <a:chExt cx="2235" cy="2148"/>
          </a:xfrm>
        </p:grpSpPr>
        <p:pic>
          <p:nvPicPr>
            <p:cNvPr id="46" name="Picture 40">
              <a:extLst>
                <a:ext uri="{FF2B5EF4-FFF2-40B4-BE49-F238E27FC236}">
                  <a16:creationId xmlns:a16="http://schemas.microsoft.com/office/drawing/2014/main" id="{C8D6A367-C277-A742-8FC3-82C0B57C7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8" y="1284"/>
              <a:ext cx="2235" cy="1830"/>
            </a:xfrm>
            <a:prstGeom prst="rect">
              <a:avLst/>
            </a:prstGeom>
            <a:noFill/>
            <a:extLst>
              <a:ext uri="{909E8E84-426E-40DD-AFC4-6F175D3DCCD1}">
                <a14:hiddenFill xmlns:a14="http://schemas.microsoft.com/office/drawing/2010/main">
                  <a:solidFill>
                    <a:srgbClr val="FFFFFF"/>
                  </a:solidFill>
                </a14:hiddenFill>
              </a:ext>
            </a:extLst>
          </p:spPr>
        </p:pic>
        <p:sp>
          <p:nvSpPr>
            <p:cNvPr id="47" name="Text Box 41">
              <a:extLst>
                <a:ext uri="{FF2B5EF4-FFF2-40B4-BE49-F238E27FC236}">
                  <a16:creationId xmlns:a16="http://schemas.microsoft.com/office/drawing/2014/main" id="{D8723AEC-DF8A-614B-8AC6-BE50FDC02BF8}"/>
                </a:ext>
              </a:extLst>
            </p:cNvPr>
            <p:cNvSpPr txBox="1">
              <a:spLocks noChangeArrowheads="1"/>
            </p:cNvSpPr>
            <p:nvPr/>
          </p:nvSpPr>
          <p:spPr bwMode="auto">
            <a:xfrm>
              <a:off x="3174" y="1239"/>
              <a:ext cx="16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buFontTx/>
                <a:buNone/>
              </a:pPr>
              <a:r>
                <a:rPr kumimoji="0" lang="en-US" altLang="en-US" sz="1200" b="1"/>
                <a:t>T</a:t>
              </a:r>
              <a:endParaRPr kumimoji="0" lang="en-US" altLang="en-US" sz="2600" b="1"/>
            </a:p>
          </p:txBody>
        </p:sp>
        <p:pic>
          <p:nvPicPr>
            <p:cNvPr id="48" name="Picture 42">
              <a:extLst>
                <a:ext uri="{FF2B5EF4-FFF2-40B4-BE49-F238E27FC236}">
                  <a16:creationId xmlns:a16="http://schemas.microsoft.com/office/drawing/2014/main" id="{49F347E8-3CF8-5345-939C-3555AF78EE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2" y="966"/>
              <a:ext cx="1245" cy="1001"/>
            </a:xfrm>
            <a:prstGeom prst="rect">
              <a:avLst/>
            </a:prstGeom>
            <a:noFill/>
            <a:extLst>
              <a:ext uri="{909E8E84-426E-40DD-AFC4-6F175D3DCCD1}">
                <a14:hiddenFill xmlns:a14="http://schemas.microsoft.com/office/drawing/2010/main">
                  <a:solidFill>
                    <a:srgbClr val="FFFFFF"/>
                  </a:solidFill>
                </a14:hiddenFill>
              </a:ext>
            </a:extLst>
          </p:spPr>
        </p:pic>
        <p:sp>
          <p:nvSpPr>
            <p:cNvPr id="49" name="Text Box 43">
              <a:extLst>
                <a:ext uri="{FF2B5EF4-FFF2-40B4-BE49-F238E27FC236}">
                  <a16:creationId xmlns:a16="http://schemas.microsoft.com/office/drawing/2014/main" id="{5515F051-B82F-FD45-994B-348DC6AFA9A2}"/>
                </a:ext>
              </a:extLst>
            </p:cNvPr>
            <p:cNvSpPr txBox="1">
              <a:spLocks noChangeArrowheads="1"/>
            </p:cNvSpPr>
            <p:nvPr/>
          </p:nvSpPr>
          <p:spPr bwMode="auto">
            <a:xfrm>
              <a:off x="4139" y="1132"/>
              <a:ext cx="1098" cy="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nSpc>
                  <a:spcPct val="50000"/>
                </a:lnSpc>
                <a:spcBef>
                  <a:spcPct val="50000"/>
                </a:spcBef>
                <a:buFontTx/>
                <a:buNone/>
              </a:pPr>
              <a:r>
                <a:rPr kumimoji="0" lang="en-US" altLang="en-US" sz="1200"/>
                <a:t>Future production</a:t>
              </a:r>
            </a:p>
            <a:p>
              <a:pPr>
                <a:lnSpc>
                  <a:spcPct val="50000"/>
                </a:lnSpc>
                <a:spcBef>
                  <a:spcPct val="50000"/>
                </a:spcBef>
                <a:buFontTx/>
                <a:buNone/>
              </a:pPr>
              <a:r>
                <a:rPr kumimoji="0" lang="en-US" altLang="en-US" sz="1200"/>
                <a:t>Possibilities frontier</a:t>
              </a:r>
              <a:endParaRPr kumimoji="0" lang="en-US" altLang="en-US"/>
            </a:p>
          </p:txBody>
        </p:sp>
      </p:grpSp>
      <p:grpSp>
        <p:nvGrpSpPr>
          <p:cNvPr id="50" name="Group 31">
            <a:extLst>
              <a:ext uri="{FF2B5EF4-FFF2-40B4-BE49-F238E27FC236}">
                <a16:creationId xmlns:a16="http://schemas.microsoft.com/office/drawing/2014/main" id="{90693E0D-9368-1644-940F-C2201E336B1A}"/>
              </a:ext>
            </a:extLst>
          </p:cNvPr>
          <p:cNvGrpSpPr>
            <a:grpSpLocks/>
          </p:cNvGrpSpPr>
          <p:nvPr/>
        </p:nvGrpSpPr>
        <p:grpSpPr bwMode="auto">
          <a:xfrm>
            <a:off x="7506494" y="3140943"/>
            <a:ext cx="3125787" cy="2360612"/>
            <a:chOff x="3012" y="1664"/>
            <a:chExt cx="1969" cy="1487"/>
          </a:xfrm>
        </p:grpSpPr>
        <p:pic>
          <p:nvPicPr>
            <p:cNvPr id="51" name="Picture 32">
              <a:extLst>
                <a:ext uri="{FF2B5EF4-FFF2-40B4-BE49-F238E27FC236}">
                  <a16:creationId xmlns:a16="http://schemas.microsoft.com/office/drawing/2014/main" id="{575051B2-3FA5-C84B-8DB5-4C3B66B1BC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2" y="1679"/>
              <a:ext cx="1969" cy="1472"/>
            </a:xfrm>
            <a:prstGeom prst="rect">
              <a:avLst/>
            </a:prstGeom>
            <a:noFill/>
            <a:extLst>
              <a:ext uri="{909E8E84-426E-40DD-AFC4-6F175D3DCCD1}">
                <a14:hiddenFill xmlns:a14="http://schemas.microsoft.com/office/drawing/2010/main">
                  <a:solidFill>
                    <a:srgbClr val="FFFFFF"/>
                  </a:solidFill>
                </a14:hiddenFill>
              </a:ext>
            </a:extLst>
          </p:spPr>
        </p:pic>
        <p:sp>
          <p:nvSpPr>
            <p:cNvPr id="52" name="Text Box 33">
              <a:extLst>
                <a:ext uri="{FF2B5EF4-FFF2-40B4-BE49-F238E27FC236}">
                  <a16:creationId xmlns:a16="http://schemas.microsoft.com/office/drawing/2014/main" id="{608154E2-CFC9-C24D-8E65-0435DFA2C6DC}"/>
                </a:ext>
              </a:extLst>
            </p:cNvPr>
            <p:cNvSpPr txBox="1">
              <a:spLocks noChangeArrowheads="1"/>
            </p:cNvSpPr>
            <p:nvPr/>
          </p:nvSpPr>
          <p:spPr bwMode="auto">
            <a:xfrm flipH="1">
              <a:off x="3784" y="2091"/>
              <a:ext cx="53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Tx/>
                <a:buNone/>
              </a:pPr>
              <a:r>
                <a:rPr kumimoji="0" lang="en-US" altLang="en-US" sz="1200" b="1"/>
                <a:t>c </a:t>
              </a:r>
              <a:r>
                <a:rPr kumimoji="0" lang="en-US" altLang="en-US" sz="1200"/>
                <a:t>(14,12)</a:t>
              </a:r>
              <a:endParaRPr kumimoji="0" lang="en-US" altLang="en-US" sz="1200" b="1"/>
            </a:p>
          </p:txBody>
        </p:sp>
        <p:sp>
          <p:nvSpPr>
            <p:cNvPr id="53" name="Text Box 34">
              <a:extLst>
                <a:ext uri="{FF2B5EF4-FFF2-40B4-BE49-F238E27FC236}">
                  <a16:creationId xmlns:a16="http://schemas.microsoft.com/office/drawing/2014/main" id="{B8C92072-19A9-674A-AB02-E5CBD346159A}"/>
                </a:ext>
              </a:extLst>
            </p:cNvPr>
            <p:cNvSpPr txBox="1">
              <a:spLocks noChangeArrowheads="1"/>
            </p:cNvSpPr>
            <p:nvPr/>
          </p:nvSpPr>
          <p:spPr bwMode="auto">
            <a:xfrm flipH="1">
              <a:off x="4234" y="2293"/>
              <a:ext cx="53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Tx/>
                <a:buNone/>
              </a:pPr>
              <a:r>
                <a:rPr kumimoji="0" lang="en-US" altLang="en-US" sz="1200" b="1"/>
                <a:t>d </a:t>
              </a:r>
              <a:r>
                <a:rPr kumimoji="0" lang="en-US" altLang="en-US" sz="1200"/>
                <a:t>(18,9)</a:t>
              </a:r>
              <a:endParaRPr kumimoji="0" lang="en-US" altLang="en-US" sz="1200" b="1"/>
            </a:p>
          </p:txBody>
        </p:sp>
        <p:sp>
          <p:nvSpPr>
            <p:cNvPr id="54" name="Text Box 35">
              <a:extLst>
                <a:ext uri="{FF2B5EF4-FFF2-40B4-BE49-F238E27FC236}">
                  <a16:creationId xmlns:a16="http://schemas.microsoft.com/office/drawing/2014/main" id="{C46D9D58-1BE5-4F4B-A023-E03F987FAF4D}"/>
                </a:ext>
              </a:extLst>
            </p:cNvPr>
            <p:cNvSpPr txBox="1">
              <a:spLocks noChangeArrowheads="1"/>
            </p:cNvSpPr>
            <p:nvPr/>
          </p:nvSpPr>
          <p:spPr bwMode="auto">
            <a:xfrm flipH="1">
              <a:off x="4334" y="2571"/>
              <a:ext cx="53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Tx/>
                <a:buNone/>
              </a:pPr>
              <a:r>
                <a:rPr kumimoji="0" lang="en-US" altLang="en-US" sz="1200" b="1"/>
                <a:t>e </a:t>
              </a:r>
              <a:r>
                <a:rPr kumimoji="0" lang="en-US" altLang="en-US" sz="1200"/>
                <a:t>(20,5)</a:t>
              </a:r>
              <a:endParaRPr kumimoji="0" lang="en-US" altLang="en-US" sz="1200" b="1"/>
            </a:p>
          </p:txBody>
        </p:sp>
        <p:sp>
          <p:nvSpPr>
            <p:cNvPr id="55" name="Text Box 36">
              <a:extLst>
                <a:ext uri="{FF2B5EF4-FFF2-40B4-BE49-F238E27FC236}">
                  <a16:creationId xmlns:a16="http://schemas.microsoft.com/office/drawing/2014/main" id="{01F83E37-3DAA-5E4E-B305-9D6EC3F656B1}"/>
                </a:ext>
              </a:extLst>
            </p:cNvPr>
            <p:cNvSpPr txBox="1">
              <a:spLocks noChangeArrowheads="1"/>
            </p:cNvSpPr>
            <p:nvPr/>
          </p:nvSpPr>
          <p:spPr bwMode="auto">
            <a:xfrm flipH="1">
              <a:off x="4414" y="2832"/>
              <a:ext cx="53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Tx/>
                <a:buNone/>
              </a:pPr>
              <a:r>
                <a:rPr kumimoji="0" lang="en-US" altLang="en-US" sz="1200" b="1"/>
                <a:t>f </a:t>
              </a:r>
              <a:r>
                <a:rPr kumimoji="0" lang="en-US" altLang="en-US" sz="1200"/>
                <a:t>(21,0)</a:t>
              </a:r>
              <a:endParaRPr kumimoji="0" lang="en-US" altLang="en-US" sz="1200" b="1"/>
            </a:p>
          </p:txBody>
        </p:sp>
        <p:sp>
          <p:nvSpPr>
            <p:cNvPr id="56" name="Text Box 37">
              <a:extLst>
                <a:ext uri="{FF2B5EF4-FFF2-40B4-BE49-F238E27FC236}">
                  <a16:creationId xmlns:a16="http://schemas.microsoft.com/office/drawing/2014/main" id="{C51C163A-C0EC-9342-A63C-00BCF29B6DF2}"/>
                </a:ext>
              </a:extLst>
            </p:cNvPr>
            <p:cNvSpPr txBox="1">
              <a:spLocks noChangeArrowheads="1"/>
            </p:cNvSpPr>
            <p:nvPr/>
          </p:nvSpPr>
          <p:spPr bwMode="auto">
            <a:xfrm flipH="1">
              <a:off x="3142" y="1856"/>
              <a:ext cx="53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Tx/>
                <a:buNone/>
              </a:pPr>
              <a:r>
                <a:rPr kumimoji="0" lang="en-US" altLang="en-US" sz="1200" b="1"/>
                <a:t>a </a:t>
              </a:r>
              <a:r>
                <a:rPr kumimoji="0" lang="en-US" altLang="en-US" sz="1200"/>
                <a:t>(0,15)</a:t>
              </a:r>
              <a:endParaRPr kumimoji="0" lang="en-US" altLang="en-US" sz="1200" b="1"/>
            </a:p>
          </p:txBody>
        </p:sp>
        <p:sp>
          <p:nvSpPr>
            <p:cNvPr id="57" name="Text Box 38">
              <a:extLst>
                <a:ext uri="{FF2B5EF4-FFF2-40B4-BE49-F238E27FC236}">
                  <a16:creationId xmlns:a16="http://schemas.microsoft.com/office/drawing/2014/main" id="{FF443202-A5DF-FC49-B4D0-C8A2A906A87F}"/>
                </a:ext>
              </a:extLst>
            </p:cNvPr>
            <p:cNvSpPr txBox="1">
              <a:spLocks noChangeArrowheads="1"/>
            </p:cNvSpPr>
            <p:nvPr/>
          </p:nvSpPr>
          <p:spPr bwMode="auto">
            <a:xfrm flipH="1">
              <a:off x="3556" y="1947"/>
              <a:ext cx="53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Tx/>
                <a:buNone/>
              </a:pPr>
              <a:r>
                <a:rPr kumimoji="0" lang="en-US" altLang="en-US" sz="1200" b="1"/>
                <a:t>b </a:t>
              </a:r>
              <a:r>
                <a:rPr kumimoji="0" lang="en-US" altLang="en-US" sz="1200"/>
                <a:t>(8,14)</a:t>
              </a:r>
              <a:endParaRPr kumimoji="0" lang="en-US" altLang="en-US" sz="1200" b="1"/>
            </a:p>
          </p:txBody>
        </p:sp>
        <p:sp>
          <p:nvSpPr>
            <p:cNvPr id="58" name="Text Box 39">
              <a:extLst>
                <a:ext uri="{FF2B5EF4-FFF2-40B4-BE49-F238E27FC236}">
                  <a16:creationId xmlns:a16="http://schemas.microsoft.com/office/drawing/2014/main" id="{F41DCEE0-7179-054C-967B-0B2605424485}"/>
                </a:ext>
              </a:extLst>
            </p:cNvPr>
            <p:cNvSpPr txBox="1">
              <a:spLocks noChangeArrowheads="1"/>
            </p:cNvSpPr>
            <p:nvPr/>
          </p:nvSpPr>
          <p:spPr bwMode="auto">
            <a:xfrm flipH="1">
              <a:off x="3164" y="1664"/>
              <a:ext cx="15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Tx/>
                <a:buNone/>
              </a:pPr>
              <a:r>
                <a:rPr kumimoji="0" lang="en-US" altLang="en-US" sz="1200" b="1"/>
                <a:t>S</a:t>
              </a:r>
            </a:p>
          </p:txBody>
        </p:sp>
      </p:grpSp>
    </p:spTree>
    <p:extLst>
      <p:ext uri="{BB962C8B-B14F-4D97-AF65-F5344CB8AC3E}">
        <p14:creationId xmlns:p14="http://schemas.microsoft.com/office/powerpoint/2010/main" val="61269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dissolv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wipe(down)">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down)">
                                      <p:cBhvr>
                                        <p:cTn id="3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677DA-8022-DB4D-9406-777A63645EBC}"/>
              </a:ext>
            </a:extLst>
          </p:cNvPr>
          <p:cNvSpPr>
            <a:spLocks noGrp="1"/>
          </p:cNvSpPr>
          <p:nvPr>
            <p:ph type="title"/>
          </p:nvPr>
        </p:nvSpPr>
        <p:spPr>
          <a:xfrm>
            <a:off x="1028700" y="1"/>
            <a:ext cx="10325099" cy="1225550"/>
          </a:xfrm>
        </p:spPr>
        <p:txBody>
          <a:bodyPr/>
          <a:lstStyle/>
          <a:p>
            <a:r>
              <a:rPr lang="en-US" dirty="0">
                <a:latin typeface="Candara" panose="020E0502030303020204" pitchFamily="34" charset="0"/>
              </a:rPr>
              <a:t>Cost</a:t>
            </a:r>
          </a:p>
        </p:txBody>
      </p:sp>
      <p:sp>
        <p:nvSpPr>
          <p:cNvPr id="3" name="Content Placeholder 2">
            <a:extLst>
              <a:ext uri="{FF2B5EF4-FFF2-40B4-BE49-F238E27FC236}">
                <a16:creationId xmlns:a16="http://schemas.microsoft.com/office/drawing/2014/main" id="{CBC16E48-8CB3-EE4A-820A-9E820A1052E4}"/>
              </a:ext>
            </a:extLst>
          </p:cNvPr>
          <p:cNvSpPr>
            <a:spLocks noGrp="1"/>
          </p:cNvSpPr>
          <p:nvPr>
            <p:ph sz="half" idx="1"/>
          </p:nvPr>
        </p:nvSpPr>
        <p:spPr>
          <a:xfrm>
            <a:off x="495299" y="1129580"/>
            <a:ext cx="11493501" cy="2157415"/>
          </a:xfrm>
        </p:spPr>
        <p:txBody>
          <a:bodyPr>
            <a:normAutofit/>
          </a:bodyPr>
          <a:lstStyle/>
          <a:p>
            <a:r>
              <a:rPr lang="en-US" altLang="en-US" dirty="0">
                <a:solidFill>
                  <a:schemeClr val="accent3">
                    <a:lumMod val="60000"/>
                    <a:lumOff val="40000"/>
                  </a:schemeClr>
                </a:solidFill>
                <a:latin typeface="Candara" panose="020E0502030303020204" pitchFamily="34" charset="0"/>
              </a:rPr>
              <a:t>Cost:  </a:t>
            </a:r>
            <a:r>
              <a:rPr lang="en-US" altLang="en-US" dirty="0">
                <a:latin typeface="Candara" panose="020E0502030303020204" pitchFamily="34" charset="0"/>
              </a:rPr>
              <a:t> A production possibilities graph shows the cost of producing more of one item. </a:t>
            </a:r>
          </a:p>
          <a:p>
            <a:r>
              <a:rPr lang="en-US" altLang="en-US" dirty="0">
                <a:latin typeface="Candara" panose="020E0502030303020204" pitchFamily="34" charset="0"/>
              </a:rPr>
              <a:t> To move from point </a:t>
            </a:r>
            <a:r>
              <a:rPr lang="en-US" altLang="en-US" dirty="0">
                <a:solidFill>
                  <a:schemeClr val="accent3">
                    <a:lumMod val="60000"/>
                    <a:lumOff val="40000"/>
                  </a:schemeClr>
                </a:solidFill>
                <a:latin typeface="Candara" panose="020E0502030303020204" pitchFamily="34" charset="0"/>
              </a:rPr>
              <a:t>c </a:t>
            </a:r>
            <a:r>
              <a:rPr lang="en-US" altLang="en-US" dirty="0">
                <a:latin typeface="Candara" panose="020E0502030303020204" pitchFamily="34" charset="0"/>
              </a:rPr>
              <a:t>to point </a:t>
            </a:r>
            <a:r>
              <a:rPr lang="en-US" altLang="en-US" dirty="0">
                <a:solidFill>
                  <a:schemeClr val="accent3">
                    <a:lumMod val="60000"/>
                    <a:lumOff val="40000"/>
                  </a:schemeClr>
                </a:solidFill>
                <a:latin typeface="Candara" panose="020E0502030303020204" pitchFamily="34" charset="0"/>
              </a:rPr>
              <a:t>d </a:t>
            </a:r>
            <a:r>
              <a:rPr lang="en-US" altLang="en-US" dirty="0">
                <a:latin typeface="Candara" panose="020E0502030303020204" pitchFamily="34" charset="0"/>
              </a:rPr>
              <a:t>on this graph has a cost of 3 million pairs of shoes.</a:t>
            </a:r>
          </a:p>
        </p:txBody>
      </p:sp>
      <p:sp>
        <p:nvSpPr>
          <p:cNvPr id="4" name="Oval 3">
            <a:extLst>
              <a:ext uri="{FF2B5EF4-FFF2-40B4-BE49-F238E27FC236}">
                <a16:creationId xmlns:a16="http://schemas.microsoft.com/office/drawing/2014/main" id="{1A37A640-7006-A144-94FD-7F09AEC542A5}"/>
              </a:ext>
            </a:extLst>
          </p:cNvPr>
          <p:cNvSpPr/>
          <p:nvPr/>
        </p:nvSpPr>
        <p:spPr>
          <a:xfrm>
            <a:off x="-823603" y="-820256"/>
            <a:ext cx="1852304" cy="1864110"/>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F0A56C-B08A-8E46-A6C9-4A7F8EF2451A}"/>
              </a:ext>
            </a:extLst>
          </p:cNvPr>
          <p:cNvSpPr/>
          <p:nvPr/>
        </p:nvSpPr>
        <p:spPr>
          <a:xfrm>
            <a:off x="245424" y="-88755"/>
            <a:ext cx="558166" cy="1015663"/>
          </a:xfrm>
          <a:prstGeom prst="rect">
            <a:avLst/>
          </a:prstGeom>
        </p:spPr>
        <p:txBody>
          <a:bodyPr wrap="none">
            <a:spAutoFit/>
          </a:bodyPr>
          <a:lstStyle/>
          <a:p>
            <a:r>
              <a:rPr lang="en-US" sz="6000" dirty="0">
                <a:solidFill>
                  <a:schemeClr val="accent3">
                    <a:lumMod val="60000"/>
                    <a:lumOff val="40000"/>
                  </a:schemeClr>
                </a:solidFill>
                <a:latin typeface="Candara" panose="020E0502030303020204" pitchFamily="34" charset="0"/>
              </a:rPr>
              <a:t>3</a:t>
            </a:r>
          </a:p>
        </p:txBody>
      </p:sp>
      <p:cxnSp>
        <p:nvCxnSpPr>
          <p:cNvPr id="10" name="Straight Connector 9">
            <a:extLst>
              <a:ext uri="{FF2B5EF4-FFF2-40B4-BE49-F238E27FC236}">
                <a16:creationId xmlns:a16="http://schemas.microsoft.com/office/drawing/2014/main" id="{D68EE824-787F-7040-9BAA-559C47091C67}"/>
              </a:ext>
            </a:extLst>
          </p:cNvPr>
          <p:cNvCxnSpPr/>
          <p:nvPr/>
        </p:nvCxnSpPr>
        <p:spPr>
          <a:xfrm>
            <a:off x="1028700" y="1015279"/>
            <a:ext cx="8115300" cy="0"/>
          </a:xfrm>
          <a:prstGeom prst="line">
            <a:avLst/>
          </a:prstGeom>
          <a:ln w="76200" cap="sq">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59" name="Group 44">
            <a:extLst>
              <a:ext uri="{FF2B5EF4-FFF2-40B4-BE49-F238E27FC236}">
                <a16:creationId xmlns:a16="http://schemas.microsoft.com/office/drawing/2014/main" id="{BAFCD65A-2548-F44A-A26E-3497F720CDE5}"/>
              </a:ext>
            </a:extLst>
          </p:cNvPr>
          <p:cNvGrpSpPr>
            <a:grpSpLocks/>
          </p:cNvGrpSpPr>
          <p:nvPr/>
        </p:nvGrpSpPr>
        <p:grpSpPr bwMode="auto">
          <a:xfrm>
            <a:off x="2663825" y="2794869"/>
            <a:ext cx="6629400" cy="3930650"/>
            <a:chOff x="846" y="645"/>
            <a:chExt cx="4176" cy="2476"/>
          </a:xfrm>
        </p:grpSpPr>
        <p:pic>
          <p:nvPicPr>
            <p:cNvPr id="60" name="Picture 11">
              <a:extLst>
                <a:ext uri="{FF2B5EF4-FFF2-40B4-BE49-F238E27FC236}">
                  <a16:creationId xmlns:a16="http://schemas.microsoft.com/office/drawing/2014/main" id="{E79436E3-C498-B44C-851E-328825E743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 y="645"/>
              <a:ext cx="4176" cy="2476"/>
            </a:xfrm>
            <a:prstGeom prst="rect">
              <a:avLst/>
            </a:prstGeom>
            <a:noFill/>
            <a:extLst>
              <a:ext uri="{909E8E84-426E-40DD-AFC4-6F175D3DCCD1}">
                <a14:hiddenFill xmlns:a14="http://schemas.microsoft.com/office/drawing/2010/main">
                  <a:solidFill>
                    <a:srgbClr val="FFFFFF"/>
                  </a:solidFill>
                </a14:hiddenFill>
              </a:ext>
            </a:extLst>
          </p:spPr>
        </p:pic>
        <p:sp>
          <p:nvSpPr>
            <p:cNvPr id="61" name="Text Box 12">
              <a:extLst>
                <a:ext uri="{FF2B5EF4-FFF2-40B4-BE49-F238E27FC236}">
                  <a16:creationId xmlns:a16="http://schemas.microsoft.com/office/drawing/2014/main" id="{08E7ECA2-E0F3-1042-95E7-EF8BBC3EDB9E}"/>
                </a:ext>
              </a:extLst>
            </p:cNvPr>
            <p:cNvSpPr txBox="1">
              <a:spLocks noChangeArrowheads="1"/>
            </p:cNvSpPr>
            <p:nvPr/>
          </p:nvSpPr>
          <p:spPr bwMode="auto">
            <a:xfrm>
              <a:off x="894" y="1011"/>
              <a:ext cx="9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buFontTx/>
                <a:buNone/>
              </a:pPr>
              <a:r>
                <a:rPr kumimoji="0" lang="en-US" altLang="en-US" sz="1200" b="1"/>
                <a:t>Watermelons (millions of tons)</a:t>
              </a:r>
            </a:p>
          </p:txBody>
        </p:sp>
        <p:sp>
          <p:nvSpPr>
            <p:cNvPr id="62" name="Text Box 13">
              <a:extLst>
                <a:ext uri="{FF2B5EF4-FFF2-40B4-BE49-F238E27FC236}">
                  <a16:creationId xmlns:a16="http://schemas.microsoft.com/office/drawing/2014/main" id="{1BAE0E6A-171D-8943-B2CE-2D7E4CC3636A}"/>
                </a:ext>
              </a:extLst>
            </p:cNvPr>
            <p:cNvSpPr txBox="1">
              <a:spLocks noChangeArrowheads="1"/>
            </p:cNvSpPr>
            <p:nvPr/>
          </p:nvSpPr>
          <p:spPr bwMode="auto">
            <a:xfrm>
              <a:off x="1710" y="1011"/>
              <a:ext cx="9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buFontTx/>
                <a:buNone/>
              </a:pPr>
              <a:r>
                <a:rPr kumimoji="0" lang="en-US" altLang="en-US" sz="1200" b="1"/>
                <a:t>Shoes</a:t>
              </a:r>
              <a:br>
                <a:rPr kumimoji="0" lang="en-US" altLang="en-US" sz="1200" b="1"/>
              </a:br>
              <a:r>
                <a:rPr kumimoji="0" lang="en-US" altLang="en-US" sz="1200" b="1"/>
                <a:t>(millions of pairs)</a:t>
              </a:r>
            </a:p>
          </p:txBody>
        </p:sp>
        <p:sp>
          <p:nvSpPr>
            <p:cNvPr id="63" name="Text Box 14">
              <a:extLst>
                <a:ext uri="{FF2B5EF4-FFF2-40B4-BE49-F238E27FC236}">
                  <a16:creationId xmlns:a16="http://schemas.microsoft.com/office/drawing/2014/main" id="{1BB6F8AA-2142-824A-8FB6-7B0A5338C0A6}"/>
                </a:ext>
              </a:extLst>
            </p:cNvPr>
            <p:cNvSpPr txBox="1">
              <a:spLocks noChangeArrowheads="1"/>
            </p:cNvSpPr>
            <p:nvPr/>
          </p:nvSpPr>
          <p:spPr bwMode="auto">
            <a:xfrm rot="-5400000">
              <a:off x="2233" y="1766"/>
              <a:ext cx="124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buFontTx/>
                <a:buNone/>
              </a:pPr>
              <a:r>
                <a:rPr kumimoji="0" lang="en-US" altLang="en-US" sz="1200" b="1"/>
                <a:t>Shoes (millions of pairs)</a:t>
              </a:r>
            </a:p>
          </p:txBody>
        </p:sp>
        <p:sp>
          <p:nvSpPr>
            <p:cNvPr id="64" name="Text Box 15">
              <a:extLst>
                <a:ext uri="{FF2B5EF4-FFF2-40B4-BE49-F238E27FC236}">
                  <a16:creationId xmlns:a16="http://schemas.microsoft.com/office/drawing/2014/main" id="{CF538027-07DB-CC44-AA71-3FEC4737EE54}"/>
                </a:ext>
              </a:extLst>
            </p:cNvPr>
            <p:cNvSpPr txBox="1">
              <a:spLocks noChangeArrowheads="1"/>
            </p:cNvSpPr>
            <p:nvPr/>
          </p:nvSpPr>
          <p:spPr bwMode="auto">
            <a:xfrm>
              <a:off x="2898" y="867"/>
              <a:ext cx="240" cy="1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r">
                <a:lnSpc>
                  <a:spcPct val="250000"/>
                </a:lnSpc>
                <a:buFontTx/>
                <a:buNone/>
              </a:pPr>
              <a:r>
                <a:rPr kumimoji="0" lang="en-US" altLang="en-US" sz="1200"/>
                <a:t>25</a:t>
              </a:r>
            </a:p>
            <a:p>
              <a:pPr algn="r">
                <a:lnSpc>
                  <a:spcPct val="250000"/>
                </a:lnSpc>
                <a:buFontTx/>
                <a:buNone/>
              </a:pPr>
              <a:r>
                <a:rPr kumimoji="0" lang="en-US" altLang="en-US" sz="1200"/>
                <a:t>20</a:t>
              </a:r>
            </a:p>
            <a:p>
              <a:pPr algn="r">
                <a:lnSpc>
                  <a:spcPct val="250000"/>
                </a:lnSpc>
                <a:buFontTx/>
                <a:buNone/>
              </a:pPr>
              <a:r>
                <a:rPr kumimoji="0" lang="en-US" altLang="en-US" sz="1200"/>
                <a:t>15</a:t>
              </a:r>
            </a:p>
            <a:p>
              <a:pPr algn="r">
                <a:lnSpc>
                  <a:spcPct val="250000"/>
                </a:lnSpc>
                <a:buFontTx/>
                <a:buNone/>
              </a:pPr>
              <a:r>
                <a:rPr kumimoji="0" lang="en-US" altLang="en-US" sz="1200"/>
                <a:t>10</a:t>
              </a:r>
            </a:p>
            <a:p>
              <a:pPr algn="r">
                <a:lnSpc>
                  <a:spcPct val="250000"/>
                </a:lnSpc>
                <a:buFontTx/>
                <a:buNone/>
              </a:pPr>
              <a:r>
                <a:rPr kumimoji="0" lang="en-US" altLang="en-US" sz="1200"/>
                <a:t>5</a:t>
              </a:r>
              <a:endParaRPr kumimoji="0" lang="en-US" altLang="en-US" sz="1200" b="1"/>
            </a:p>
          </p:txBody>
        </p:sp>
        <p:sp>
          <p:nvSpPr>
            <p:cNvPr id="65" name="Text Box 16">
              <a:extLst>
                <a:ext uri="{FF2B5EF4-FFF2-40B4-BE49-F238E27FC236}">
                  <a16:creationId xmlns:a16="http://schemas.microsoft.com/office/drawing/2014/main" id="{C0F7F55A-9412-F340-8F21-E98EBD13C498}"/>
                </a:ext>
              </a:extLst>
            </p:cNvPr>
            <p:cNvSpPr txBox="1">
              <a:spLocks noChangeArrowheads="1"/>
            </p:cNvSpPr>
            <p:nvPr/>
          </p:nvSpPr>
          <p:spPr bwMode="auto">
            <a:xfrm>
              <a:off x="2929" y="2677"/>
              <a:ext cx="240"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r">
                <a:lnSpc>
                  <a:spcPct val="120000"/>
                </a:lnSpc>
                <a:buFontTx/>
                <a:buNone/>
              </a:pPr>
              <a:r>
                <a:rPr kumimoji="0" lang="en-US" altLang="en-US" sz="1200"/>
                <a:t>0</a:t>
              </a:r>
              <a:endParaRPr kumimoji="0" lang="en-US" altLang="en-US" sz="1200" b="1"/>
            </a:p>
          </p:txBody>
        </p:sp>
        <p:sp>
          <p:nvSpPr>
            <p:cNvPr id="66" name="Text Box 17">
              <a:extLst>
                <a:ext uri="{FF2B5EF4-FFF2-40B4-BE49-F238E27FC236}">
                  <a16:creationId xmlns:a16="http://schemas.microsoft.com/office/drawing/2014/main" id="{5E59E92C-460D-CA44-997E-B92C22D79B20}"/>
                </a:ext>
              </a:extLst>
            </p:cNvPr>
            <p:cNvSpPr txBox="1">
              <a:spLocks noChangeArrowheads="1"/>
            </p:cNvSpPr>
            <p:nvPr/>
          </p:nvSpPr>
          <p:spPr bwMode="auto">
            <a:xfrm>
              <a:off x="4668" y="2739"/>
              <a:ext cx="240"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90000"/>
                </a:lnSpc>
                <a:buFontTx/>
                <a:buNone/>
              </a:pPr>
              <a:r>
                <a:rPr kumimoji="0" lang="en-US" altLang="en-US" sz="1200"/>
                <a:t>25</a:t>
              </a:r>
              <a:endParaRPr kumimoji="0" lang="en-US" altLang="en-US" sz="1200" b="1"/>
            </a:p>
          </p:txBody>
        </p:sp>
        <p:sp>
          <p:nvSpPr>
            <p:cNvPr id="67" name="Text Box 18">
              <a:extLst>
                <a:ext uri="{FF2B5EF4-FFF2-40B4-BE49-F238E27FC236}">
                  <a16:creationId xmlns:a16="http://schemas.microsoft.com/office/drawing/2014/main" id="{9E6A4E6A-4D79-6C49-89D8-2AF422229954}"/>
                </a:ext>
              </a:extLst>
            </p:cNvPr>
            <p:cNvSpPr txBox="1">
              <a:spLocks noChangeArrowheads="1"/>
            </p:cNvSpPr>
            <p:nvPr/>
          </p:nvSpPr>
          <p:spPr bwMode="auto">
            <a:xfrm>
              <a:off x="4345" y="2739"/>
              <a:ext cx="240"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90000"/>
                </a:lnSpc>
                <a:buFontTx/>
                <a:buNone/>
              </a:pPr>
              <a:r>
                <a:rPr kumimoji="0" lang="en-US" altLang="en-US" sz="1200"/>
                <a:t>20</a:t>
              </a:r>
              <a:endParaRPr kumimoji="0" lang="en-US" altLang="en-US" sz="1200" b="1"/>
            </a:p>
          </p:txBody>
        </p:sp>
        <p:sp>
          <p:nvSpPr>
            <p:cNvPr id="68" name="Text Box 19">
              <a:extLst>
                <a:ext uri="{FF2B5EF4-FFF2-40B4-BE49-F238E27FC236}">
                  <a16:creationId xmlns:a16="http://schemas.microsoft.com/office/drawing/2014/main" id="{DFEC71C9-DC29-7F4D-AC2B-2BDD2306E9DF}"/>
                </a:ext>
              </a:extLst>
            </p:cNvPr>
            <p:cNvSpPr txBox="1">
              <a:spLocks noChangeArrowheads="1"/>
            </p:cNvSpPr>
            <p:nvPr/>
          </p:nvSpPr>
          <p:spPr bwMode="auto">
            <a:xfrm>
              <a:off x="4023" y="2739"/>
              <a:ext cx="240"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90000"/>
                </a:lnSpc>
                <a:buFontTx/>
                <a:buNone/>
              </a:pPr>
              <a:r>
                <a:rPr kumimoji="0" lang="en-US" altLang="en-US" sz="1200"/>
                <a:t>15</a:t>
              </a:r>
              <a:endParaRPr kumimoji="0" lang="en-US" altLang="en-US" sz="1200" b="1"/>
            </a:p>
          </p:txBody>
        </p:sp>
        <p:sp>
          <p:nvSpPr>
            <p:cNvPr id="69" name="Text Box 20">
              <a:extLst>
                <a:ext uri="{FF2B5EF4-FFF2-40B4-BE49-F238E27FC236}">
                  <a16:creationId xmlns:a16="http://schemas.microsoft.com/office/drawing/2014/main" id="{FD905618-BFF7-6246-8E22-873DCFFF9281}"/>
                </a:ext>
              </a:extLst>
            </p:cNvPr>
            <p:cNvSpPr txBox="1">
              <a:spLocks noChangeArrowheads="1"/>
            </p:cNvSpPr>
            <p:nvPr/>
          </p:nvSpPr>
          <p:spPr bwMode="auto">
            <a:xfrm>
              <a:off x="3701" y="2739"/>
              <a:ext cx="240"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90000"/>
                </a:lnSpc>
                <a:buFontTx/>
                <a:buNone/>
              </a:pPr>
              <a:r>
                <a:rPr kumimoji="0" lang="en-US" altLang="en-US" sz="1200"/>
                <a:t>10</a:t>
              </a:r>
              <a:endParaRPr kumimoji="0" lang="en-US" altLang="en-US" sz="1200" b="1"/>
            </a:p>
          </p:txBody>
        </p:sp>
        <p:sp>
          <p:nvSpPr>
            <p:cNvPr id="70" name="Text Box 21">
              <a:extLst>
                <a:ext uri="{FF2B5EF4-FFF2-40B4-BE49-F238E27FC236}">
                  <a16:creationId xmlns:a16="http://schemas.microsoft.com/office/drawing/2014/main" id="{1EFD918F-5200-4548-8E8E-F313E82D3ACF}"/>
                </a:ext>
              </a:extLst>
            </p:cNvPr>
            <p:cNvSpPr txBox="1">
              <a:spLocks noChangeArrowheads="1"/>
            </p:cNvSpPr>
            <p:nvPr/>
          </p:nvSpPr>
          <p:spPr bwMode="auto">
            <a:xfrm>
              <a:off x="3379" y="2739"/>
              <a:ext cx="240"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90000"/>
                </a:lnSpc>
                <a:buFontTx/>
                <a:buNone/>
              </a:pPr>
              <a:r>
                <a:rPr kumimoji="0" lang="en-US" altLang="en-US" sz="1200"/>
                <a:t>5</a:t>
              </a:r>
              <a:endParaRPr kumimoji="0" lang="en-US" altLang="en-US" sz="1200" b="1"/>
            </a:p>
          </p:txBody>
        </p:sp>
        <p:sp>
          <p:nvSpPr>
            <p:cNvPr id="71" name="Text Box 22">
              <a:extLst>
                <a:ext uri="{FF2B5EF4-FFF2-40B4-BE49-F238E27FC236}">
                  <a16:creationId xmlns:a16="http://schemas.microsoft.com/office/drawing/2014/main" id="{CC94A323-4699-0C43-9D6E-89EABF0E697B}"/>
                </a:ext>
              </a:extLst>
            </p:cNvPr>
            <p:cNvSpPr txBox="1">
              <a:spLocks noChangeArrowheads="1"/>
            </p:cNvSpPr>
            <p:nvPr/>
          </p:nvSpPr>
          <p:spPr bwMode="auto">
            <a:xfrm>
              <a:off x="1005" y="755"/>
              <a:ext cx="228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Tx/>
                <a:buNone/>
              </a:pPr>
              <a:r>
                <a:rPr kumimoji="0" lang="en-US" altLang="en-US" sz="1400" b="1">
                  <a:solidFill>
                    <a:srgbClr val="FFFFFF"/>
                  </a:solidFill>
                </a:rPr>
                <a:t>Production Possibilities Graph</a:t>
              </a:r>
              <a:endParaRPr kumimoji="0" lang="en-US" altLang="en-US" sz="1200" b="1"/>
            </a:p>
          </p:txBody>
        </p:sp>
        <p:sp>
          <p:nvSpPr>
            <p:cNvPr id="72" name="Text Box 23">
              <a:extLst>
                <a:ext uri="{FF2B5EF4-FFF2-40B4-BE49-F238E27FC236}">
                  <a16:creationId xmlns:a16="http://schemas.microsoft.com/office/drawing/2014/main" id="{B5793FCB-F6C1-B44B-8268-6274E542A972}"/>
                </a:ext>
              </a:extLst>
            </p:cNvPr>
            <p:cNvSpPr txBox="1">
              <a:spLocks noChangeArrowheads="1"/>
            </p:cNvSpPr>
            <p:nvPr/>
          </p:nvSpPr>
          <p:spPr bwMode="auto">
            <a:xfrm>
              <a:off x="3096" y="2844"/>
              <a:ext cx="177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buFontTx/>
                <a:buNone/>
              </a:pPr>
              <a:r>
                <a:rPr kumimoji="0" lang="en-US" altLang="en-US" sz="1200" b="1"/>
                <a:t>Watermelons (millions of tons)</a:t>
              </a:r>
            </a:p>
          </p:txBody>
        </p:sp>
        <p:sp>
          <p:nvSpPr>
            <p:cNvPr id="73" name="Text Box 25">
              <a:extLst>
                <a:ext uri="{FF2B5EF4-FFF2-40B4-BE49-F238E27FC236}">
                  <a16:creationId xmlns:a16="http://schemas.microsoft.com/office/drawing/2014/main" id="{4747EC13-6CCF-C443-86F3-8DF14E7B7815}"/>
                </a:ext>
              </a:extLst>
            </p:cNvPr>
            <p:cNvSpPr txBox="1">
              <a:spLocks noChangeArrowheads="1"/>
            </p:cNvSpPr>
            <p:nvPr/>
          </p:nvSpPr>
          <p:spPr bwMode="auto">
            <a:xfrm>
              <a:off x="1166" y="1749"/>
              <a:ext cx="240" cy="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180000"/>
                </a:lnSpc>
                <a:buFontTx/>
                <a:buNone/>
              </a:pPr>
              <a:r>
                <a:rPr kumimoji="0" lang="en-US" altLang="en-US" sz="1200"/>
                <a:t>14</a:t>
              </a:r>
            </a:p>
            <a:p>
              <a:pPr algn="ctr">
                <a:lnSpc>
                  <a:spcPct val="180000"/>
                </a:lnSpc>
                <a:buFontTx/>
                <a:buNone/>
              </a:pPr>
              <a:r>
                <a:rPr kumimoji="0" lang="en-US" altLang="en-US" sz="1200"/>
                <a:t>18</a:t>
              </a:r>
            </a:p>
            <a:p>
              <a:pPr algn="ctr">
                <a:lnSpc>
                  <a:spcPct val="180000"/>
                </a:lnSpc>
                <a:buFontTx/>
                <a:buNone/>
              </a:pPr>
              <a:r>
                <a:rPr kumimoji="0" lang="en-US" altLang="en-US" sz="1200"/>
                <a:t>20</a:t>
              </a:r>
            </a:p>
            <a:p>
              <a:pPr algn="ctr">
                <a:lnSpc>
                  <a:spcPct val="180000"/>
                </a:lnSpc>
                <a:buFontTx/>
                <a:buNone/>
              </a:pPr>
              <a:r>
                <a:rPr kumimoji="0" lang="en-US" altLang="en-US" sz="1200"/>
                <a:t>21</a:t>
              </a:r>
              <a:endParaRPr kumimoji="0" lang="en-US" altLang="en-US" sz="1200" b="1"/>
            </a:p>
          </p:txBody>
        </p:sp>
        <p:sp>
          <p:nvSpPr>
            <p:cNvPr id="74" name="Text Box 26">
              <a:extLst>
                <a:ext uri="{FF2B5EF4-FFF2-40B4-BE49-F238E27FC236}">
                  <a16:creationId xmlns:a16="http://schemas.microsoft.com/office/drawing/2014/main" id="{2F20B156-0C3E-864B-86D7-AD91E0A54B62}"/>
                </a:ext>
              </a:extLst>
            </p:cNvPr>
            <p:cNvSpPr txBox="1">
              <a:spLocks noChangeArrowheads="1"/>
            </p:cNvSpPr>
            <p:nvPr/>
          </p:nvSpPr>
          <p:spPr bwMode="auto">
            <a:xfrm>
              <a:off x="2052" y="1749"/>
              <a:ext cx="240" cy="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180000"/>
                </a:lnSpc>
                <a:buFontTx/>
                <a:buNone/>
              </a:pPr>
              <a:r>
                <a:rPr kumimoji="0" lang="en-US" altLang="en-US" sz="1200"/>
                <a:t>12</a:t>
              </a:r>
            </a:p>
            <a:p>
              <a:pPr algn="ctr">
                <a:lnSpc>
                  <a:spcPct val="180000"/>
                </a:lnSpc>
                <a:buFontTx/>
                <a:buNone/>
              </a:pPr>
              <a:r>
                <a:rPr kumimoji="0" lang="en-US" altLang="en-US" sz="1200"/>
                <a:t>9</a:t>
              </a:r>
            </a:p>
            <a:p>
              <a:pPr algn="ctr">
                <a:lnSpc>
                  <a:spcPct val="180000"/>
                </a:lnSpc>
                <a:buFontTx/>
                <a:buNone/>
              </a:pPr>
              <a:r>
                <a:rPr kumimoji="0" lang="en-US" altLang="en-US" sz="1200"/>
                <a:t>5</a:t>
              </a:r>
            </a:p>
            <a:p>
              <a:pPr algn="ctr">
                <a:lnSpc>
                  <a:spcPct val="180000"/>
                </a:lnSpc>
                <a:buFontTx/>
                <a:buNone/>
              </a:pPr>
              <a:r>
                <a:rPr kumimoji="0" lang="en-US" altLang="en-US" sz="1200"/>
                <a:t>0</a:t>
              </a:r>
              <a:endParaRPr kumimoji="0" lang="en-US" altLang="en-US" sz="1200" b="1"/>
            </a:p>
          </p:txBody>
        </p:sp>
        <p:sp>
          <p:nvSpPr>
            <p:cNvPr id="75" name="Text Box 35">
              <a:extLst>
                <a:ext uri="{FF2B5EF4-FFF2-40B4-BE49-F238E27FC236}">
                  <a16:creationId xmlns:a16="http://schemas.microsoft.com/office/drawing/2014/main" id="{078B9DF0-2E01-D74F-9551-F0C081406209}"/>
                </a:ext>
              </a:extLst>
            </p:cNvPr>
            <p:cNvSpPr txBox="1">
              <a:spLocks noChangeArrowheads="1"/>
            </p:cNvSpPr>
            <p:nvPr/>
          </p:nvSpPr>
          <p:spPr bwMode="auto">
            <a:xfrm>
              <a:off x="1172" y="1372"/>
              <a:ext cx="240"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90000"/>
                </a:lnSpc>
                <a:buFontTx/>
                <a:buNone/>
              </a:pPr>
              <a:r>
                <a:rPr kumimoji="0" lang="en-US" altLang="en-US" sz="1200"/>
                <a:t>0</a:t>
              </a:r>
              <a:endParaRPr kumimoji="0" lang="en-US" altLang="en-US" sz="1200" b="1"/>
            </a:p>
          </p:txBody>
        </p:sp>
        <p:sp>
          <p:nvSpPr>
            <p:cNvPr id="76" name="Text Box 37">
              <a:extLst>
                <a:ext uri="{FF2B5EF4-FFF2-40B4-BE49-F238E27FC236}">
                  <a16:creationId xmlns:a16="http://schemas.microsoft.com/office/drawing/2014/main" id="{7E227D09-1BE6-6549-87AF-4C643EEF05D4}"/>
                </a:ext>
              </a:extLst>
            </p:cNvPr>
            <p:cNvSpPr txBox="1">
              <a:spLocks noChangeArrowheads="1"/>
            </p:cNvSpPr>
            <p:nvPr/>
          </p:nvSpPr>
          <p:spPr bwMode="auto">
            <a:xfrm>
              <a:off x="2058" y="1372"/>
              <a:ext cx="240"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90000"/>
                </a:lnSpc>
                <a:buFontTx/>
                <a:buNone/>
              </a:pPr>
              <a:r>
                <a:rPr kumimoji="0" lang="en-US" altLang="en-US" sz="1200"/>
                <a:t>15</a:t>
              </a:r>
              <a:endParaRPr kumimoji="0" lang="en-US" altLang="en-US" sz="1200" b="1"/>
            </a:p>
          </p:txBody>
        </p:sp>
        <p:sp>
          <p:nvSpPr>
            <p:cNvPr id="77" name="Text Box 40">
              <a:extLst>
                <a:ext uri="{FF2B5EF4-FFF2-40B4-BE49-F238E27FC236}">
                  <a16:creationId xmlns:a16="http://schemas.microsoft.com/office/drawing/2014/main" id="{BBA99D73-C5B3-A749-9D00-96C3CC359435}"/>
                </a:ext>
              </a:extLst>
            </p:cNvPr>
            <p:cNvSpPr txBox="1">
              <a:spLocks noChangeArrowheads="1"/>
            </p:cNvSpPr>
            <p:nvPr/>
          </p:nvSpPr>
          <p:spPr bwMode="auto">
            <a:xfrm>
              <a:off x="1166" y="1606"/>
              <a:ext cx="240"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90000"/>
                </a:lnSpc>
                <a:buFontTx/>
                <a:buNone/>
              </a:pPr>
              <a:r>
                <a:rPr kumimoji="0" lang="en-US" altLang="en-US" sz="1200"/>
                <a:t>8</a:t>
              </a:r>
              <a:endParaRPr kumimoji="0" lang="en-US" altLang="en-US" sz="1200" b="1"/>
            </a:p>
          </p:txBody>
        </p:sp>
        <p:sp>
          <p:nvSpPr>
            <p:cNvPr id="78" name="Text Box 41">
              <a:extLst>
                <a:ext uri="{FF2B5EF4-FFF2-40B4-BE49-F238E27FC236}">
                  <a16:creationId xmlns:a16="http://schemas.microsoft.com/office/drawing/2014/main" id="{F29F147C-200D-B847-8638-5428AFA1416C}"/>
                </a:ext>
              </a:extLst>
            </p:cNvPr>
            <p:cNvSpPr txBox="1">
              <a:spLocks noChangeArrowheads="1"/>
            </p:cNvSpPr>
            <p:nvPr/>
          </p:nvSpPr>
          <p:spPr bwMode="auto">
            <a:xfrm>
              <a:off x="2052" y="1606"/>
              <a:ext cx="240"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90000"/>
                </a:lnSpc>
                <a:buFontTx/>
                <a:buNone/>
              </a:pPr>
              <a:r>
                <a:rPr kumimoji="0" lang="en-US" altLang="en-US" sz="1200"/>
                <a:t>14</a:t>
              </a:r>
              <a:endParaRPr kumimoji="0" lang="en-US" altLang="en-US" sz="1200" b="1"/>
            </a:p>
          </p:txBody>
        </p:sp>
      </p:grpSp>
      <p:grpSp>
        <p:nvGrpSpPr>
          <p:cNvPr id="79" name="Group 47">
            <a:extLst>
              <a:ext uri="{FF2B5EF4-FFF2-40B4-BE49-F238E27FC236}">
                <a16:creationId xmlns:a16="http://schemas.microsoft.com/office/drawing/2014/main" id="{64CF9811-F201-1242-A733-C613ACF50BA7}"/>
              </a:ext>
            </a:extLst>
          </p:cNvPr>
          <p:cNvGrpSpPr>
            <a:grpSpLocks/>
          </p:cNvGrpSpPr>
          <p:nvPr/>
        </p:nvGrpSpPr>
        <p:grpSpPr bwMode="auto">
          <a:xfrm>
            <a:off x="6183313" y="3380657"/>
            <a:ext cx="2878137" cy="2789237"/>
            <a:chOff x="3063" y="894"/>
            <a:chExt cx="1813" cy="1757"/>
          </a:xfrm>
        </p:grpSpPr>
        <p:pic>
          <p:nvPicPr>
            <p:cNvPr id="80" name="Picture 45">
              <a:extLst>
                <a:ext uri="{FF2B5EF4-FFF2-40B4-BE49-F238E27FC236}">
                  <a16:creationId xmlns:a16="http://schemas.microsoft.com/office/drawing/2014/main" id="{19E51CAB-B284-F44D-A6BF-521DD0EF1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 y="894"/>
              <a:ext cx="1813" cy="1757"/>
            </a:xfrm>
            <a:prstGeom prst="rect">
              <a:avLst/>
            </a:prstGeom>
            <a:noFill/>
            <a:extLst>
              <a:ext uri="{909E8E84-426E-40DD-AFC4-6F175D3DCCD1}">
                <a14:hiddenFill xmlns:a14="http://schemas.microsoft.com/office/drawing/2010/main">
                  <a:solidFill>
                    <a:srgbClr val="FFFFFF"/>
                  </a:solidFill>
                </a14:hiddenFill>
              </a:ext>
            </a:extLst>
          </p:spPr>
        </p:pic>
        <p:sp>
          <p:nvSpPr>
            <p:cNvPr id="81" name="Text Box 30">
              <a:extLst>
                <a:ext uri="{FF2B5EF4-FFF2-40B4-BE49-F238E27FC236}">
                  <a16:creationId xmlns:a16="http://schemas.microsoft.com/office/drawing/2014/main" id="{B1749879-234D-5748-8F36-5267C0544A70}"/>
                </a:ext>
              </a:extLst>
            </p:cNvPr>
            <p:cNvSpPr txBox="1">
              <a:spLocks noChangeArrowheads="1"/>
            </p:cNvSpPr>
            <p:nvPr/>
          </p:nvSpPr>
          <p:spPr bwMode="auto">
            <a:xfrm flipH="1">
              <a:off x="4037" y="1686"/>
              <a:ext cx="53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Tx/>
                <a:buNone/>
              </a:pPr>
              <a:r>
                <a:rPr kumimoji="0" lang="en-US" altLang="en-US" sz="1200" b="1"/>
                <a:t>c </a:t>
              </a:r>
              <a:r>
                <a:rPr kumimoji="0" lang="en-US" altLang="en-US" sz="1200"/>
                <a:t>(14,12)</a:t>
              </a:r>
              <a:endParaRPr kumimoji="0" lang="en-US" altLang="en-US" sz="1200" b="1"/>
            </a:p>
          </p:txBody>
        </p:sp>
      </p:grpSp>
      <p:grpSp>
        <p:nvGrpSpPr>
          <p:cNvPr id="82" name="Group 48">
            <a:extLst>
              <a:ext uri="{FF2B5EF4-FFF2-40B4-BE49-F238E27FC236}">
                <a16:creationId xmlns:a16="http://schemas.microsoft.com/office/drawing/2014/main" id="{A355E2CF-C8EF-9F40-935B-FB00B3FF56A8}"/>
              </a:ext>
            </a:extLst>
          </p:cNvPr>
          <p:cNvGrpSpPr>
            <a:grpSpLocks/>
          </p:cNvGrpSpPr>
          <p:nvPr/>
        </p:nvGrpSpPr>
        <p:grpSpPr bwMode="auto">
          <a:xfrm>
            <a:off x="6221413" y="3379069"/>
            <a:ext cx="2886075" cy="2820988"/>
            <a:chOff x="3087" y="893"/>
            <a:chExt cx="1818" cy="1777"/>
          </a:xfrm>
        </p:grpSpPr>
        <p:pic>
          <p:nvPicPr>
            <p:cNvPr id="83" name="Picture 46">
              <a:extLst>
                <a:ext uri="{FF2B5EF4-FFF2-40B4-BE49-F238E27FC236}">
                  <a16:creationId xmlns:a16="http://schemas.microsoft.com/office/drawing/2014/main" id="{3EAB4F48-0DFC-9449-B2FF-6CB43AC438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7" y="893"/>
              <a:ext cx="1791" cy="1777"/>
            </a:xfrm>
            <a:prstGeom prst="rect">
              <a:avLst/>
            </a:prstGeom>
            <a:noFill/>
            <a:extLst>
              <a:ext uri="{909E8E84-426E-40DD-AFC4-6F175D3DCCD1}">
                <a14:hiddenFill xmlns:a14="http://schemas.microsoft.com/office/drawing/2010/main">
                  <a:solidFill>
                    <a:srgbClr val="FFFFFF"/>
                  </a:solidFill>
                </a14:hiddenFill>
              </a:ext>
            </a:extLst>
          </p:spPr>
        </p:pic>
        <p:sp>
          <p:nvSpPr>
            <p:cNvPr id="84" name="Text Box 31">
              <a:extLst>
                <a:ext uri="{FF2B5EF4-FFF2-40B4-BE49-F238E27FC236}">
                  <a16:creationId xmlns:a16="http://schemas.microsoft.com/office/drawing/2014/main" id="{FABBE647-51D9-BA4C-A8DD-86FB842FDD65}"/>
                </a:ext>
              </a:extLst>
            </p:cNvPr>
            <p:cNvSpPr txBox="1">
              <a:spLocks noChangeArrowheads="1"/>
            </p:cNvSpPr>
            <p:nvPr/>
          </p:nvSpPr>
          <p:spPr bwMode="auto">
            <a:xfrm flipH="1">
              <a:off x="4373" y="1885"/>
              <a:ext cx="53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Tx/>
                <a:buNone/>
              </a:pPr>
              <a:r>
                <a:rPr kumimoji="0" lang="en-US" altLang="en-US" sz="1200" b="1"/>
                <a:t>d </a:t>
              </a:r>
              <a:r>
                <a:rPr kumimoji="0" lang="en-US" altLang="en-US" sz="1200"/>
                <a:t>(18,9)</a:t>
              </a:r>
              <a:endParaRPr kumimoji="0" lang="en-US" altLang="en-US" sz="1200" b="1"/>
            </a:p>
          </p:txBody>
        </p:sp>
      </p:grpSp>
    </p:spTree>
    <p:extLst>
      <p:ext uri="{BB962C8B-B14F-4D97-AF65-F5344CB8AC3E}">
        <p14:creationId xmlns:p14="http://schemas.microsoft.com/office/powerpoint/2010/main" val="83244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dissolve">
                                      <p:cBhvr>
                                        <p:cTn id="21" dur="500"/>
                                        <p:tgtEl>
                                          <p:spTgt spid="5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9"/>
                                        </p:tgtEl>
                                        <p:attrNameLst>
                                          <p:attrName>style.visibility</p:attrName>
                                        </p:attrNameLst>
                                      </p:cBhvr>
                                      <p:to>
                                        <p:strVal val="visible"/>
                                      </p:to>
                                    </p:set>
                                    <p:animEffect transition="in" filter="wipe(left)">
                                      <p:cBhvr>
                                        <p:cTn id="26" dur="500"/>
                                        <p:tgtEl>
                                          <p:spTgt spid="7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wipe(left)">
                                      <p:cBhvr>
                                        <p:cTn id="31"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677DA-8022-DB4D-9406-777A63645EBC}"/>
              </a:ext>
            </a:extLst>
          </p:cNvPr>
          <p:cNvSpPr>
            <a:spLocks noGrp="1"/>
          </p:cNvSpPr>
          <p:nvPr>
            <p:ph type="title"/>
          </p:nvPr>
        </p:nvSpPr>
        <p:spPr/>
        <p:txBody>
          <a:bodyPr/>
          <a:lstStyle/>
          <a:p>
            <a:r>
              <a:rPr lang="en-US" dirty="0">
                <a:latin typeface="Candara" panose="020E0502030303020204" pitchFamily="34" charset="0"/>
              </a:rPr>
              <a:t>Assessment</a:t>
            </a:r>
          </a:p>
        </p:txBody>
      </p:sp>
      <p:sp>
        <p:nvSpPr>
          <p:cNvPr id="4" name="Oval 3">
            <a:extLst>
              <a:ext uri="{FF2B5EF4-FFF2-40B4-BE49-F238E27FC236}">
                <a16:creationId xmlns:a16="http://schemas.microsoft.com/office/drawing/2014/main" id="{1A37A640-7006-A144-94FD-7F09AEC542A5}"/>
              </a:ext>
            </a:extLst>
          </p:cNvPr>
          <p:cNvSpPr/>
          <p:nvPr/>
        </p:nvSpPr>
        <p:spPr>
          <a:xfrm>
            <a:off x="-823603" y="-820256"/>
            <a:ext cx="1852304" cy="1864110"/>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F0A56C-B08A-8E46-A6C9-4A7F8EF2451A}"/>
              </a:ext>
            </a:extLst>
          </p:cNvPr>
          <p:cNvSpPr/>
          <p:nvPr/>
        </p:nvSpPr>
        <p:spPr>
          <a:xfrm>
            <a:off x="245424" y="-88755"/>
            <a:ext cx="558166" cy="1015663"/>
          </a:xfrm>
          <a:prstGeom prst="rect">
            <a:avLst/>
          </a:prstGeom>
        </p:spPr>
        <p:txBody>
          <a:bodyPr wrap="none">
            <a:spAutoFit/>
          </a:bodyPr>
          <a:lstStyle/>
          <a:p>
            <a:r>
              <a:rPr lang="en-US" sz="6000" dirty="0">
                <a:solidFill>
                  <a:schemeClr val="accent3">
                    <a:lumMod val="60000"/>
                    <a:lumOff val="40000"/>
                  </a:schemeClr>
                </a:solidFill>
                <a:latin typeface="Candara" panose="020E0502030303020204" pitchFamily="34" charset="0"/>
              </a:rPr>
              <a:t>3</a:t>
            </a:r>
          </a:p>
        </p:txBody>
      </p:sp>
      <p:cxnSp>
        <p:nvCxnSpPr>
          <p:cNvPr id="10" name="Straight Connector 9">
            <a:extLst>
              <a:ext uri="{FF2B5EF4-FFF2-40B4-BE49-F238E27FC236}">
                <a16:creationId xmlns:a16="http://schemas.microsoft.com/office/drawing/2014/main" id="{D68EE824-787F-7040-9BAA-559C47091C67}"/>
              </a:ext>
            </a:extLst>
          </p:cNvPr>
          <p:cNvCxnSpPr/>
          <p:nvPr/>
        </p:nvCxnSpPr>
        <p:spPr>
          <a:xfrm>
            <a:off x="1243013" y="1571625"/>
            <a:ext cx="8115300" cy="0"/>
          </a:xfrm>
          <a:prstGeom prst="line">
            <a:avLst/>
          </a:prstGeom>
          <a:ln w="76200" cap="sq">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Rectangle 17">
            <a:extLst>
              <a:ext uri="{FF2B5EF4-FFF2-40B4-BE49-F238E27FC236}">
                <a16:creationId xmlns:a16="http://schemas.microsoft.com/office/drawing/2014/main" id="{4A4F0942-C966-664B-973C-C272BCD40B67}"/>
              </a:ext>
            </a:extLst>
          </p:cNvPr>
          <p:cNvSpPr txBox="1">
            <a:spLocks noChangeArrowheads="1"/>
          </p:cNvSpPr>
          <p:nvPr/>
        </p:nvSpPr>
        <p:spPr>
          <a:xfrm>
            <a:off x="127000" y="1892300"/>
            <a:ext cx="11950700" cy="48387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sz="2400" dirty="0">
                <a:latin typeface="Candara" panose="020E0502030303020204" pitchFamily="34" charset="0"/>
              </a:rPr>
              <a:t>1.  A production possibilities frontier shows</a:t>
            </a:r>
          </a:p>
          <a:p>
            <a:pPr lvl="1">
              <a:buFontTx/>
              <a:buNone/>
            </a:pPr>
            <a:r>
              <a:rPr lang="en-US" altLang="en-US" dirty="0">
                <a:latin typeface="Candara" panose="020E0502030303020204" pitchFamily="34" charset="0"/>
              </a:rPr>
              <a:t>(a) farm goods and factory goods produced by an economy.</a:t>
            </a:r>
          </a:p>
          <a:p>
            <a:pPr lvl="1">
              <a:buFontTx/>
              <a:buNone/>
            </a:pPr>
            <a:r>
              <a:rPr lang="en-US" altLang="en-US" dirty="0">
                <a:latin typeface="Candara" panose="020E0502030303020204" pitchFamily="34" charset="0"/>
              </a:rPr>
              <a:t>(b) the maximum possible output of an economy.</a:t>
            </a:r>
          </a:p>
          <a:p>
            <a:pPr lvl="1">
              <a:buFontTx/>
              <a:buNone/>
            </a:pPr>
            <a:r>
              <a:rPr lang="en-US" altLang="en-US" dirty="0">
                <a:latin typeface="Candara" panose="020E0502030303020204" pitchFamily="34" charset="0"/>
              </a:rPr>
              <a:t>(c) the minimum possible output of an economy.</a:t>
            </a:r>
          </a:p>
          <a:p>
            <a:pPr lvl="1">
              <a:buFontTx/>
              <a:buNone/>
            </a:pPr>
            <a:r>
              <a:rPr lang="en-US" altLang="en-US" dirty="0">
                <a:latin typeface="Candara" panose="020E0502030303020204" pitchFamily="34" charset="0"/>
              </a:rPr>
              <a:t>(d) underutilization of resources.</a:t>
            </a:r>
          </a:p>
          <a:p>
            <a:pPr lvl="1">
              <a:buFontTx/>
              <a:buNone/>
            </a:pPr>
            <a:endParaRPr lang="en-US" altLang="en-US" dirty="0">
              <a:latin typeface="Candara" panose="020E0502030303020204" pitchFamily="34" charset="0"/>
            </a:endParaRPr>
          </a:p>
          <a:p>
            <a:pPr>
              <a:buFontTx/>
              <a:buNone/>
            </a:pPr>
            <a:r>
              <a:rPr lang="en-US" altLang="en-US" sz="2400" dirty="0">
                <a:latin typeface="Candara" panose="020E0502030303020204" pitchFamily="34" charset="0"/>
              </a:rPr>
              <a:t>2.  An economy that is using its resources to produce the maximum number of goods and services is described as </a:t>
            </a:r>
          </a:p>
          <a:p>
            <a:pPr lvl="1">
              <a:buFontTx/>
              <a:buNone/>
            </a:pPr>
            <a:r>
              <a:rPr lang="en-US" altLang="en-US" dirty="0">
                <a:latin typeface="Candara" panose="020E0502030303020204" pitchFamily="34" charset="0"/>
              </a:rPr>
              <a:t>(a) efficient.</a:t>
            </a:r>
          </a:p>
          <a:p>
            <a:pPr lvl="1">
              <a:buFontTx/>
              <a:buNone/>
            </a:pPr>
            <a:r>
              <a:rPr lang="en-US" altLang="en-US" dirty="0">
                <a:latin typeface="Candara" panose="020E0502030303020204" pitchFamily="34" charset="0"/>
              </a:rPr>
              <a:t>(b) underutilized.</a:t>
            </a:r>
          </a:p>
          <a:p>
            <a:pPr lvl="1">
              <a:buFontTx/>
              <a:buNone/>
            </a:pPr>
            <a:r>
              <a:rPr lang="en-US" altLang="en-US" dirty="0">
                <a:latin typeface="Candara" panose="020E0502030303020204" pitchFamily="34" charset="0"/>
              </a:rPr>
              <a:t>(c) growing.</a:t>
            </a:r>
          </a:p>
          <a:p>
            <a:pPr lvl="1">
              <a:buFontTx/>
              <a:buNone/>
            </a:pPr>
            <a:r>
              <a:rPr lang="en-US" altLang="en-US" dirty="0">
                <a:latin typeface="Candara" panose="020E0502030303020204" pitchFamily="34" charset="0"/>
              </a:rPr>
              <a:t>(d) trading off.</a:t>
            </a:r>
          </a:p>
          <a:p>
            <a:pPr>
              <a:buFontTx/>
              <a:buNone/>
            </a:pPr>
            <a:endParaRPr lang="en-US" altLang="en-US" sz="3600" dirty="0">
              <a:latin typeface="Candara" panose="020E0502030303020204" pitchFamily="34" charset="0"/>
            </a:endParaRPr>
          </a:p>
        </p:txBody>
      </p:sp>
    </p:spTree>
    <p:extLst>
      <p:ext uri="{BB962C8B-B14F-4D97-AF65-F5344CB8AC3E}">
        <p14:creationId xmlns:p14="http://schemas.microsoft.com/office/powerpoint/2010/main" val="196354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dissolve">
                                      <p:cBhvr>
                                        <p:cTn id="11" dur="500"/>
                                        <p:tgtEl>
                                          <p:spTgt spid="11">
                                            <p:txEl>
                                              <p:pRg st="0" end="0"/>
                                            </p:txEl>
                                          </p:spTgt>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dissolve">
                                      <p:cBhvr>
                                        <p:cTn id="14" dur="500"/>
                                        <p:tgtEl>
                                          <p:spTgt spid="11">
                                            <p:txEl>
                                              <p:pRg st="1" end="1"/>
                                            </p:txEl>
                                          </p:spTgt>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dissolve">
                                      <p:cBhvr>
                                        <p:cTn id="17" dur="500"/>
                                        <p:tgtEl>
                                          <p:spTgt spid="11">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animEffect transition="in" filter="dissolve">
                                      <p:cBhvr>
                                        <p:cTn id="20" dur="500"/>
                                        <p:tgtEl>
                                          <p:spTgt spid="11">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Effect transition="in" filter="dissolve">
                                      <p:cBhvr>
                                        <p:cTn id="23" dur="500"/>
                                        <p:tgtEl>
                                          <p:spTgt spid="11">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dissolve">
                                      <p:cBhvr>
                                        <p:cTn id="28" dur="500"/>
                                        <p:tgtEl>
                                          <p:spTgt spid="11">
                                            <p:txEl>
                                              <p:pRg st="6" end="6"/>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1">
                                            <p:txEl>
                                              <p:pRg st="7" end="7"/>
                                            </p:txEl>
                                          </p:spTgt>
                                        </p:tgtEl>
                                        <p:attrNameLst>
                                          <p:attrName>style.visibility</p:attrName>
                                        </p:attrNameLst>
                                      </p:cBhvr>
                                      <p:to>
                                        <p:strVal val="visible"/>
                                      </p:to>
                                    </p:set>
                                    <p:animEffect transition="in" filter="dissolve">
                                      <p:cBhvr>
                                        <p:cTn id="31" dur="500"/>
                                        <p:tgtEl>
                                          <p:spTgt spid="11">
                                            <p:txEl>
                                              <p:pRg st="7" end="7"/>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1">
                                            <p:txEl>
                                              <p:pRg st="8" end="8"/>
                                            </p:txEl>
                                          </p:spTgt>
                                        </p:tgtEl>
                                        <p:attrNameLst>
                                          <p:attrName>style.visibility</p:attrName>
                                        </p:attrNameLst>
                                      </p:cBhvr>
                                      <p:to>
                                        <p:strVal val="visible"/>
                                      </p:to>
                                    </p:set>
                                    <p:animEffect transition="in" filter="dissolve">
                                      <p:cBhvr>
                                        <p:cTn id="34" dur="500"/>
                                        <p:tgtEl>
                                          <p:spTgt spid="11">
                                            <p:txEl>
                                              <p:pRg st="8" end="8"/>
                                            </p:txEl>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1">
                                            <p:txEl>
                                              <p:pRg st="9" end="9"/>
                                            </p:txEl>
                                          </p:spTgt>
                                        </p:tgtEl>
                                        <p:attrNameLst>
                                          <p:attrName>style.visibility</p:attrName>
                                        </p:attrNameLst>
                                      </p:cBhvr>
                                      <p:to>
                                        <p:strVal val="visible"/>
                                      </p:to>
                                    </p:set>
                                    <p:animEffect transition="in" filter="dissolve">
                                      <p:cBhvr>
                                        <p:cTn id="37" dur="500"/>
                                        <p:tgtEl>
                                          <p:spTgt spid="11">
                                            <p:txEl>
                                              <p:pRg st="9" end="9"/>
                                            </p:txEl>
                                          </p:spTgt>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1">
                                            <p:txEl>
                                              <p:pRg st="10" end="10"/>
                                            </p:txEl>
                                          </p:spTgt>
                                        </p:tgtEl>
                                        <p:attrNameLst>
                                          <p:attrName>style.visibility</p:attrName>
                                        </p:attrNameLst>
                                      </p:cBhvr>
                                      <p:to>
                                        <p:strVal val="visible"/>
                                      </p:to>
                                    </p:set>
                                    <p:animEffect transition="in" filter="dissolve">
                                      <p:cBhvr>
                                        <p:cTn id="40" dur="500"/>
                                        <p:tgtEl>
                                          <p:spTgt spid="1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677DA-8022-DB4D-9406-777A63645EBC}"/>
              </a:ext>
            </a:extLst>
          </p:cNvPr>
          <p:cNvSpPr>
            <a:spLocks noGrp="1"/>
          </p:cNvSpPr>
          <p:nvPr>
            <p:ph type="title"/>
          </p:nvPr>
        </p:nvSpPr>
        <p:spPr/>
        <p:txBody>
          <a:bodyPr/>
          <a:lstStyle/>
          <a:p>
            <a:r>
              <a:rPr lang="en-US" dirty="0">
                <a:latin typeface="Candara" panose="020E0502030303020204" pitchFamily="34" charset="0"/>
              </a:rPr>
              <a:t>Assessment</a:t>
            </a:r>
          </a:p>
        </p:txBody>
      </p:sp>
      <p:sp>
        <p:nvSpPr>
          <p:cNvPr id="4" name="Oval 3">
            <a:extLst>
              <a:ext uri="{FF2B5EF4-FFF2-40B4-BE49-F238E27FC236}">
                <a16:creationId xmlns:a16="http://schemas.microsoft.com/office/drawing/2014/main" id="{1A37A640-7006-A144-94FD-7F09AEC542A5}"/>
              </a:ext>
            </a:extLst>
          </p:cNvPr>
          <p:cNvSpPr/>
          <p:nvPr/>
        </p:nvSpPr>
        <p:spPr>
          <a:xfrm>
            <a:off x="-823603" y="-820256"/>
            <a:ext cx="1852304" cy="1864110"/>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F0A56C-B08A-8E46-A6C9-4A7F8EF2451A}"/>
              </a:ext>
            </a:extLst>
          </p:cNvPr>
          <p:cNvSpPr/>
          <p:nvPr/>
        </p:nvSpPr>
        <p:spPr>
          <a:xfrm>
            <a:off x="245424" y="-88755"/>
            <a:ext cx="558166" cy="1015663"/>
          </a:xfrm>
          <a:prstGeom prst="rect">
            <a:avLst/>
          </a:prstGeom>
        </p:spPr>
        <p:txBody>
          <a:bodyPr wrap="none">
            <a:spAutoFit/>
          </a:bodyPr>
          <a:lstStyle/>
          <a:p>
            <a:r>
              <a:rPr lang="en-US" sz="6000" dirty="0">
                <a:solidFill>
                  <a:schemeClr val="accent3">
                    <a:lumMod val="60000"/>
                    <a:lumOff val="40000"/>
                  </a:schemeClr>
                </a:solidFill>
                <a:latin typeface="Candara" panose="020E0502030303020204" pitchFamily="34" charset="0"/>
              </a:rPr>
              <a:t>3</a:t>
            </a:r>
          </a:p>
        </p:txBody>
      </p:sp>
      <p:cxnSp>
        <p:nvCxnSpPr>
          <p:cNvPr id="10" name="Straight Connector 9">
            <a:extLst>
              <a:ext uri="{FF2B5EF4-FFF2-40B4-BE49-F238E27FC236}">
                <a16:creationId xmlns:a16="http://schemas.microsoft.com/office/drawing/2014/main" id="{D68EE824-787F-7040-9BAA-559C47091C67}"/>
              </a:ext>
            </a:extLst>
          </p:cNvPr>
          <p:cNvCxnSpPr/>
          <p:nvPr/>
        </p:nvCxnSpPr>
        <p:spPr>
          <a:xfrm>
            <a:off x="1243013" y="1571625"/>
            <a:ext cx="8115300" cy="0"/>
          </a:xfrm>
          <a:prstGeom prst="line">
            <a:avLst/>
          </a:prstGeom>
          <a:ln w="76200" cap="sq">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Rectangle 17">
            <a:extLst>
              <a:ext uri="{FF2B5EF4-FFF2-40B4-BE49-F238E27FC236}">
                <a16:creationId xmlns:a16="http://schemas.microsoft.com/office/drawing/2014/main" id="{4A4F0942-C966-664B-973C-C272BCD40B67}"/>
              </a:ext>
            </a:extLst>
          </p:cNvPr>
          <p:cNvSpPr txBox="1">
            <a:spLocks noChangeArrowheads="1"/>
          </p:cNvSpPr>
          <p:nvPr/>
        </p:nvSpPr>
        <p:spPr>
          <a:xfrm>
            <a:off x="127000" y="1892300"/>
            <a:ext cx="11950700" cy="48387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sz="2400" dirty="0">
                <a:latin typeface="Candara" panose="020E0502030303020204" pitchFamily="34" charset="0"/>
              </a:rPr>
              <a:t>1.  A production possibilities frontier shows</a:t>
            </a:r>
          </a:p>
          <a:p>
            <a:pPr lvl="1">
              <a:buFontTx/>
              <a:buNone/>
            </a:pPr>
            <a:r>
              <a:rPr lang="en-US" altLang="en-US" dirty="0">
                <a:latin typeface="Candara" panose="020E0502030303020204" pitchFamily="34" charset="0"/>
              </a:rPr>
              <a:t>(a) farm goods and factory goods produced by an economy.</a:t>
            </a:r>
          </a:p>
          <a:p>
            <a:pPr lvl="1">
              <a:buFontTx/>
              <a:buNone/>
            </a:pPr>
            <a:r>
              <a:rPr lang="en-US" altLang="en-US" dirty="0">
                <a:highlight>
                  <a:srgbClr val="00FFFF"/>
                </a:highlight>
                <a:latin typeface="Candara" panose="020E0502030303020204" pitchFamily="34" charset="0"/>
              </a:rPr>
              <a:t>(b) the maximum possible output of an economy.</a:t>
            </a:r>
          </a:p>
          <a:p>
            <a:pPr lvl="1">
              <a:buFontTx/>
              <a:buNone/>
            </a:pPr>
            <a:r>
              <a:rPr lang="en-US" altLang="en-US" dirty="0">
                <a:latin typeface="Candara" panose="020E0502030303020204" pitchFamily="34" charset="0"/>
              </a:rPr>
              <a:t>(c) the minimum possible output of an economy.</a:t>
            </a:r>
          </a:p>
          <a:p>
            <a:pPr lvl="1">
              <a:buFontTx/>
              <a:buNone/>
            </a:pPr>
            <a:r>
              <a:rPr lang="en-US" altLang="en-US" dirty="0">
                <a:latin typeface="Candara" panose="020E0502030303020204" pitchFamily="34" charset="0"/>
              </a:rPr>
              <a:t>(d) underutilization of resources.</a:t>
            </a:r>
          </a:p>
          <a:p>
            <a:pPr lvl="1">
              <a:buFontTx/>
              <a:buNone/>
            </a:pPr>
            <a:endParaRPr lang="en-US" altLang="en-US" dirty="0">
              <a:latin typeface="Candara" panose="020E0502030303020204" pitchFamily="34" charset="0"/>
            </a:endParaRPr>
          </a:p>
          <a:p>
            <a:pPr>
              <a:buFontTx/>
              <a:buNone/>
            </a:pPr>
            <a:r>
              <a:rPr lang="en-US" altLang="en-US" sz="2400" dirty="0">
                <a:latin typeface="Candara" panose="020E0502030303020204" pitchFamily="34" charset="0"/>
              </a:rPr>
              <a:t>2.  An economy that is using its resources to produce the maximum number of goods and services is described as </a:t>
            </a:r>
          </a:p>
          <a:p>
            <a:pPr lvl="1">
              <a:buFontTx/>
              <a:buNone/>
            </a:pPr>
            <a:r>
              <a:rPr lang="en-US" altLang="en-US" dirty="0">
                <a:highlight>
                  <a:srgbClr val="00FFFF"/>
                </a:highlight>
                <a:latin typeface="Candara" panose="020E0502030303020204" pitchFamily="34" charset="0"/>
              </a:rPr>
              <a:t>(a) efficient</a:t>
            </a:r>
          </a:p>
          <a:p>
            <a:pPr lvl="1">
              <a:buFontTx/>
              <a:buNone/>
            </a:pPr>
            <a:r>
              <a:rPr lang="en-US" altLang="en-US" dirty="0">
                <a:latin typeface="Candara" panose="020E0502030303020204" pitchFamily="34" charset="0"/>
              </a:rPr>
              <a:t>(b) underutilized</a:t>
            </a:r>
          </a:p>
          <a:p>
            <a:pPr lvl="1">
              <a:buFontTx/>
              <a:buNone/>
            </a:pPr>
            <a:r>
              <a:rPr lang="en-US" altLang="en-US" dirty="0">
                <a:latin typeface="Candara" panose="020E0502030303020204" pitchFamily="34" charset="0"/>
              </a:rPr>
              <a:t>(c) growing</a:t>
            </a:r>
          </a:p>
          <a:p>
            <a:pPr lvl="1">
              <a:buFontTx/>
              <a:buNone/>
            </a:pPr>
            <a:r>
              <a:rPr lang="en-US" altLang="en-US" dirty="0">
                <a:latin typeface="Candara" panose="020E0502030303020204" pitchFamily="34" charset="0"/>
              </a:rPr>
              <a:t>(d) trading off</a:t>
            </a:r>
          </a:p>
          <a:p>
            <a:pPr>
              <a:buFontTx/>
              <a:buNone/>
            </a:pPr>
            <a:endParaRPr lang="en-US" altLang="en-US" sz="3600" dirty="0">
              <a:latin typeface="Candara" panose="020E0502030303020204" pitchFamily="34" charset="0"/>
            </a:endParaRPr>
          </a:p>
        </p:txBody>
      </p:sp>
    </p:spTree>
    <p:extLst>
      <p:ext uri="{BB962C8B-B14F-4D97-AF65-F5344CB8AC3E}">
        <p14:creationId xmlns:p14="http://schemas.microsoft.com/office/powerpoint/2010/main" val="33560964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677DA-8022-DB4D-9406-777A63645EBC}"/>
              </a:ext>
            </a:extLst>
          </p:cNvPr>
          <p:cNvSpPr>
            <a:spLocks noGrp="1"/>
          </p:cNvSpPr>
          <p:nvPr>
            <p:ph type="title"/>
          </p:nvPr>
        </p:nvSpPr>
        <p:spPr/>
        <p:txBody>
          <a:bodyPr/>
          <a:lstStyle/>
          <a:p>
            <a:r>
              <a:rPr lang="en-US" dirty="0">
                <a:latin typeface="Candara" panose="020E0502030303020204" pitchFamily="34" charset="0"/>
                <a:hlinkClick r:id="rId2"/>
              </a:rPr>
              <a:t>Mr. Clifford: Monster’s Inc. </a:t>
            </a:r>
            <a:r>
              <a:rPr lang="en-US" dirty="0">
                <a:latin typeface="Candara" panose="020E0502030303020204" pitchFamily="34" charset="0"/>
              </a:rPr>
              <a:t>Video</a:t>
            </a:r>
          </a:p>
        </p:txBody>
      </p:sp>
      <p:sp>
        <p:nvSpPr>
          <p:cNvPr id="4" name="Oval 3">
            <a:extLst>
              <a:ext uri="{FF2B5EF4-FFF2-40B4-BE49-F238E27FC236}">
                <a16:creationId xmlns:a16="http://schemas.microsoft.com/office/drawing/2014/main" id="{1A37A640-7006-A144-94FD-7F09AEC542A5}"/>
              </a:ext>
            </a:extLst>
          </p:cNvPr>
          <p:cNvSpPr/>
          <p:nvPr/>
        </p:nvSpPr>
        <p:spPr>
          <a:xfrm>
            <a:off x="-823603" y="-820256"/>
            <a:ext cx="1852304" cy="1864110"/>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F0A56C-B08A-8E46-A6C9-4A7F8EF2451A}"/>
              </a:ext>
            </a:extLst>
          </p:cNvPr>
          <p:cNvSpPr/>
          <p:nvPr/>
        </p:nvSpPr>
        <p:spPr>
          <a:xfrm>
            <a:off x="245424" y="-88755"/>
            <a:ext cx="558166" cy="1015663"/>
          </a:xfrm>
          <a:prstGeom prst="rect">
            <a:avLst/>
          </a:prstGeom>
        </p:spPr>
        <p:txBody>
          <a:bodyPr wrap="none">
            <a:spAutoFit/>
          </a:bodyPr>
          <a:lstStyle/>
          <a:p>
            <a:r>
              <a:rPr lang="en-US" sz="6000" dirty="0">
                <a:solidFill>
                  <a:schemeClr val="accent3">
                    <a:lumMod val="60000"/>
                    <a:lumOff val="40000"/>
                  </a:schemeClr>
                </a:solidFill>
                <a:latin typeface="Candara" panose="020E0502030303020204" pitchFamily="34" charset="0"/>
              </a:rPr>
              <a:t>3</a:t>
            </a:r>
          </a:p>
        </p:txBody>
      </p:sp>
      <p:cxnSp>
        <p:nvCxnSpPr>
          <p:cNvPr id="10" name="Straight Connector 9">
            <a:extLst>
              <a:ext uri="{FF2B5EF4-FFF2-40B4-BE49-F238E27FC236}">
                <a16:creationId xmlns:a16="http://schemas.microsoft.com/office/drawing/2014/main" id="{D68EE824-787F-7040-9BAA-559C47091C67}"/>
              </a:ext>
            </a:extLst>
          </p:cNvPr>
          <p:cNvCxnSpPr/>
          <p:nvPr/>
        </p:nvCxnSpPr>
        <p:spPr>
          <a:xfrm>
            <a:off x="1243013" y="1571625"/>
            <a:ext cx="8115300" cy="0"/>
          </a:xfrm>
          <a:prstGeom prst="line">
            <a:avLst/>
          </a:prstGeom>
          <a:ln w="76200" cap="sq">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782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42BB7E-EA97-0249-9DA1-90A827974014}"/>
              </a:ext>
            </a:extLst>
          </p:cNvPr>
          <p:cNvPicPr>
            <a:picLocks noChangeAspect="1"/>
          </p:cNvPicPr>
          <p:nvPr/>
        </p:nvPicPr>
        <p:blipFill>
          <a:blip r:embed="rId2"/>
          <a:stretch>
            <a:fillRect/>
          </a:stretch>
        </p:blipFill>
        <p:spPr>
          <a:xfrm>
            <a:off x="2224794" y="2430886"/>
            <a:ext cx="7287506" cy="3878658"/>
          </a:xfrm>
          <a:prstGeom prst="rect">
            <a:avLst/>
          </a:prstGeom>
        </p:spPr>
      </p:pic>
      <p:sp>
        <p:nvSpPr>
          <p:cNvPr id="4" name="Oval 3">
            <a:extLst>
              <a:ext uri="{FF2B5EF4-FFF2-40B4-BE49-F238E27FC236}">
                <a16:creationId xmlns:a16="http://schemas.microsoft.com/office/drawing/2014/main" id="{3BD43C20-52BC-6C42-BDBA-891F9C5FE604}"/>
              </a:ext>
            </a:extLst>
          </p:cNvPr>
          <p:cNvSpPr/>
          <p:nvPr/>
        </p:nvSpPr>
        <p:spPr>
          <a:xfrm>
            <a:off x="-637467" y="-369464"/>
            <a:ext cx="1723317" cy="1612477"/>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C24BF05-E21F-114C-B621-F9282489620D}"/>
              </a:ext>
            </a:extLst>
          </p:cNvPr>
          <p:cNvSpPr txBox="1"/>
          <p:nvPr/>
        </p:nvSpPr>
        <p:spPr>
          <a:xfrm>
            <a:off x="-184323" y="233786"/>
            <a:ext cx="1270173" cy="646331"/>
          </a:xfrm>
          <a:prstGeom prst="rect">
            <a:avLst/>
          </a:prstGeom>
          <a:noFill/>
        </p:spPr>
        <p:txBody>
          <a:bodyPr wrap="square" rtlCol="0">
            <a:spAutoFit/>
          </a:bodyPr>
          <a:lstStyle/>
          <a:p>
            <a:pPr algn="ctr"/>
            <a:r>
              <a:rPr lang="en-US" b="1" dirty="0">
                <a:solidFill>
                  <a:schemeClr val="accent3">
                    <a:lumMod val="20000"/>
                    <a:lumOff val="80000"/>
                  </a:schemeClr>
                </a:solidFill>
                <a:latin typeface="Candara" panose="020E0502030303020204" pitchFamily="34" charset="0"/>
              </a:rPr>
              <a:t>Warm-up #1</a:t>
            </a:r>
          </a:p>
        </p:txBody>
      </p:sp>
      <p:sp>
        <p:nvSpPr>
          <p:cNvPr id="7" name="TextBox 6">
            <a:extLst>
              <a:ext uri="{FF2B5EF4-FFF2-40B4-BE49-F238E27FC236}">
                <a16:creationId xmlns:a16="http://schemas.microsoft.com/office/drawing/2014/main" id="{A466FB02-671B-2C4F-BDD3-2AB4D358879A}"/>
              </a:ext>
            </a:extLst>
          </p:cNvPr>
          <p:cNvSpPr txBox="1"/>
          <p:nvPr/>
        </p:nvSpPr>
        <p:spPr>
          <a:xfrm>
            <a:off x="1538994" y="436774"/>
            <a:ext cx="9116306" cy="1938992"/>
          </a:xfrm>
          <a:prstGeom prst="rect">
            <a:avLst/>
          </a:prstGeom>
          <a:solidFill>
            <a:schemeClr val="accent1">
              <a:lumMod val="50000"/>
            </a:schemeClr>
          </a:solidFill>
          <a:ln w="76200" cap="rnd" cmpd="thickThin">
            <a:solidFill>
              <a:schemeClr val="accent3"/>
            </a:solidFill>
          </a:ln>
        </p:spPr>
        <p:txBody>
          <a:bodyPr wrap="square" rtlCol="0">
            <a:spAutoFit/>
          </a:bodyPr>
          <a:lstStyle/>
          <a:p>
            <a:pPr marL="457200" indent="-457200">
              <a:buAutoNum type="arabicPeriod"/>
            </a:pPr>
            <a:r>
              <a:rPr lang="en-US" sz="2400" b="1" dirty="0">
                <a:solidFill>
                  <a:schemeClr val="accent3">
                    <a:lumMod val="20000"/>
                    <a:lumOff val="80000"/>
                  </a:schemeClr>
                </a:solidFill>
                <a:latin typeface="Candara" panose="020E0502030303020204" pitchFamily="34" charset="0"/>
              </a:rPr>
              <a:t>Which of the photos represents a </a:t>
            </a:r>
            <a:r>
              <a:rPr lang="en-US" sz="2400" b="1" u="sng" dirty="0">
                <a:solidFill>
                  <a:schemeClr val="accent3">
                    <a:lumMod val="20000"/>
                    <a:lumOff val="80000"/>
                  </a:schemeClr>
                </a:solidFill>
                <a:latin typeface="Candara" panose="020E0502030303020204" pitchFamily="34" charset="0"/>
              </a:rPr>
              <a:t>limited resource</a:t>
            </a:r>
            <a:r>
              <a:rPr lang="en-US" sz="2400" b="1" dirty="0">
                <a:solidFill>
                  <a:schemeClr val="accent3">
                    <a:lumMod val="20000"/>
                    <a:lumOff val="80000"/>
                  </a:schemeClr>
                </a:solidFill>
                <a:latin typeface="Candara" panose="020E0502030303020204" pitchFamily="34" charset="0"/>
              </a:rPr>
              <a:t>?</a:t>
            </a:r>
          </a:p>
          <a:p>
            <a:pPr lvl="1"/>
            <a:r>
              <a:rPr lang="en-US" sz="2400" b="1" dirty="0">
                <a:solidFill>
                  <a:schemeClr val="accent4">
                    <a:lumMod val="40000"/>
                    <a:lumOff val="60000"/>
                  </a:schemeClr>
                </a:solidFill>
                <a:latin typeface="Candara" panose="020E0502030303020204" pitchFamily="34" charset="0"/>
              </a:rPr>
              <a:t>-Redwood Forest</a:t>
            </a:r>
            <a:endParaRPr lang="en-US" sz="2400" b="1" dirty="0">
              <a:solidFill>
                <a:schemeClr val="accent3">
                  <a:lumMod val="20000"/>
                  <a:lumOff val="80000"/>
                </a:schemeClr>
              </a:solidFill>
              <a:latin typeface="Candara" panose="020E0502030303020204" pitchFamily="34" charset="0"/>
            </a:endParaRPr>
          </a:p>
          <a:p>
            <a:pPr marL="457200" indent="-457200">
              <a:buAutoNum type="arabicPeriod"/>
            </a:pPr>
            <a:r>
              <a:rPr lang="en-US" sz="2400" b="1" dirty="0">
                <a:solidFill>
                  <a:schemeClr val="accent3">
                    <a:lumMod val="20000"/>
                    <a:lumOff val="80000"/>
                  </a:schemeClr>
                </a:solidFill>
                <a:latin typeface="Candara" panose="020E0502030303020204" pitchFamily="34" charset="0"/>
              </a:rPr>
              <a:t>Which of the photos represents </a:t>
            </a:r>
            <a:r>
              <a:rPr lang="en-US" sz="2400" b="1" u="sng" dirty="0">
                <a:solidFill>
                  <a:schemeClr val="accent3">
                    <a:lumMod val="20000"/>
                    <a:lumOff val="80000"/>
                  </a:schemeClr>
                </a:solidFill>
                <a:latin typeface="Candara" panose="020E0502030303020204" pitchFamily="34" charset="0"/>
              </a:rPr>
              <a:t>unlimited wants</a:t>
            </a:r>
            <a:r>
              <a:rPr lang="en-US" sz="2400" b="1" dirty="0">
                <a:solidFill>
                  <a:schemeClr val="accent3">
                    <a:lumMod val="20000"/>
                    <a:lumOff val="80000"/>
                  </a:schemeClr>
                </a:solidFill>
                <a:latin typeface="Candara" panose="020E0502030303020204" pitchFamily="34" charset="0"/>
              </a:rPr>
              <a:t>?</a:t>
            </a:r>
          </a:p>
          <a:p>
            <a:pPr lvl="1"/>
            <a:r>
              <a:rPr lang="en-US" sz="2400" b="1" dirty="0">
                <a:solidFill>
                  <a:schemeClr val="accent4">
                    <a:lumMod val="40000"/>
                    <a:lumOff val="60000"/>
                  </a:schemeClr>
                </a:solidFill>
                <a:latin typeface="Candara" panose="020E0502030303020204" pitchFamily="34" charset="0"/>
              </a:rPr>
              <a:t>-Housing development</a:t>
            </a:r>
            <a:endParaRPr lang="en-US" sz="2400" b="1" dirty="0">
              <a:solidFill>
                <a:schemeClr val="accent3">
                  <a:lumMod val="20000"/>
                  <a:lumOff val="80000"/>
                </a:schemeClr>
              </a:solidFill>
              <a:latin typeface="Candara" panose="020E0502030303020204" pitchFamily="34" charset="0"/>
            </a:endParaRPr>
          </a:p>
          <a:p>
            <a:r>
              <a:rPr lang="en-US" sz="2400" b="1" dirty="0">
                <a:solidFill>
                  <a:schemeClr val="accent3">
                    <a:lumMod val="20000"/>
                    <a:lumOff val="80000"/>
                  </a:schemeClr>
                </a:solidFill>
                <a:latin typeface="Candara" panose="020E0502030303020204" pitchFamily="34" charset="0"/>
              </a:rPr>
              <a:t>3.    Economics is the study of </a:t>
            </a:r>
            <a:r>
              <a:rPr lang="en-US" sz="2400" b="1" u="sng" dirty="0">
                <a:solidFill>
                  <a:schemeClr val="accent4">
                    <a:lumMod val="60000"/>
                    <a:lumOff val="40000"/>
                  </a:schemeClr>
                </a:solidFill>
                <a:latin typeface="Candara" panose="020E0502030303020204" pitchFamily="34" charset="0"/>
              </a:rPr>
              <a:t>Scarcity.</a:t>
            </a:r>
          </a:p>
        </p:txBody>
      </p:sp>
    </p:spTree>
    <p:extLst>
      <p:ext uri="{BB962C8B-B14F-4D97-AF65-F5344CB8AC3E}">
        <p14:creationId xmlns:p14="http://schemas.microsoft.com/office/powerpoint/2010/main" val="1986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BD43C20-52BC-6C42-BDBA-891F9C5FE604}"/>
              </a:ext>
            </a:extLst>
          </p:cNvPr>
          <p:cNvSpPr/>
          <p:nvPr/>
        </p:nvSpPr>
        <p:spPr>
          <a:xfrm>
            <a:off x="-637467" y="-369464"/>
            <a:ext cx="1723317" cy="1612477"/>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C24BF05-E21F-114C-B621-F9282489620D}"/>
              </a:ext>
            </a:extLst>
          </p:cNvPr>
          <p:cNvSpPr txBox="1"/>
          <p:nvPr/>
        </p:nvSpPr>
        <p:spPr>
          <a:xfrm>
            <a:off x="-184323" y="233786"/>
            <a:ext cx="1270173" cy="461665"/>
          </a:xfrm>
          <a:prstGeom prst="rect">
            <a:avLst/>
          </a:prstGeom>
          <a:noFill/>
        </p:spPr>
        <p:txBody>
          <a:bodyPr wrap="square" rtlCol="0">
            <a:spAutoFit/>
          </a:bodyPr>
          <a:lstStyle/>
          <a:p>
            <a:pPr algn="ctr"/>
            <a:r>
              <a:rPr lang="en-US" sz="2400" b="1" dirty="0">
                <a:solidFill>
                  <a:schemeClr val="accent3">
                    <a:lumMod val="20000"/>
                    <a:lumOff val="80000"/>
                  </a:schemeClr>
                </a:solidFill>
                <a:latin typeface="Candara" panose="020E0502030303020204" pitchFamily="34" charset="0"/>
              </a:rPr>
              <a:t>Ch. 1</a:t>
            </a:r>
          </a:p>
        </p:txBody>
      </p:sp>
      <p:sp>
        <p:nvSpPr>
          <p:cNvPr id="7" name="TextBox 6">
            <a:extLst>
              <a:ext uri="{FF2B5EF4-FFF2-40B4-BE49-F238E27FC236}">
                <a16:creationId xmlns:a16="http://schemas.microsoft.com/office/drawing/2014/main" id="{A466FB02-671B-2C4F-BDD3-2AB4D358879A}"/>
              </a:ext>
            </a:extLst>
          </p:cNvPr>
          <p:cNvSpPr txBox="1"/>
          <p:nvPr/>
        </p:nvSpPr>
        <p:spPr>
          <a:xfrm>
            <a:off x="1308100" y="341313"/>
            <a:ext cx="10134600" cy="2092881"/>
          </a:xfrm>
          <a:prstGeom prst="rect">
            <a:avLst/>
          </a:prstGeom>
          <a:solidFill>
            <a:schemeClr val="accent1">
              <a:lumMod val="50000"/>
            </a:schemeClr>
          </a:solidFill>
          <a:ln w="76200" cap="rnd" cmpd="thickThin">
            <a:solidFill>
              <a:schemeClr val="accent3"/>
            </a:solidFill>
          </a:ln>
        </p:spPr>
        <p:txBody>
          <a:bodyPr wrap="square" rtlCol="0">
            <a:spAutoFit/>
          </a:bodyPr>
          <a:lstStyle/>
          <a:p>
            <a:pPr algn="ctr"/>
            <a:r>
              <a:rPr lang="en-US" sz="2600" dirty="0">
                <a:solidFill>
                  <a:schemeClr val="accent4">
                    <a:lumMod val="60000"/>
                    <a:lumOff val="40000"/>
                  </a:schemeClr>
                </a:solidFill>
                <a:latin typeface="Candara" panose="020E0502030303020204" pitchFamily="34" charset="0"/>
              </a:rPr>
              <a:t>Go to my website&gt; Economics&gt; Unit 1&gt; Chapter 1 Reading</a:t>
            </a:r>
          </a:p>
          <a:p>
            <a:pPr algn="ctr"/>
            <a:r>
              <a:rPr lang="en-US" sz="2600" dirty="0">
                <a:solidFill>
                  <a:schemeClr val="accent4">
                    <a:lumMod val="60000"/>
                    <a:lumOff val="40000"/>
                  </a:schemeClr>
                </a:solidFill>
                <a:latin typeface="Candara" panose="020E0502030303020204" pitchFamily="34" charset="0"/>
              </a:rPr>
              <a:t>Use the reading to help you answer the question for the worksheet “Chapter One Reading Guide” you picked up on the way in. </a:t>
            </a:r>
          </a:p>
          <a:p>
            <a:pPr algn="ctr"/>
            <a:r>
              <a:rPr lang="en-US" sz="2600" dirty="0">
                <a:solidFill>
                  <a:schemeClr val="accent2">
                    <a:lumMod val="60000"/>
                    <a:lumOff val="40000"/>
                  </a:schemeClr>
                </a:solidFill>
                <a:latin typeface="Candara" panose="020E0502030303020204" pitchFamily="34" charset="0"/>
              </a:rPr>
              <a:t>You may work in small groups or 3-4</a:t>
            </a:r>
          </a:p>
          <a:p>
            <a:pPr algn="ctr"/>
            <a:r>
              <a:rPr lang="en-US" sz="2600" dirty="0">
                <a:solidFill>
                  <a:schemeClr val="accent3">
                    <a:lumMod val="40000"/>
                    <a:lumOff val="60000"/>
                  </a:schemeClr>
                </a:solidFill>
                <a:latin typeface="Candara" panose="020E0502030303020204" pitchFamily="34" charset="0"/>
              </a:rPr>
              <a:t>We’ll spend about half the class working on this and then discuss. </a:t>
            </a:r>
          </a:p>
        </p:txBody>
      </p:sp>
      <p:pic>
        <p:nvPicPr>
          <p:cNvPr id="6" name="Picture 5">
            <a:extLst>
              <a:ext uri="{FF2B5EF4-FFF2-40B4-BE49-F238E27FC236}">
                <a16:creationId xmlns:a16="http://schemas.microsoft.com/office/drawing/2014/main" id="{75FBF7EC-4D36-5640-A329-8C12F16DA471}"/>
              </a:ext>
            </a:extLst>
          </p:cNvPr>
          <p:cNvPicPr>
            <a:picLocks noChangeAspect="1"/>
          </p:cNvPicPr>
          <p:nvPr/>
        </p:nvPicPr>
        <p:blipFill rotWithShape="1">
          <a:blip r:embed="rId2"/>
          <a:srcRect l="1799" r="2116"/>
          <a:stretch/>
        </p:blipFill>
        <p:spPr>
          <a:xfrm>
            <a:off x="2082800" y="2699205"/>
            <a:ext cx="8293100" cy="2645010"/>
          </a:xfrm>
          <a:prstGeom prst="rect">
            <a:avLst/>
          </a:prstGeom>
        </p:spPr>
      </p:pic>
      <p:sp>
        <p:nvSpPr>
          <p:cNvPr id="8" name="Right Arrow 7">
            <a:extLst>
              <a:ext uri="{FF2B5EF4-FFF2-40B4-BE49-F238E27FC236}">
                <a16:creationId xmlns:a16="http://schemas.microsoft.com/office/drawing/2014/main" id="{7916735E-A04A-AA40-9092-EE9FAA77438D}"/>
              </a:ext>
            </a:extLst>
          </p:cNvPr>
          <p:cNvSpPr/>
          <p:nvPr/>
        </p:nvSpPr>
        <p:spPr>
          <a:xfrm rot="10800000">
            <a:off x="3683000" y="4771010"/>
            <a:ext cx="685800" cy="190500"/>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9EA3861-FA34-0E47-84F7-3186A43EAC21}"/>
              </a:ext>
            </a:extLst>
          </p:cNvPr>
          <p:cNvSpPr txBox="1"/>
          <p:nvPr/>
        </p:nvSpPr>
        <p:spPr>
          <a:xfrm>
            <a:off x="304800" y="5639800"/>
            <a:ext cx="11518900" cy="892552"/>
          </a:xfrm>
          <a:prstGeom prst="rect">
            <a:avLst/>
          </a:prstGeom>
          <a:solidFill>
            <a:schemeClr val="accent1">
              <a:lumMod val="50000"/>
            </a:schemeClr>
          </a:solidFill>
          <a:ln w="76200" cap="rnd" cmpd="thickThin">
            <a:solidFill>
              <a:schemeClr val="accent3"/>
            </a:solidFill>
          </a:ln>
        </p:spPr>
        <p:txBody>
          <a:bodyPr wrap="square" rtlCol="0">
            <a:spAutoFit/>
          </a:bodyPr>
          <a:lstStyle/>
          <a:p>
            <a:pPr algn="ctr"/>
            <a:r>
              <a:rPr lang="en-US" sz="2600" dirty="0">
                <a:solidFill>
                  <a:schemeClr val="accent4">
                    <a:lumMod val="60000"/>
                    <a:lumOff val="40000"/>
                  </a:schemeClr>
                </a:solidFill>
                <a:latin typeface="Candara" panose="020E0502030303020204" pitchFamily="34" charset="0"/>
              </a:rPr>
              <a:t>***Reminder: This worksheet is what you may use on your quiz. </a:t>
            </a:r>
          </a:p>
          <a:p>
            <a:pPr algn="ctr"/>
            <a:r>
              <a:rPr lang="en-US" sz="2600" dirty="0">
                <a:solidFill>
                  <a:schemeClr val="accent4">
                    <a:lumMod val="60000"/>
                    <a:lumOff val="40000"/>
                  </a:schemeClr>
                </a:solidFill>
                <a:latin typeface="Candara" panose="020E0502030303020204" pitchFamily="34" charset="0"/>
              </a:rPr>
              <a:t>It is also worth 25 points- due Friday 1/11</a:t>
            </a:r>
            <a:endParaRPr lang="en-US" sz="2600" dirty="0">
              <a:solidFill>
                <a:schemeClr val="accent3">
                  <a:lumMod val="40000"/>
                  <a:lumOff val="60000"/>
                </a:schemeClr>
              </a:solidFill>
              <a:latin typeface="Candara" panose="020E0502030303020204" pitchFamily="34" charset="0"/>
            </a:endParaRPr>
          </a:p>
        </p:txBody>
      </p:sp>
    </p:spTree>
    <p:extLst>
      <p:ext uri="{BB962C8B-B14F-4D97-AF65-F5344CB8AC3E}">
        <p14:creationId xmlns:p14="http://schemas.microsoft.com/office/powerpoint/2010/main" val="1388288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BD43C20-52BC-6C42-BDBA-891F9C5FE604}"/>
              </a:ext>
            </a:extLst>
          </p:cNvPr>
          <p:cNvSpPr/>
          <p:nvPr/>
        </p:nvSpPr>
        <p:spPr>
          <a:xfrm>
            <a:off x="-637467" y="-369464"/>
            <a:ext cx="1723317" cy="1612477"/>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C24BF05-E21F-114C-B621-F9282489620D}"/>
              </a:ext>
            </a:extLst>
          </p:cNvPr>
          <p:cNvSpPr txBox="1"/>
          <p:nvPr/>
        </p:nvSpPr>
        <p:spPr>
          <a:xfrm>
            <a:off x="-184323" y="233786"/>
            <a:ext cx="1270173" cy="861774"/>
          </a:xfrm>
          <a:prstGeom prst="rect">
            <a:avLst/>
          </a:prstGeom>
          <a:noFill/>
        </p:spPr>
        <p:txBody>
          <a:bodyPr wrap="square" rtlCol="0">
            <a:spAutoFit/>
          </a:bodyPr>
          <a:lstStyle/>
          <a:p>
            <a:pPr algn="ctr"/>
            <a:r>
              <a:rPr lang="en-US" b="1" dirty="0">
                <a:solidFill>
                  <a:schemeClr val="accent3">
                    <a:lumMod val="20000"/>
                    <a:lumOff val="80000"/>
                  </a:schemeClr>
                </a:solidFill>
                <a:latin typeface="Candara" panose="020E0502030303020204" pitchFamily="34" charset="0"/>
              </a:rPr>
              <a:t>Warm-up </a:t>
            </a:r>
            <a:r>
              <a:rPr lang="en-US" sz="3200" b="1" dirty="0">
                <a:solidFill>
                  <a:schemeClr val="accent3">
                    <a:lumMod val="20000"/>
                    <a:lumOff val="80000"/>
                  </a:schemeClr>
                </a:solidFill>
                <a:latin typeface="Candara" panose="020E0502030303020204" pitchFamily="34" charset="0"/>
              </a:rPr>
              <a:t>#2</a:t>
            </a:r>
            <a:endParaRPr lang="en-US" b="1" dirty="0">
              <a:solidFill>
                <a:schemeClr val="accent3">
                  <a:lumMod val="20000"/>
                  <a:lumOff val="80000"/>
                </a:schemeClr>
              </a:solidFill>
              <a:latin typeface="Candara" panose="020E0502030303020204" pitchFamily="34" charset="0"/>
            </a:endParaRPr>
          </a:p>
        </p:txBody>
      </p:sp>
      <p:sp>
        <p:nvSpPr>
          <p:cNvPr id="11" name="TextBox 10">
            <a:extLst>
              <a:ext uri="{FF2B5EF4-FFF2-40B4-BE49-F238E27FC236}">
                <a16:creationId xmlns:a16="http://schemas.microsoft.com/office/drawing/2014/main" id="{70A19E34-CE9D-6046-B6D7-DD0FCCA5CEEA}"/>
              </a:ext>
            </a:extLst>
          </p:cNvPr>
          <p:cNvSpPr txBox="1"/>
          <p:nvPr/>
        </p:nvSpPr>
        <p:spPr>
          <a:xfrm>
            <a:off x="1257300" y="233786"/>
            <a:ext cx="10744200" cy="6370975"/>
          </a:xfrm>
          <a:prstGeom prst="rect">
            <a:avLst/>
          </a:prstGeom>
          <a:solidFill>
            <a:schemeClr val="accent1">
              <a:lumMod val="50000"/>
            </a:schemeClr>
          </a:solidFill>
          <a:ln w="76200" cap="rnd" cmpd="tri">
            <a:solidFill>
              <a:schemeClr val="accent3"/>
            </a:solidFill>
          </a:ln>
        </p:spPr>
        <p:txBody>
          <a:bodyPr wrap="square" rtlCol="0">
            <a:spAutoFit/>
          </a:bodyPr>
          <a:lstStyle/>
          <a:p>
            <a:pPr marL="457200" indent="-457200">
              <a:buAutoNum type="arabicPeriod"/>
            </a:pPr>
            <a:r>
              <a:rPr lang="en-US" sz="2400" dirty="0">
                <a:solidFill>
                  <a:schemeClr val="accent3">
                    <a:lumMod val="20000"/>
                    <a:lumOff val="80000"/>
                  </a:schemeClr>
                </a:solidFill>
                <a:latin typeface="Candara" panose="020E0502030303020204" pitchFamily="34" charset="0"/>
              </a:rPr>
              <a:t>What do you consider when making daily choices? </a:t>
            </a:r>
          </a:p>
          <a:p>
            <a:pPr marL="457200" indent="-457200">
              <a:buAutoNum type="arabicPeriod"/>
            </a:pPr>
            <a:endParaRPr lang="en-US" sz="2400" dirty="0">
              <a:solidFill>
                <a:schemeClr val="accent3">
                  <a:lumMod val="20000"/>
                  <a:lumOff val="80000"/>
                </a:schemeClr>
              </a:solidFill>
              <a:latin typeface="Candara" panose="020E0502030303020204" pitchFamily="34" charset="0"/>
            </a:endParaRPr>
          </a:p>
          <a:p>
            <a:pPr marL="457200" indent="-457200">
              <a:buAutoNum type="arabicPeriod"/>
            </a:pPr>
            <a:r>
              <a:rPr lang="en-US" sz="2400" dirty="0">
                <a:solidFill>
                  <a:schemeClr val="accent3">
                    <a:lumMod val="20000"/>
                    <a:lumOff val="80000"/>
                  </a:schemeClr>
                </a:solidFill>
                <a:latin typeface="Candara" panose="020E0502030303020204" pitchFamily="34" charset="0"/>
              </a:rPr>
              <a:t>How do you make financial/spending decisions? (consider; do you create a budget, spend compulsively, careful with your money, financial goals, etc.)</a:t>
            </a:r>
          </a:p>
          <a:p>
            <a:pPr marL="457200" indent="-457200">
              <a:buAutoNum type="arabicPeriod"/>
            </a:pPr>
            <a:endParaRPr lang="en-US" sz="2400" dirty="0">
              <a:solidFill>
                <a:schemeClr val="accent3">
                  <a:lumMod val="20000"/>
                  <a:lumOff val="80000"/>
                </a:schemeClr>
              </a:solidFill>
              <a:latin typeface="Candara" panose="020E0502030303020204" pitchFamily="34" charset="0"/>
            </a:endParaRPr>
          </a:p>
          <a:p>
            <a:pPr marL="457200" indent="-457200">
              <a:buAutoNum type="arabicPeriod"/>
            </a:pPr>
            <a:r>
              <a:rPr lang="en-US" sz="2400" u="sng" dirty="0">
                <a:solidFill>
                  <a:schemeClr val="accent3">
                    <a:lumMod val="20000"/>
                    <a:lumOff val="80000"/>
                  </a:schemeClr>
                </a:solidFill>
                <a:latin typeface="Candara" panose="020E0502030303020204" pitchFamily="34" charset="0"/>
              </a:rPr>
              <a:t>Answer this question on your Notecard</a:t>
            </a:r>
            <a:r>
              <a:rPr lang="en-US" sz="2400" dirty="0">
                <a:solidFill>
                  <a:schemeClr val="accent3">
                    <a:lumMod val="20000"/>
                    <a:lumOff val="80000"/>
                  </a:schemeClr>
                </a:solidFill>
                <a:latin typeface="Candara" panose="020E0502030303020204" pitchFamily="34" charset="0"/>
              </a:rPr>
              <a:t>. Using the scale below, how confident do you feel that you’re going to do well in this class? Put your answer next to your name. </a:t>
            </a:r>
          </a:p>
          <a:p>
            <a:endParaRPr lang="en-US" sz="2400" dirty="0">
              <a:solidFill>
                <a:schemeClr val="accent3">
                  <a:lumMod val="20000"/>
                  <a:lumOff val="80000"/>
                </a:schemeClr>
              </a:solidFill>
              <a:latin typeface="Candara" panose="020E0502030303020204" pitchFamily="34" charset="0"/>
            </a:endParaRPr>
          </a:p>
          <a:p>
            <a:endParaRPr lang="en-US" sz="2400" dirty="0">
              <a:solidFill>
                <a:schemeClr val="accent3">
                  <a:lumMod val="20000"/>
                  <a:lumOff val="80000"/>
                </a:schemeClr>
              </a:solidFill>
              <a:latin typeface="Candara" panose="020E0502030303020204" pitchFamily="34" charset="0"/>
            </a:endParaRPr>
          </a:p>
          <a:p>
            <a:endParaRPr lang="en-US" sz="2400" dirty="0">
              <a:solidFill>
                <a:schemeClr val="accent3">
                  <a:lumMod val="20000"/>
                  <a:lumOff val="80000"/>
                </a:schemeClr>
              </a:solidFill>
              <a:latin typeface="Candara" panose="020E0502030303020204" pitchFamily="34" charset="0"/>
            </a:endParaRPr>
          </a:p>
          <a:p>
            <a:endParaRPr lang="en-US" sz="2400" dirty="0">
              <a:solidFill>
                <a:schemeClr val="accent3">
                  <a:lumMod val="20000"/>
                  <a:lumOff val="80000"/>
                </a:schemeClr>
              </a:solidFill>
              <a:latin typeface="Candara" panose="020E0502030303020204" pitchFamily="34" charset="0"/>
            </a:endParaRPr>
          </a:p>
          <a:p>
            <a:endParaRPr lang="en-US" sz="2400" dirty="0">
              <a:solidFill>
                <a:schemeClr val="accent3">
                  <a:lumMod val="20000"/>
                  <a:lumOff val="80000"/>
                </a:schemeClr>
              </a:solidFill>
              <a:latin typeface="Candara" panose="020E0502030303020204" pitchFamily="34" charset="0"/>
            </a:endParaRPr>
          </a:p>
          <a:p>
            <a:endParaRPr lang="en-US" sz="2400" dirty="0">
              <a:solidFill>
                <a:schemeClr val="accent3">
                  <a:lumMod val="20000"/>
                  <a:lumOff val="80000"/>
                </a:schemeClr>
              </a:solidFill>
              <a:latin typeface="Candara" panose="020E0502030303020204" pitchFamily="34" charset="0"/>
            </a:endParaRPr>
          </a:p>
          <a:p>
            <a:endParaRPr lang="en-US" sz="2400" dirty="0">
              <a:solidFill>
                <a:schemeClr val="accent3">
                  <a:lumMod val="20000"/>
                  <a:lumOff val="80000"/>
                </a:schemeClr>
              </a:solidFill>
              <a:latin typeface="Candara" panose="020E0502030303020204" pitchFamily="34" charset="0"/>
            </a:endParaRPr>
          </a:p>
          <a:p>
            <a:endParaRPr lang="en-US" sz="2400" dirty="0">
              <a:solidFill>
                <a:schemeClr val="accent3">
                  <a:lumMod val="20000"/>
                  <a:lumOff val="80000"/>
                </a:schemeClr>
              </a:solidFill>
              <a:latin typeface="Candara" panose="020E0502030303020204" pitchFamily="34" charset="0"/>
            </a:endParaRPr>
          </a:p>
          <a:p>
            <a:endParaRPr lang="en-US" sz="2400" dirty="0">
              <a:solidFill>
                <a:schemeClr val="accent3">
                  <a:lumMod val="20000"/>
                  <a:lumOff val="80000"/>
                </a:schemeClr>
              </a:solidFill>
              <a:latin typeface="Candara" panose="020E0502030303020204" pitchFamily="34" charset="0"/>
            </a:endParaRPr>
          </a:p>
        </p:txBody>
      </p:sp>
      <p:cxnSp>
        <p:nvCxnSpPr>
          <p:cNvPr id="3" name="Straight Arrow Connector 2">
            <a:extLst>
              <a:ext uri="{FF2B5EF4-FFF2-40B4-BE49-F238E27FC236}">
                <a16:creationId xmlns:a16="http://schemas.microsoft.com/office/drawing/2014/main" id="{FB3A3227-B243-1546-B9DD-33088B3E85AB}"/>
              </a:ext>
            </a:extLst>
          </p:cNvPr>
          <p:cNvCxnSpPr/>
          <p:nvPr/>
        </p:nvCxnSpPr>
        <p:spPr>
          <a:xfrm>
            <a:off x="1931988" y="4089400"/>
            <a:ext cx="9182100" cy="0"/>
          </a:xfrm>
          <a:prstGeom prst="straightConnector1">
            <a:avLst/>
          </a:prstGeom>
          <a:ln w="76200">
            <a:solidFill>
              <a:schemeClr val="accent4">
                <a:lumMod val="20000"/>
                <a:lumOff val="8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E5141A7-6006-664B-A214-C64E38B1ECA4}"/>
              </a:ext>
            </a:extLst>
          </p:cNvPr>
          <p:cNvCxnSpPr/>
          <p:nvPr/>
        </p:nvCxnSpPr>
        <p:spPr>
          <a:xfrm>
            <a:off x="2286000" y="3771900"/>
            <a:ext cx="0" cy="635000"/>
          </a:xfrm>
          <a:prstGeom prst="line">
            <a:avLst/>
          </a:prstGeom>
          <a:ln w="1905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4297E46-E945-0141-93CD-C1107D7DCB88}"/>
              </a:ext>
            </a:extLst>
          </p:cNvPr>
          <p:cNvCxnSpPr/>
          <p:nvPr/>
        </p:nvCxnSpPr>
        <p:spPr>
          <a:xfrm>
            <a:off x="10795000" y="3785174"/>
            <a:ext cx="0" cy="635000"/>
          </a:xfrm>
          <a:prstGeom prst="line">
            <a:avLst/>
          </a:prstGeom>
          <a:ln w="1905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29CF37E-5DCC-D94F-8C95-B2C9825A3DD8}"/>
              </a:ext>
            </a:extLst>
          </p:cNvPr>
          <p:cNvCxnSpPr/>
          <p:nvPr/>
        </p:nvCxnSpPr>
        <p:spPr>
          <a:xfrm>
            <a:off x="6540500" y="3757745"/>
            <a:ext cx="0" cy="635000"/>
          </a:xfrm>
          <a:prstGeom prst="line">
            <a:avLst/>
          </a:prstGeom>
          <a:ln w="1905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5540CCB-D3FF-E743-9B9D-26473FCDEB88}"/>
              </a:ext>
            </a:extLst>
          </p:cNvPr>
          <p:cNvCxnSpPr/>
          <p:nvPr/>
        </p:nvCxnSpPr>
        <p:spPr>
          <a:xfrm>
            <a:off x="4398962" y="3757745"/>
            <a:ext cx="0" cy="635000"/>
          </a:xfrm>
          <a:prstGeom prst="line">
            <a:avLst/>
          </a:prstGeom>
          <a:ln w="1905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3B71655-8AB7-7E47-B1FC-AE5AD3BD9F25}"/>
              </a:ext>
            </a:extLst>
          </p:cNvPr>
          <p:cNvCxnSpPr/>
          <p:nvPr/>
        </p:nvCxnSpPr>
        <p:spPr>
          <a:xfrm>
            <a:off x="8775700" y="3771900"/>
            <a:ext cx="0" cy="635000"/>
          </a:xfrm>
          <a:prstGeom prst="line">
            <a:avLst/>
          </a:prstGeom>
          <a:ln w="1905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DF3C70-FDF8-344B-B776-E6456826E594}"/>
              </a:ext>
            </a:extLst>
          </p:cNvPr>
          <p:cNvSpPr txBox="1"/>
          <p:nvPr/>
        </p:nvSpPr>
        <p:spPr>
          <a:xfrm>
            <a:off x="2095500" y="3234607"/>
            <a:ext cx="381000" cy="584775"/>
          </a:xfrm>
          <a:prstGeom prst="rect">
            <a:avLst/>
          </a:prstGeom>
          <a:noFill/>
        </p:spPr>
        <p:txBody>
          <a:bodyPr wrap="square" rtlCol="0">
            <a:spAutoFit/>
          </a:bodyPr>
          <a:lstStyle/>
          <a:p>
            <a:r>
              <a:rPr lang="en-US" sz="3200" dirty="0">
                <a:solidFill>
                  <a:schemeClr val="accent4">
                    <a:lumMod val="60000"/>
                    <a:lumOff val="40000"/>
                  </a:schemeClr>
                </a:solidFill>
              </a:rPr>
              <a:t>1</a:t>
            </a:r>
          </a:p>
        </p:txBody>
      </p:sp>
      <p:sp>
        <p:nvSpPr>
          <p:cNvPr id="16" name="TextBox 15">
            <a:extLst>
              <a:ext uri="{FF2B5EF4-FFF2-40B4-BE49-F238E27FC236}">
                <a16:creationId xmlns:a16="http://schemas.microsoft.com/office/drawing/2014/main" id="{260ADA71-E247-C643-8A02-58025D8F0DCA}"/>
              </a:ext>
            </a:extLst>
          </p:cNvPr>
          <p:cNvSpPr txBox="1"/>
          <p:nvPr/>
        </p:nvSpPr>
        <p:spPr>
          <a:xfrm>
            <a:off x="10604500" y="3159694"/>
            <a:ext cx="381000" cy="584775"/>
          </a:xfrm>
          <a:prstGeom prst="rect">
            <a:avLst/>
          </a:prstGeom>
          <a:noFill/>
        </p:spPr>
        <p:txBody>
          <a:bodyPr wrap="square" rtlCol="0">
            <a:spAutoFit/>
          </a:bodyPr>
          <a:lstStyle/>
          <a:p>
            <a:r>
              <a:rPr lang="en-US" sz="3200" dirty="0">
                <a:solidFill>
                  <a:schemeClr val="accent4">
                    <a:lumMod val="60000"/>
                    <a:lumOff val="40000"/>
                  </a:schemeClr>
                </a:solidFill>
              </a:rPr>
              <a:t>5</a:t>
            </a:r>
          </a:p>
        </p:txBody>
      </p:sp>
      <p:sp>
        <p:nvSpPr>
          <p:cNvPr id="17" name="TextBox 16">
            <a:extLst>
              <a:ext uri="{FF2B5EF4-FFF2-40B4-BE49-F238E27FC236}">
                <a16:creationId xmlns:a16="http://schemas.microsoft.com/office/drawing/2014/main" id="{4182EB79-F85E-5D49-808B-F2ACDF5C3985}"/>
              </a:ext>
            </a:extLst>
          </p:cNvPr>
          <p:cNvSpPr txBox="1"/>
          <p:nvPr/>
        </p:nvSpPr>
        <p:spPr>
          <a:xfrm>
            <a:off x="8585200" y="3161149"/>
            <a:ext cx="381000" cy="584775"/>
          </a:xfrm>
          <a:prstGeom prst="rect">
            <a:avLst/>
          </a:prstGeom>
          <a:noFill/>
        </p:spPr>
        <p:txBody>
          <a:bodyPr wrap="square" rtlCol="0">
            <a:spAutoFit/>
          </a:bodyPr>
          <a:lstStyle/>
          <a:p>
            <a:r>
              <a:rPr lang="en-US" sz="3200" dirty="0">
                <a:solidFill>
                  <a:schemeClr val="accent4">
                    <a:lumMod val="60000"/>
                    <a:lumOff val="40000"/>
                  </a:schemeClr>
                </a:solidFill>
              </a:rPr>
              <a:t>4</a:t>
            </a:r>
          </a:p>
        </p:txBody>
      </p:sp>
      <p:sp>
        <p:nvSpPr>
          <p:cNvPr id="18" name="TextBox 17">
            <a:extLst>
              <a:ext uri="{FF2B5EF4-FFF2-40B4-BE49-F238E27FC236}">
                <a16:creationId xmlns:a16="http://schemas.microsoft.com/office/drawing/2014/main" id="{86F7A178-2FA3-AE40-A1E3-FA2F843B7066}"/>
              </a:ext>
            </a:extLst>
          </p:cNvPr>
          <p:cNvSpPr txBox="1"/>
          <p:nvPr/>
        </p:nvSpPr>
        <p:spPr>
          <a:xfrm>
            <a:off x="6350000" y="3134584"/>
            <a:ext cx="381000" cy="584775"/>
          </a:xfrm>
          <a:prstGeom prst="rect">
            <a:avLst/>
          </a:prstGeom>
          <a:noFill/>
        </p:spPr>
        <p:txBody>
          <a:bodyPr wrap="square" rtlCol="0">
            <a:spAutoFit/>
          </a:bodyPr>
          <a:lstStyle/>
          <a:p>
            <a:r>
              <a:rPr lang="en-US" sz="3200" dirty="0">
                <a:solidFill>
                  <a:schemeClr val="accent4">
                    <a:lumMod val="60000"/>
                    <a:lumOff val="40000"/>
                  </a:schemeClr>
                </a:solidFill>
              </a:rPr>
              <a:t>3</a:t>
            </a:r>
          </a:p>
        </p:txBody>
      </p:sp>
      <p:sp>
        <p:nvSpPr>
          <p:cNvPr id="19" name="TextBox 18">
            <a:extLst>
              <a:ext uri="{FF2B5EF4-FFF2-40B4-BE49-F238E27FC236}">
                <a16:creationId xmlns:a16="http://schemas.microsoft.com/office/drawing/2014/main" id="{146D7674-7560-514A-9264-25AEF70B4F21}"/>
              </a:ext>
            </a:extLst>
          </p:cNvPr>
          <p:cNvSpPr txBox="1"/>
          <p:nvPr/>
        </p:nvSpPr>
        <p:spPr>
          <a:xfrm>
            <a:off x="4222750" y="3148449"/>
            <a:ext cx="381000" cy="584775"/>
          </a:xfrm>
          <a:prstGeom prst="rect">
            <a:avLst/>
          </a:prstGeom>
          <a:noFill/>
        </p:spPr>
        <p:txBody>
          <a:bodyPr wrap="square" rtlCol="0">
            <a:spAutoFit/>
          </a:bodyPr>
          <a:lstStyle/>
          <a:p>
            <a:r>
              <a:rPr lang="en-US" sz="3200" dirty="0">
                <a:solidFill>
                  <a:schemeClr val="accent4">
                    <a:lumMod val="60000"/>
                    <a:lumOff val="40000"/>
                  </a:schemeClr>
                </a:solidFill>
              </a:rPr>
              <a:t>2</a:t>
            </a:r>
          </a:p>
        </p:txBody>
      </p:sp>
      <p:sp>
        <p:nvSpPr>
          <p:cNvPr id="20" name="TextBox 19">
            <a:extLst>
              <a:ext uri="{FF2B5EF4-FFF2-40B4-BE49-F238E27FC236}">
                <a16:creationId xmlns:a16="http://schemas.microsoft.com/office/drawing/2014/main" id="{0868AC64-A84A-614D-8F3D-4BF82966C869}"/>
              </a:ext>
            </a:extLst>
          </p:cNvPr>
          <p:cNvSpPr txBox="1"/>
          <p:nvPr/>
        </p:nvSpPr>
        <p:spPr>
          <a:xfrm>
            <a:off x="1365250" y="4392745"/>
            <a:ext cx="1841500" cy="1323439"/>
          </a:xfrm>
          <a:prstGeom prst="rect">
            <a:avLst/>
          </a:prstGeom>
          <a:noFill/>
        </p:spPr>
        <p:txBody>
          <a:bodyPr wrap="square" rtlCol="0">
            <a:spAutoFit/>
          </a:bodyPr>
          <a:lstStyle/>
          <a:p>
            <a:pPr algn="ctr"/>
            <a:r>
              <a:rPr lang="en-US" sz="2000" dirty="0">
                <a:solidFill>
                  <a:schemeClr val="accent4">
                    <a:lumMod val="60000"/>
                    <a:lumOff val="40000"/>
                  </a:schemeClr>
                </a:solidFill>
              </a:rPr>
              <a:t>Very worried about how I’m going to pass this class.</a:t>
            </a:r>
          </a:p>
        </p:txBody>
      </p:sp>
      <p:sp>
        <p:nvSpPr>
          <p:cNvPr id="21" name="TextBox 20">
            <a:extLst>
              <a:ext uri="{FF2B5EF4-FFF2-40B4-BE49-F238E27FC236}">
                <a16:creationId xmlns:a16="http://schemas.microsoft.com/office/drawing/2014/main" id="{A31BCDBC-6930-A641-884A-08005626E3AF}"/>
              </a:ext>
            </a:extLst>
          </p:cNvPr>
          <p:cNvSpPr txBox="1"/>
          <p:nvPr/>
        </p:nvSpPr>
        <p:spPr>
          <a:xfrm>
            <a:off x="3478212" y="4420174"/>
            <a:ext cx="1841500" cy="1323439"/>
          </a:xfrm>
          <a:prstGeom prst="rect">
            <a:avLst/>
          </a:prstGeom>
          <a:noFill/>
        </p:spPr>
        <p:txBody>
          <a:bodyPr wrap="square" rtlCol="0">
            <a:spAutoFit/>
          </a:bodyPr>
          <a:lstStyle/>
          <a:p>
            <a:pPr algn="ctr"/>
            <a:r>
              <a:rPr lang="en-US" sz="2000" dirty="0">
                <a:solidFill>
                  <a:schemeClr val="accent4">
                    <a:lumMod val="60000"/>
                    <a:lumOff val="40000"/>
                  </a:schemeClr>
                </a:solidFill>
              </a:rPr>
              <a:t>Kind of worried, seems hard, feeling stressed.</a:t>
            </a:r>
          </a:p>
        </p:txBody>
      </p:sp>
      <p:sp>
        <p:nvSpPr>
          <p:cNvPr id="22" name="TextBox 21">
            <a:extLst>
              <a:ext uri="{FF2B5EF4-FFF2-40B4-BE49-F238E27FC236}">
                <a16:creationId xmlns:a16="http://schemas.microsoft.com/office/drawing/2014/main" id="{D83009B0-82CD-A54F-B1E0-0F2C6CEE8AE0}"/>
              </a:ext>
            </a:extLst>
          </p:cNvPr>
          <p:cNvSpPr txBox="1"/>
          <p:nvPr/>
        </p:nvSpPr>
        <p:spPr>
          <a:xfrm>
            <a:off x="5708650" y="4420174"/>
            <a:ext cx="1841500" cy="1323439"/>
          </a:xfrm>
          <a:prstGeom prst="rect">
            <a:avLst/>
          </a:prstGeom>
          <a:noFill/>
        </p:spPr>
        <p:txBody>
          <a:bodyPr wrap="square" rtlCol="0">
            <a:spAutoFit/>
          </a:bodyPr>
          <a:lstStyle/>
          <a:p>
            <a:pPr algn="ctr"/>
            <a:r>
              <a:rPr lang="en-US" sz="2000" dirty="0">
                <a:solidFill>
                  <a:schemeClr val="accent4">
                    <a:lumMod val="60000"/>
                    <a:lumOff val="40000"/>
                  </a:schemeClr>
                </a:solidFill>
              </a:rPr>
              <a:t>Feeling okay, seems do able with a lot of studying </a:t>
            </a:r>
          </a:p>
        </p:txBody>
      </p:sp>
      <p:sp>
        <p:nvSpPr>
          <p:cNvPr id="23" name="TextBox 22">
            <a:extLst>
              <a:ext uri="{FF2B5EF4-FFF2-40B4-BE49-F238E27FC236}">
                <a16:creationId xmlns:a16="http://schemas.microsoft.com/office/drawing/2014/main" id="{04A5D0FE-5464-A342-AC1D-73816C53AD6F}"/>
              </a:ext>
            </a:extLst>
          </p:cNvPr>
          <p:cNvSpPr txBox="1"/>
          <p:nvPr/>
        </p:nvSpPr>
        <p:spPr>
          <a:xfrm>
            <a:off x="7939088" y="4420174"/>
            <a:ext cx="1841500" cy="1323439"/>
          </a:xfrm>
          <a:prstGeom prst="rect">
            <a:avLst/>
          </a:prstGeom>
          <a:noFill/>
        </p:spPr>
        <p:txBody>
          <a:bodyPr wrap="square" rtlCol="0">
            <a:spAutoFit/>
          </a:bodyPr>
          <a:lstStyle/>
          <a:p>
            <a:pPr algn="ctr"/>
            <a:r>
              <a:rPr lang="en-US" sz="2000" dirty="0">
                <a:solidFill>
                  <a:schemeClr val="accent4">
                    <a:lumMod val="60000"/>
                    <a:lumOff val="40000"/>
                  </a:schemeClr>
                </a:solidFill>
              </a:rPr>
              <a:t>Feeling pretty good. With some studying I should be fine.</a:t>
            </a:r>
          </a:p>
        </p:txBody>
      </p:sp>
      <p:sp>
        <p:nvSpPr>
          <p:cNvPr id="24" name="TextBox 23">
            <a:extLst>
              <a:ext uri="{FF2B5EF4-FFF2-40B4-BE49-F238E27FC236}">
                <a16:creationId xmlns:a16="http://schemas.microsoft.com/office/drawing/2014/main" id="{FE60007E-49F1-B047-B545-4CCA4BBB6FDE}"/>
              </a:ext>
            </a:extLst>
          </p:cNvPr>
          <p:cNvSpPr txBox="1"/>
          <p:nvPr/>
        </p:nvSpPr>
        <p:spPr>
          <a:xfrm>
            <a:off x="9952038" y="4420174"/>
            <a:ext cx="1841500" cy="1323439"/>
          </a:xfrm>
          <a:prstGeom prst="rect">
            <a:avLst/>
          </a:prstGeom>
          <a:noFill/>
        </p:spPr>
        <p:txBody>
          <a:bodyPr wrap="square" rtlCol="0">
            <a:spAutoFit/>
          </a:bodyPr>
          <a:lstStyle/>
          <a:p>
            <a:pPr algn="ctr"/>
            <a:r>
              <a:rPr lang="en-US" sz="2000" dirty="0">
                <a:solidFill>
                  <a:schemeClr val="accent4">
                    <a:lumMod val="60000"/>
                    <a:lumOff val="40000"/>
                  </a:schemeClr>
                </a:solidFill>
              </a:rPr>
              <a:t>Totally confident. I’m going to ace this class</a:t>
            </a:r>
          </a:p>
        </p:txBody>
      </p:sp>
    </p:spTree>
    <p:extLst>
      <p:ext uri="{BB962C8B-B14F-4D97-AF65-F5344CB8AC3E}">
        <p14:creationId xmlns:p14="http://schemas.microsoft.com/office/powerpoint/2010/main" val="3325998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BD43C20-52BC-6C42-BDBA-891F9C5FE604}"/>
              </a:ext>
            </a:extLst>
          </p:cNvPr>
          <p:cNvSpPr/>
          <p:nvPr/>
        </p:nvSpPr>
        <p:spPr>
          <a:xfrm>
            <a:off x="-637467" y="-369464"/>
            <a:ext cx="1723317" cy="1612477"/>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C24BF05-E21F-114C-B621-F9282489620D}"/>
              </a:ext>
            </a:extLst>
          </p:cNvPr>
          <p:cNvSpPr txBox="1"/>
          <p:nvPr/>
        </p:nvSpPr>
        <p:spPr>
          <a:xfrm>
            <a:off x="-184323" y="233786"/>
            <a:ext cx="1270173" cy="861774"/>
          </a:xfrm>
          <a:prstGeom prst="rect">
            <a:avLst/>
          </a:prstGeom>
          <a:noFill/>
        </p:spPr>
        <p:txBody>
          <a:bodyPr wrap="square" rtlCol="0">
            <a:spAutoFit/>
          </a:bodyPr>
          <a:lstStyle/>
          <a:p>
            <a:pPr algn="ctr"/>
            <a:r>
              <a:rPr lang="en-US" b="1" dirty="0">
                <a:solidFill>
                  <a:schemeClr val="accent3">
                    <a:lumMod val="20000"/>
                    <a:lumOff val="80000"/>
                  </a:schemeClr>
                </a:solidFill>
                <a:latin typeface="Candara" panose="020E0502030303020204" pitchFamily="34" charset="0"/>
              </a:rPr>
              <a:t>Warm-up </a:t>
            </a:r>
            <a:r>
              <a:rPr lang="en-US" sz="3200" b="1" dirty="0">
                <a:solidFill>
                  <a:schemeClr val="accent3">
                    <a:lumMod val="20000"/>
                    <a:lumOff val="80000"/>
                  </a:schemeClr>
                </a:solidFill>
                <a:latin typeface="Candara" panose="020E0502030303020204" pitchFamily="34" charset="0"/>
              </a:rPr>
              <a:t>#2</a:t>
            </a:r>
            <a:endParaRPr lang="en-US" b="1" dirty="0">
              <a:solidFill>
                <a:schemeClr val="accent3">
                  <a:lumMod val="20000"/>
                  <a:lumOff val="80000"/>
                </a:schemeClr>
              </a:solidFill>
              <a:latin typeface="Candara" panose="020E0502030303020204" pitchFamily="34" charset="0"/>
            </a:endParaRPr>
          </a:p>
        </p:txBody>
      </p:sp>
      <p:sp>
        <p:nvSpPr>
          <p:cNvPr id="11" name="TextBox 10">
            <a:extLst>
              <a:ext uri="{FF2B5EF4-FFF2-40B4-BE49-F238E27FC236}">
                <a16:creationId xmlns:a16="http://schemas.microsoft.com/office/drawing/2014/main" id="{70A19E34-CE9D-6046-B6D7-DD0FCCA5CEEA}"/>
              </a:ext>
            </a:extLst>
          </p:cNvPr>
          <p:cNvSpPr txBox="1"/>
          <p:nvPr/>
        </p:nvSpPr>
        <p:spPr>
          <a:xfrm>
            <a:off x="1257300" y="233787"/>
            <a:ext cx="10566400" cy="3046988"/>
          </a:xfrm>
          <a:prstGeom prst="rect">
            <a:avLst/>
          </a:prstGeom>
          <a:solidFill>
            <a:schemeClr val="accent1">
              <a:lumMod val="50000"/>
            </a:schemeClr>
          </a:solidFill>
          <a:ln w="76200" cap="rnd" cmpd="tri">
            <a:solidFill>
              <a:schemeClr val="accent3"/>
            </a:solidFill>
          </a:ln>
        </p:spPr>
        <p:txBody>
          <a:bodyPr wrap="square" rtlCol="0">
            <a:spAutoFit/>
          </a:bodyPr>
          <a:lstStyle/>
          <a:p>
            <a:r>
              <a:rPr lang="en-US" sz="2400" dirty="0">
                <a:solidFill>
                  <a:schemeClr val="accent3">
                    <a:lumMod val="20000"/>
                    <a:lumOff val="80000"/>
                  </a:schemeClr>
                </a:solidFill>
                <a:latin typeface="Candara" panose="020E0502030303020204" pitchFamily="34" charset="0"/>
              </a:rPr>
              <a:t>-Pass up your notecards. </a:t>
            </a:r>
          </a:p>
          <a:p>
            <a:r>
              <a:rPr lang="en-US" sz="2400" dirty="0">
                <a:solidFill>
                  <a:schemeClr val="accent3">
                    <a:lumMod val="20000"/>
                    <a:lumOff val="80000"/>
                  </a:schemeClr>
                </a:solidFill>
                <a:latin typeface="Candara" panose="020E0502030303020204" pitchFamily="34" charset="0"/>
              </a:rPr>
              <a:t>-Discuss with the people around you, your answers to question 1 &amp; 2. </a:t>
            </a:r>
          </a:p>
          <a:p>
            <a:endParaRPr lang="en-US" sz="2400" dirty="0">
              <a:solidFill>
                <a:schemeClr val="accent3">
                  <a:lumMod val="20000"/>
                  <a:lumOff val="80000"/>
                </a:schemeClr>
              </a:solidFill>
              <a:latin typeface="Candara" panose="020E0502030303020204" pitchFamily="34" charset="0"/>
            </a:endParaRPr>
          </a:p>
          <a:p>
            <a:pPr marL="457200" indent="-457200">
              <a:buAutoNum type="arabicPeriod"/>
            </a:pPr>
            <a:r>
              <a:rPr lang="en-US" sz="2400" dirty="0">
                <a:solidFill>
                  <a:schemeClr val="accent3">
                    <a:lumMod val="20000"/>
                    <a:lumOff val="80000"/>
                  </a:schemeClr>
                </a:solidFill>
                <a:latin typeface="Candara" panose="020E0502030303020204" pitchFamily="34" charset="0"/>
              </a:rPr>
              <a:t>What do you consider when making daily choices? </a:t>
            </a:r>
          </a:p>
          <a:p>
            <a:pPr marL="457200" indent="-457200">
              <a:buAutoNum type="arabicPeriod"/>
            </a:pPr>
            <a:endParaRPr lang="en-US" sz="2400" dirty="0">
              <a:solidFill>
                <a:schemeClr val="accent3">
                  <a:lumMod val="20000"/>
                  <a:lumOff val="80000"/>
                </a:schemeClr>
              </a:solidFill>
              <a:latin typeface="Candara" panose="020E0502030303020204" pitchFamily="34" charset="0"/>
            </a:endParaRPr>
          </a:p>
          <a:p>
            <a:pPr marL="457200" indent="-457200">
              <a:buAutoNum type="arabicPeriod"/>
            </a:pPr>
            <a:r>
              <a:rPr lang="en-US" sz="2400" dirty="0">
                <a:solidFill>
                  <a:schemeClr val="accent3">
                    <a:lumMod val="20000"/>
                    <a:lumOff val="80000"/>
                  </a:schemeClr>
                </a:solidFill>
                <a:latin typeface="Candara" panose="020E0502030303020204" pitchFamily="34" charset="0"/>
              </a:rPr>
              <a:t>How do you make financial/spending decisions? (consider; do you create a budget, spend compulsively, careful with your money, financial goals, etc.)</a:t>
            </a:r>
          </a:p>
          <a:p>
            <a:endParaRPr lang="en-US" sz="2400" dirty="0">
              <a:solidFill>
                <a:schemeClr val="accent3">
                  <a:lumMod val="20000"/>
                  <a:lumOff val="80000"/>
                </a:schemeClr>
              </a:solidFill>
              <a:latin typeface="Candara" panose="020E0502030303020204" pitchFamily="34" charset="0"/>
            </a:endParaRPr>
          </a:p>
        </p:txBody>
      </p:sp>
      <p:pic>
        <p:nvPicPr>
          <p:cNvPr id="2" name="Picture 1">
            <a:extLst>
              <a:ext uri="{FF2B5EF4-FFF2-40B4-BE49-F238E27FC236}">
                <a16:creationId xmlns:a16="http://schemas.microsoft.com/office/drawing/2014/main" id="{08927058-9293-9D4B-AEDA-958FC57D6054}"/>
              </a:ext>
            </a:extLst>
          </p:cNvPr>
          <p:cNvPicPr>
            <a:picLocks noChangeAspect="1"/>
          </p:cNvPicPr>
          <p:nvPr/>
        </p:nvPicPr>
        <p:blipFill>
          <a:blip r:embed="rId2"/>
          <a:stretch>
            <a:fillRect/>
          </a:stretch>
        </p:blipFill>
        <p:spPr>
          <a:xfrm>
            <a:off x="2907456" y="3572874"/>
            <a:ext cx="6414343" cy="2986609"/>
          </a:xfrm>
          <a:prstGeom prst="rect">
            <a:avLst/>
          </a:prstGeom>
        </p:spPr>
      </p:pic>
    </p:spTree>
    <p:extLst>
      <p:ext uri="{BB962C8B-B14F-4D97-AF65-F5344CB8AC3E}">
        <p14:creationId xmlns:p14="http://schemas.microsoft.com/office/powerpoint/2010/main" val="466644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9679DFA8-6848-9449-AE19-A9D51370CB2E}"/>
              </a:ext>
            </a:extLst>
          </p:cNvPr>
          <p:cNvSpPr>
            <a:spLocks noGrp="1"/>
          </p:cNvSpPr>
          <p:nvPr>
            <p:ph type="ctrTitle"/>
          </p:nvPr>
        </p:nvSpPr>
        <p:spPr>
          <a:xfrm>
            <a:off x="171449" y="365125"/>
            <a:ext cx="5707399" cy="1692794"/>
          </a:xfrm>
        </p:spPr>
        <p:txBody>
          <a:bodyPr vert="horz" lIns="91440" tIns="45720" rIns="91440" bIns="45720" rtlCol="0" anchor="ctr">
            <a:normAutofit/>
          </a:bodyPr>
          <a:lstStyle/>
          <a:p>
            <a:pPr algn="l"/>
            <a:r>
              <a:rPr lang="en-US" sz="3200" b="1" dirty="0">
                <a:solidFill>
                  <a:schemeClr val="accent3">
                    <a:lumMod val="60000"/>
                    <a:lumOff val="40000"/>
                  </a:schemeClr>
                </a:solidFill>
                <a:latin typeface="Candara" panose="020E0502030303020204" pitchFamily="34" charset="0"/>
              </a:rPr>
              <a:t>Chapter 1: What is Economics?</a:t>
            </a:r>
          </a:p>
        </p:txBody>
      </p:sp>
      <p:cxnSp>
        <p:nvCxnSpPr>
          <p:cNvPr id="37" name="Straight Arrow Connector 36">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8" name="Text Placeholder 2">
            <a:extLst>
              <a:ext uri="{FF2B5EF4-FFF2-40B4-BE49-F238E27FC236}">
                <a16:creationId xmlns:a16="http://schemas.microsoft.com/office/drawing/2014/main" id="{AEBED143-90E6-0042-81AE-18CBBBF54D64}"/>
              </a:ext>
            </a:extLst>
          </p:cNvPr>
          <p:cNvSpPr txBox="1">
            <a:spLocks/>
          </p:cNvSpPr>
          <p:nvPr/>
        </p:nvSpPr>
        <p:spPr>
          <a:xfrm>
            <a:off x="435923" y="2575042"/>
            <a:ext cx="5679869" cy="189694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228600" algn="l">
              <a:buFont typeface="Arial" panose="020B0604020202020204" pitchFamily="34" charset="0"/>
              <a:buChar char="•"/>
            </a:pPr>
            <a:r>
              <a:rPr lang="en-US" b="1" dirty="0">
                <a:solidFill>
                  <a:schemeClr val="accent3">
                    <a:lumMod val="75000"/>
                  </a:schemeClr>
                </a:solidFill>
                <a:latin typeface="Candara" panose="020E0502030303020204" pitchFamily="34" charset="0"/>
              </a:rPr>
              <a:t>1.1 Scarcity &amp; the Science of Economics</a:t>
            </a:r>
          </a:p>
          <a:p>
            <a:pPr indent="-228600" algn="l">
              <a:buFont typeface="Arial" panose="020B0604020202020204" pitchFamily="34" charset="0"/>
              <a:buChar char="•"/>
            </a:pPr>
            <a:r>
              <a:rPr lang="en-US" b="1" dirty="0">
                <a:solidFill>
                  <a:schemeClr val="accent3">
                    <a:lumMod val="75000"/>
                  </a:schemeClr>
                </a:solidFill>
                <a:latin typeface="Candara" panose="020E0502030303020204" pitchFamily="34" charset="0"/>
              </a:rPr>
              <a:t>1.2 Our Economic Choices</a:t>
            </a:r>
          </a:p>
          <a:p>
            <a:pPr indent="-228600" algn="l">
              <a:buFont typeface="Arial" panose="020B0604020202020204" pitchFamily="34" charset="0"/>
              <a:buChar char="•"/>
            </a:pPr>
            <a:r>
              <a:rPr lang="en-US" b="1" dirty="0">
                <a:solidFill>
                  <a:schemeClr val="accent3">
                    <a:lumMod val="75000"/>
                  </a:schemeClr>
                </a:solidFill>
                <a:latin typeface="Candara" panose="020E0502030303020204" pitchFamily="34" charset="0"/>
              </a:rPr>
              <a:t>1.3 Using Economic Models</a:t>
            </a:r>
          </a:p>
        </p:txBody>
      </p:sp>
      <p:pic>
        <p:nvPicPr>
          <p:cNvPr id="32" name="Picture 31">
            <a:extLst>
              <a:ext uri="{FF2B5EF4-FFF2-40B4-BE49-F238E27FC236}">
                <a16:creationId xmlns:a16="http://schemas.microsoft.com/office/drawing/2014/main" id="{2AE47317-6830-714E-AA79-FF6C8A40FD52}"/>
              </a:ext>
            </a:extLst>
          </p:cNvPr>
          <p:cNvPicPr>
            <a:picLocks noChangeAspect="1"/>
          </p:cNvPicPr>
          <p:nvPr/>
        </p:nvPicPr>
        <p:blipFill rotWithShape="1">
          <a:blip r:embed="rId2"/>
          <a:srcRect r="46377"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35" name="Text Placeholder 2">
            <a:extLst>
              <a:ext uri="{FF2B5EF4-FFF2-40B4-BE49-F238E27FC236}">
                <a16:creationId xmlns:a16="http://schemas.microsoft.com/office/drawing/2014/main" id="{F4B5ADF2-4AD7-024D-990F-60CE5EA50045}"/>
              </a:ext>
            </a:extLst>
          </p:cNvPr>
          <p:cNvSpPr txBox="1">
            <a:spLocks/>
          </p:cNvSpPr>
          <p:nvPr/>
        </p:nvSpPr>
        <p:spPr>
          <a:xfrm>
            <a:off x="171450" y="4716519"/>
            <a:ext cx="6181850" cy="189694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u="sng" dirty="0">
                <a:solidFill>
                  <a:schemeClr val="accent3">
                    <a:lumMod val="60000"/>
                    <a:lumOff val="40000"/>
                  </a:schemeClr>
                </a:solidFill>
                <a:latin typeface="Candara" panose="020E0502030303020204" pitchFamily="34" charset="0"/>
              </a:rPr>
              <a:t>Chapter Essential Question: </a:t>
            </a:r>
          </a:p>
          <a:p>
            <a:r>
              <a:rPr lang="en-US" sz="2800" b="1" i="1" dirty="0">
                <a:solidFill>
                  <a:schemeClr val="accent3">
                    <a:lumMod val="60000"/>
                    <a:lumOff val="40000"/>
                  </a:schemeClr>
                </a:solidFill>
                <a:latin typeface="Candara" panose="020E0502030303020204" pitchFamily="34" charset="0"/>
              </a:rPr>
              <a:t>In what ways do people cope with the problem of scarcity? </a:t>
            </a:r>
          </a:p>
        </p:txBody>
      </p:sp>
    </p:spTree>
    <p:extLst>
      <p:ext uri="{BB962C8B-B14F-4D97-AF65-F5344CB8AC3E}">
        <p14:creationId xmlns:p14="http://schemas.microsoft.com/office/powerpoint/2010/main" val="2812393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accent3">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5A134A-C23E-074A-969B-53667FC915BB}"/>
              </a:ext>
            </a:extLst>
          </p:cNvPr>
          <p:cNvSpPr>
            <a:spLocks noGrp="1"/>
          </p:cNvSpPr>
          <p:nvPr>
            <p:ph idx="1"/>
          </p:nvPr>
        </p:nvSpPr>
        <p:spPr>
          <a:xfrm>
            <a:off x="249381" y="1175658"/>
            <a:ext cx="11804073" cy="2256311"/>
          </a:xfrm>
          <a:solidFill>
            <a:schemeClr val="bg1"/>
          </a:solidFill>
          <a:ln w="76200">
            <a:solidFill>
              <a:schemeClr val="accent3">
                <a:lumMod val="60000"/>
                <a:lumOff val="40000"/>
              </a:schemeClr>
            </a:solidFill>
          </a:ln>
        </p:spPr>
        <p:txBody>
          <a:bodyPr>
            <a:normAutofit/>
          </a:bodyPr>
          <a:lstStyle/>
          <a:p>
            <a:pPr marL="0" indent="0" algn="ctr">
              <a:buNone/>
            </a:pPr>
            <a:r>
              <a:rPr lang="en-US" sz="2400" dirty="0">
                <a:latin typeface="Candara" panose="020E0502030303020204" pitchFamily="34" charset="0"/>
              </a:rPr>
              <a:t>A storm has damaged the main highway leading to your town, so there have been no deliveries of essential, or even nonessential, items to neighborhood stores. Some people are running out of certain things they need or want. Others have lost electric power, and some have no running water. </a:t>
            </a:r>
            <a:r>
              <a:rPr lang="en-US" sz="2400" u="sng" dirty="0">
                <a:latin typeface="Candara" panose="020E0502030303020204" pitchFamily="34" charset="0"/>
              </a:rPr>
              <a:t>Below is a list of things you have </a:t>
            </a:r>
            <a:r>
              <a:rPr lang="en-US" sz="2400" dirty="0">
                <a:latin typeface="Candara" panose="020E0502030303020204" pitchFamily="34" charset="0"/>
              </a:rPr>
              <a:t>that some of your neighbors are looking for. </a:t>
            </a:r>
            <a:r>
              <a:rPr lang="en-US" sz="2400" b="1" dirty="0">
                <a:latin typeface="Candara" panose="020E0502030303020204" pitchFamily="34" charset="0"/>
              </a:rPr>
              <a:t>For each item, explain a least one way you think is best (and perhaps fairest) to distribute these items among your neighbors. </a:t>
            </a:r>
          </a:p>
        </p:txBody>
      </p:sp>
      <p:sp>
        <p:nvSpPr>
          <p:cNvPr id="4" name="TextBox 3">
            <a:extLst>
              <a:ext uri="{FF2B5EF4-FFF2-40B4-BE49-F238E27FC236}">
                <a16:creationId xmlns:a16="http://schemas.microsoft.com/office/drawing/2014/main" id="{2F6135FF-9772-0949-876A-4169F6B366F2}"/>
              </a:ext>
            </a:extLst>
          </p:cNvPr>
          <p:cNvSpPr txBox="1"/>
          <p:nvPr/>
        </p:nvSpPr>
        <p:spPr>
          <a:xfrm>
            <a:off x="849084" y="3559935"/>
            <a:ext cx="6234546" cy="3170099"/>
          </a:xfrm>
          <a:prstGeom prst="rect">
            <a:avLst/>
          </a:prstGeom>
          <a:solidFill>
            <a:schemeClr val="bg1"/>
          </a:solidFill>
          <a:ln w="76200">
            <a:solidFill>
              <a:schemeClr val="accent4">
                <a:lumMod val="75000"/>
              </a:schemeClr>
            </a:solidFill>
          </a:ln>
        </p:spPr>
        <p:txBody>
          <a:bodyPr wrap="square" rtlCol="0">
            <a:spAutoFit/>
          </a:bodyPr>
          <a:lstStyle/>
          <a:p>
            <a:pPr marL="342900" indent="-342900">
              <a:buAutoNum type="alphaLcPeriod"/>
            </a:pPr>
            <a:r>
              <a:rPr lang="en-US" sz="2000" dirty="0">
                <a:latin typeface="Candara" panose="020E0502030303020204" pitchFamily="34" charset="0"/>
              </a:rPr>
              <a:t>One loaf of bread</a:t>
            </a:r>
          </a:p>
          <a:p>
            <a:pPr marL="342900" indent="-342900">
              <a:buAutoNum type="alphaLcPeriod"/>
            </a:pPr>
            <a:r>
              <a:rPr lang="en-US" sz="2000" dirty="0">
                <a:latin typeface="Candara" panose="020E0502030303020204" pitchFamily="34" charset="0"/>
              </a:rPr>
              <a:t>One bicycle</a:t>
            </a:r>
          </a:p>
          <a:p>
            <a:pPr marL="342900" indent="-342900">
              <a:buAutoNum type="alphaLcPeriod"/>
            </a:pPr>
            <a:r>
              <a:rPr lang="en-US" sz="2000" dirty="0">
                <a:latin typeface="Candara" panose="020E0502030303020204" pitchFamily="34" charset="0"/>
              </a:rPr>
              <a:t>An assortment of handyman tools in one toolbox</a:t>
            </a:r>
          </a:p>
          <a:p>
            <a:pPr marL="342900" indent="-342900">
              <a:buAutoNum type="alphaLcPeriod"/>
            </a:pPr>
            <a:r>
              <a:rPr lang="en-US" sz="2000" dirty="0">
                <a:latin typeface="Candara" panose="020E0502030303020204" pitchFamily="34" charset="0"/>
              </a:rPr>
              <a:t>One bottle of aspirin</a:t>
            </a:r>
          </a:p>
          <a:p>
            <a:pPr marL="342900" indent="-342900">
              <a:buAutoNum type="alphaLcPeriod"/>
            </a:pPr>
            <a:r>
              <a:rPr lang="en-US" sz="2000" dirty="0">
                <a:latin typeface="Candara" panose="020E0502030303020204" pitchFamily="34" charset="0"/>
              </a:rPr>
              <a:t>One half-full bottle of antiseptic and 10 cotton balls</a:t>
            </a:r>
          </a:p>
          <a:p>
            <a:pPr marL="342900" indent="-342900">
              <a:buAutoNum type="alphaLcPeriod"/>
            </a:pPr>
            <a:r>
              <a:rPr lang="en-US" sz="2000" dirty="0">
                <a:latin typeface="Candara" panose="020E0502030303020204" pitchFamily="34" charset="0"/>
              </a:rPr>
              <a:t>Two one-gallon jugs of bottled water</a:t>
            </a:r>
          </a:p>
          <a:p>
            <a:pPr marL="342900" indent="-342900">
              <a:buAutoNum type="alphaLcPeriod"/>
            </a:pPr>
            <a:r>
              <a:rPr lang="en-US" sz="2000" dirty="0">
                <a:latin typeface="Candara" panose="020E0502030303020204" pitchFamily="34" charset="0"/>
              </a:rPr>
              <a:t>One smart phone</a:t>
            </a:r>
          </a:p>
          <a:p>
            <a:pPr marL="342900" indent="-342900">
              <a:buAutoNum type="alphaLcPeriod"/>
            </a:pPr>
            <a:r>
              <a:rPr lang="en-US" sz="2000" dirty="0">
                <a:latin typeface="Candara" panose="020E0502030303020204" pitchFamily="34" charset="0"/>
              </a:rPr>
              <a:t>Three blankets</a:t>
            </a:r>
          </a:p>
          <a:p>
            <a:pPr marL="342900" indent="-342900">
              <a:buAutoNum type="alphaLcPeriod"/>
            </a:pPr>
            <a:r>
              <a:rPr lang="en-US" sz="2000" dirty="0">
                <a:latin typeface="Candara" panose="020E0502030303020204" pitchFamily="34" charset="0"/>
              </a:rPr>
              <a:t>Ten towels</a:t>
            </a:r>
          </a:p>
          <a:p>
            <a:pPr marL="342900" indent="-342900">
              <a:buAutoNum type="alphaLcPeriod"/>
            </a:pPr>
            <a:r>
              <a:rPr lang="en-US" sz="2000" dirty="0">
                <a:latin typeface="Candara" panose="020E0502030303020204" pitchFamily="34" charset="0"/>
              </a:rPr>
              <a:t>One MP3 player</a:t>
            </a:r>
          </a:p>
        </p:txBody>
      </p:sp>
      <p:sp>
        <p:nvSpPr>
          <p:cNvPr id="6" name="Oval 5">
            <a:extLst>
              <a:ext uri="{FF2B5EF4-FFF2-40B4-BE49-F238E27FC236}">
                <a16:creationId xmlns:a16="http://schemas.microsoft.com/office/drawing/2014/main" id="{AD557CF7-4C19-3A49-9FD7-C95CB9F4A965}"/>
              </a:ext>
            </a:extLst>
          </p:cNvPr>
          <p:cNvSpPr/>
          <p:nvPr/>
        </p:nvSpPr>
        <p:spPr>
          <a:xfrm>
            <a:off x="3966357" y="-2663346"/>
            <a:ext cx="3765468" cy="3711038"/>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227D152-0A78-634F-9C87-83C1767555F4}"/>
              </a:ext>
            </a:extLst>
          </p:cNvPr>
          <p:cNvSpPr txBox="1">
            <a:spLocks/>
          </p:cNvSpPr>
          <p:nvPr/>
        </p:nvSpPr>
        <p:spPr>
          <a:xfrm>
            <a:off x="4590803" y="0"/>
            <a:ext cx="3543795" cy="795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3">
                    <a:lumMod val="60000"/>
                    <a:lumOff val="40000"/>
                  </a:schemeClr>
                </a:solidFill>
                <a:latin typeface="Candara" panose="020E0502030303020204" pitchFamily="34" charset="0"/>
              </a:rPr>
              <a:t>Group Activity</a:t>
            </a:r>
          </a:p>
        </p:txBody>
      </p:sp>
      <p:sp>
        <p:nvSpPr>
          <p:cNvPr id="9" name="TextBox 8">
            <a:extLst>
              <a:ext uri="{FF2B5EF4-FFF2-40B4-BE49-F238E27FC236}">
                <a16:creationId xmlns:a16="http://schemas.microsoft.com/office/drawing/2014/main" id="{58608E48-6FB3-D044-A9FD-28F07C25EB6B}"/>
              </a:ext>
            </a:extLst>
          </p:cNvPr>
          <p:cNvSpPr txBox="1"/>
          <p:nvPr/>
        </p:nvSpPr>
        <p:spPr>
          <a:xfrm>
            <a:off x="7295405" y="4199224"/>
            <a:ext cx="4604658" cy="1938992"/>
          </a:xfrm>
          <a:prstGeom prst="rect">
            <a:avLst/>
          </a:prstGeom>
          <a:solidFill>
            <a:schemeClr val="bg1"/>
          </a:solidFill>
          <a:ln w="76200">
            <a:solidFill>
              <a:schemeClr val="accent6">
                <a:lumMod val="75000"/>
              </a:schemeClr>
            </a:solidFill>
            <a:prstDash val="lgDashDot"/>
          </a:ln>
        </p:spPr>
        <p:txBody>
          <a:bodyPr wrap="square" rtlCol="0">
            <a:spAutoFit/>
          </a:bodyPr>
          <a:lstStyle/>
          <a:p>
            <a:pPr algn="ctr"/>
            <a:r>
              <a:rPr lang="en-US" sz="2000" dirty="0">
                <a:latin typeface="Candara" panose="020E0502030303020204" pitchFamily="34" charset="0"/>
              </a:rPr>
              <a:t>On a piece of notebook paper work with your group determine the possible person to receive the item. </a:t>
            </a:r>
          </a:p>
          <a:p>
            <a:pPr algn="ctr"/>
            <a:r>
              <a:rPr lang="en-US" sz="2000" dirty="0">
                <a:latin typeface="Candara" panose="020E0502030303020204" pitchFamily="34" charset="0"/>
              </a:rPr>
              <a:t>For example, would a neighbor with three children merit the loaf of bread? Or an elderly woman receive a blanket?</a:t>
            </a:r>
          </a:p>
        </p:txBody>
      </p:sp>
    </p:spTree>
    <p:extLst>
      <p:ext uri="{BB962C8B-B14F-4D97-AF65-F5344CB8AC3E}">
        <p14:creationId xmlns:p14="http://schemas.microsoft.com/office/powerpoint/2010/main" val="1730799259"/>
      </p:ext>
    </p:extLst>
  </p:cSld>
  <p:clrMapOvr>
    <a:masterClrMapping/>
  </p:clrMapOvr>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30187</TotalTime>
  <Words>2651</Words>
  <Application>Microsoft Macintosh PowerPoint</Application>
  <PresentationFormat>Widescreen</PresentationFormat>
  <Paragraphs>415</Paragraphs>
  <Slides>35</Slides>
  <Notes>1</Notes>
  <HiddenSlides>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Ayuthaya</vt:lpstr>
      <vt:lpstr>Calibri</vt:lpstr>
      <vt:lpstr>Calibri Light</vt:lpstr>
      <vt:lpstr>Candara</vt:lpstr>
      <vt:lpstr>Gabriola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1: What is Economics?</vt:lpstr>
      <vt:lpstr>PowerPoint Presentation</vt:lpstr>
      <vt:lpstr>Scarcity and the Science of Economics</vt:lpstr>
      <vt:lpstr>What is Economics?</vt:lpstr>
      <vt:lpstr>Scarcity &amp; Shortages</vt:lpstr>
      <vt:lpstr>The Factors of Production</vt:lpstr>
      <vt:lpstr>Assessment</vt:lpstr>
      <vt:lpstr>Assessment: Answers</vt:lpstr>
      <vt:lpstr>PowerPoint Presentation</vt:lpstr>
      <vt:lpstr>PowerPoint Presentation</vt:lpstr>
      <vt:lpstr>Our Economic Choices</vt:lpstr>
      <vt:lpstr>Trade-offs &amp; Opportunity Costs</vt:lpstr>
      <vt:lpstr>Trade-offs &amp; Opportunity Costs</vt:lpstr>
      <vt:lpstr>The Decision Making Grid</vt:lpstr>
      <vt:lpstr>The Decision Making Grid</vt:lpstr>
      <vt:lpstr>Thinking at the Margin</vt:lpstr>
      <vt:lpstr>Assessment</vt:lpstr>
      <vt:lpstr>Assessment: Answers</vt:lpstr>
      <vt:lpstr>Mr. Clifford- Marginal Analysis</vt:lpstr>
      <vt:lpstr>PowerPoint Presentation</vt:lpstr>
      <vt:lpstr>Using Economic Models</vt:lpstr>
      <vt:lpstr>Production Possibilities </vt:lpstr>
      <vt:lpstr>Efficiency</vt:lpstr>
      <vt:lpstr>Growth</vt:lpstr>
      <vt:lpstr>Cost</vt:lpstr>
      <vt:lpstr>Assessment</vt:lpstr>
      <vt:lpstr>Assessment</vt:lpstr>
      <vt:lpstr>Mr. Clifford: Monster’s Inc. Video</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 Harmon</dc:creator>
  <cp:lastModifiedBy>Natalie Harmon</cp:lastModifiedBy>
  <cp:revision>59</cp:revision>
  <dcterms:created xsi:type="dcterms:W3CDTF">2018-12-21T15:44:28Z</dcterms:created>
  <dcterms:modified xsi:type="dcterms:W3CDTF">2019-01-11T14:52:54Z</dcterms:modified>
</cp:coreProperties>
</file>