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4" r:id="rId1"/>
  </p:sldMasterIdLst>
  <p:notesMasterIdLst>
    <p:notesMasterId r:id="rId10"/>
  </p:notesMasterIdLst>
  <p:handoutMasterIdLst>
    <p:handoutMasterId r:id="rId11"/>
  </p:handoutMasterIdLst>
  <p:sldIdLst>
    <p:sldId id="268" r:id="rId2"/>
    <p:sldId id="269" r:id="rId3"/>
    <p:sldId id="279" r:id="rId4"/>
    <p:sldId id="281" r:id="rId5"/>
    <p:sldId id="282" r:id="rId6"/>
    <p:sldId id="283" r:id="rId7"/>
    <p:sldId id="285" r:id="rId8"/>
    <p:sldId id="284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84">
          <p15:clr>
            <a:srgbClr val="A4A3A4"/>
          </p15:clr>
        </p15:guide>
        <p15:guide id="3" orient="horz" pos="3792">
          <p15:clr>
            <a:srgbClr val="A4A3A4"/>
          </p15:clr>
        </p15:guide>
        <p15:guide id="4" pos="959">
          <p15:clr>
            <a:srgbClr val="A4A3A4"/>
          </p15:clr>
        </p15:guide>
        <p15:guide id="5" pos="67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81"/>
  </p:normalViewPr>
  <p:slideViewPr>
    <p:cSldViewPr>
      <p:cViewPr varScale="1">
        <p:scale>
          <a:sx n="90" d="100"/>
          <a:sy n="90" d="100"/>
        </p:scale>
        <p:origin x="232" y="712"/>
      </p:cViewPr>
      <p:guideLst>
        <p:guide orient="horz" pos="2160"/>
        <p:guide orient="horz" pos="384"/>
        <p:guide orient="horz" pos="3792"/>
        <p:guide pos="959"/>
        <p:guide pos="671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38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1/11/19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1/11/19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76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05DB2-FD3E-441D-8B7E-7AE83ECE27B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600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invGray">
          <a:xfrm>
            <a:off x="1141413" y="1600200"/>
            <a:ext cx="1104741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grpSp>
        <p:nvGrpSpPr>
          <p:cNvPr id="7" name="top graphic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grpSp>
        <p:nvGrpSpPr>
          <p:cNvPr id="23" name="bottom graphic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invGray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B76B7-5811-4114-8A95-998148FFD529}" type="datetime1">
              <a:rPr lang="en-US" smtClean="0"/>
              <a:t>1/11/19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16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C077A-EF7A-41AA-8976-110EB7416C60}" type="datetime1">
              <a:rPr lang="en-US" smtClean="0"/>
              <a:t>1/11/19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79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5912B-6681-4BDF-AE10-F59636249FF3}" type="datetime1">
              <a:rPr lang="en-US" smtClean="0"/>
              <a:t>1/11/19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41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C8E22-D0BA-4CB4-9C32-B27533199514}" type="datetime1">
              <a:rPr lang="en-US" smtClean="0"/>
              <a:t>1/11/19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80A9-7A83-412D-A8AC-5AF60A8AA507}" type="datetime1">
              <a:rPr lang="en-US" smtClean="0"/>
              <a:t>1/11/19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59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A563DF0-FDDF-4143-9D8C-6AF41892E174}" type="datetime1">
              <a:rPr lang="en-US" smtClean="0"/>
              <a:t>1/11/19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10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B83F9-4677-4C31-8407-7919061A580B}" type="datetime1">
              <a:rPr lang="en-US" smtClean="0"/>
              <a:t>1/11/19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259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39A6-3450-434F-A872-BEE63F7EB093}" type="datetime1">
              <a:rPr lang="en-US" smtClean="0"/>
              <a:t>1/11/19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70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BB1C-FA00-4171-BA31-4C5E719472F3}" type="datetime1">
              <a:rPr lang="en-US" smtClean="0"/>
              <a:t>1/11/19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31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C8610-5B57-4C6B-BF9F-F5397A1F60B8}" type="datetime1">
              <a:rPr lang="en-US" smtClean="0"/>
              <a:t>1/11/19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3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F3DD-8B6D-46AA-BCA9-242D4EF63DDF}" type="datetime1">
              <a:rPr lang="en-US" smtClean="0"/>
              <a:t>1/11/19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1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41AE9-3D4A-4A08-B03D-DC6D2ADF5464}" type="datetime1">
              <a:rPr lang="en-US" smtClean="0"/>
              <a:t>1/11/19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86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grpSp>
        <p:nvGrpSpPr>
          <p:cNvPr id="10" name="top graphic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36974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5C6E67D0-0200-42BE-A0B2-78C70FBBB312}" type="datetime1">
              <a:rPr lang="en-US" smtClean="0"/>
              <a:pPr/>
              <a:t>1/11/19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681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1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Project Name | Company Name | Presenter Name</a:t>
            </a:r>
          </a:p>
        </p:txBody>
      </p:sp>
    </p:spTree>
    <p:extLst>
      <p:ext uri="{BB962C8B-B14F-4D97-AF65-F5344CB8AC3E}">
        <p14:creationId xmlns:p14="http://schemas.microsoft.com/office/powerpoint/2010/main" val="295718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12" y="381000"/>
            <a:ext cx="9296400" cy="609600"/>
          </a:xfrm>
        </p:spPr>
        <p:txBody>
          <a:bodyPr>
            <a:normAutofit/>
          </a:bodyPr>
          <a:lstStyle/>
          <a:p>
            <a:r>
              <a:rPr lang="en-US" dirty="0"/>
              <a:t>Happy Friday! You’ve made it through the 1</a:t>
            </a:r>
            <a:r>
              <a:rPr lang="en-US" baseline="30000" dirty="0"/>
              <a:t>st</a:t>
            </a:r>
            <a:r>
              <a:rPr lang="en-US" dirty="0"/>
              <a:t> week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CF62B5-597A-F04B-90EA-B2C953DF0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8948" y="1295400"/>
            <a:ext cx="4419599" cy="685801"/>
          </a:xfrm>
        </p:spPr>
        <p:txBody>
          <a:bodyPr/>
          <a:lstStyle/>
          <a:p>
            <a:r>
              <a:rPr lang="en-US" u="sng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42048" y="1958900"/>
            <a:ext cx="4419599" cy="3429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Take Chapter 1 Quiz</a:t>
            </a:r>
          </a:p>
          <a:p>
            <a:r>
              <a:rPr lang="en-US" dirty="0"/>
              <a:t>Begin Chapter 2 Question Guide- Vocabulary</a:t>
            </a:r>
          </a:p>
          <a:p>
            <a:r>
              <a:rPr lang="en-US" dirty="0"/>
              <a:t>National Economic Policy Goals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595AC5-2CF4-6C4E-A973-E662E3B300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45513" y="1295400"/>
            <a:ext cx="5220899" cy="685801"/>
          </a:xfrm>
        </p:spPr>
        <p:txBody>
          <a:bodyPr/>
          <a:lstStyle/>
          <a:p>
            <a:r>
              <a:rPr lang="en-US" u="sng" dirty="0"/>
              <a:t>Instructions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939999-EAA0-254B-B509-A6430A2A64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08613" y="1940314"/>
            <a:ext cx="6400800" cy="415568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You will need something to write with and your Chapter 1 Worksheet. </a:t>
            </a:r>
          </a:p>
          <a:p>
            <a:r>
              <a:rPr lang="en-US" dirty="0"/>
              <a:t>Clear everything else off your desk. </a:t>
            </a:r>
          </a:p>
          <a:p>
            <a:r>
              <a:rPr lang="en-US" dirty="0"/>
              <a:t>After you complete the Quiz, turn it in with your Chapter 1 Question Guide. </a:t>
            </a:r>
          </a:p>
          <a:p>
            <a:r>
              <a:rPr lang="en-US" dirty="0"/>
              <a:t>Pick up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Chapter 2 Question Guide </a:t>
            </a:r>
            <a:r>
              <a:rPr lang="en-US" dirty="0"/>
              <a:t>and 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National Economic Policy Goal worksheet</a:t>
            </a:r>
            <a:r>
              <a:rPr lang="en-US" dirty="0"/>
              <a:t>. </a:t>
            </a:r>
          </a:p>
          <a:p>
            <a:r>
              <a:rPr lang="en-US" dirty="0"/>
              <a:t>Begin working on the vocabulary for Chapter 2. The reading for Chapter 2 is on my website. </a:t>
            </a:r>
          </a:p>
          <a:p>
            <a:r>
              <a:rPr lang="en-US" dirty="0"/>
              <a:t>Once everyone is done with the quiz we’ll start looking at economic questions &amp; goals.</a:t>
            </a:r>
          </a:p>
        </p:txBody>
      </p:sp>
    </p:spTree>
    <p:extLst>
      <p:ext uri="{BB962C8B-B14F-4D97-AF65-F5344CB8AC3E}">
        <p14:creationId xmlns:p14="http://schemas.microsoft.com/office/powerpoint/2010/main" val="314811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6BB1B-4859-C845-92BD-9D025C967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DF9D9-2AF4-3D4C-990A-240A87106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Scarcity!</a:t>
            </a:r>
          </a:p>
          <a:p>
            <a:r>
              <a:rPr lang="en-US" dirty="0"/>
              <a:t>Nations have to answer some hard economic questions.</a:t>
            </a:r>
          </a:p>
          <a:p>
            <a:r>
              <a:rPr lang="en-US" dirty="0"/>
              <a:t>Because of these questions, nations evolve in order to respond to the problem of scarcity. </a:t>
            </a:r>
          </a:p>
          <a:p>
            <a:r>
              <a:rPr lang="en-US" dirty="0"/>
              <a:t>Economic systems are used by society’s to produce and distribute goods. </a:t>
            </a:r>
          </a:p>
          <a:p>
            <a:r>
              <a:rPr lang="en-US" dirty="0"/>
              <a:t>Figuring out what the right system is depends one the society’s goals and values. </a:t>
            </a:r>
          </a:p>
        </p:txBody>
      </p:sp>
    </p:spTree>
    <p:extLst>
      <p:ext uri="{BB962C8B-B14F-4D97-AF65-F5344CB8AC3E}">
        <p14:creationId xmlns:p14="http://schemas.microsoft.com/office/powerpoint/2010/main" val="373226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C74B0-63CB-A447-A822-A9721E35A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2" y="406879"/>
            <a:ext cx="4832181" cy="1066800"/>
          </a:xfrm>
        </p:spPr>
        <p:txBody>
          <a:bodyPr>
            <a:normAutofit/>
          </a:bodyPr>
          <a:lstStyle/>
          <a:p>
            <a:r>
              <a:rPr lang="en-US" dirty="0"/>
              <a:t>Each society answers the 3 basic questions differently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52AAEDC-A699-524E-A729-EBF3A0695B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9412" y="1905000"/>
            <a:ext cx="4800600" cy="1600201"/>
          </a:xfrm>
        </p:spPr>
        <p:txBody>
          <a:bodyPr/>
          <a:lstStyle/>
          <a:p>
            <a:r>
              <a:rPr lang="en-US" dirty="0"/>
              <a:t>Based on the importance of each of the economic goals.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83772F-BAAE-6D49-810A-DAACECDDE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9612" y="304800"/>
            <a:ext cx="6111626" cy="6070121"/>
          </a:xfrm>
          <a:prstGeom prst="rect">
            <a:avLst/>
          </a:prstGeom>
        </p:spPr>
      </p:pic>
      <p:sp>
        <p:nvSpPr>
          <p:cNvPr id="9" name="5-Point Star 8">
            <a:extLst>
              <a:ext uri="{FF2B5EF4-FFF2-40B4-BE49-F238E27FC236}">
                <a16:creationId xmlns:a16="http://schemas.microsoft.com/office/drawing/2014/main" id="{E7A4473E-4CA3-A94E-A722-4B3CCA1DA5F9}"/>
              </a:ext>
            </a:extLst>
          </p:cNvPr>
          <p:cNvSpPr/>
          <p:nvPr/>
        </p:nvSpPr>
        <p:spPr>
          <a:xfrm>
            <a:off x="5218112" y="1579086"/>
            <a:ext cx="533400" cy="457199"/>
          </a:xfrm>
          <a:prstGeom prst="star5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10" name="5-Point Star 9">
            <a:extLst>
              <a:ext uri="{FF2B5EF4-FFF2-40B4-BE49-F238E27FC236}">
                <a16:creationId xmlns:a16="http://schemas.microsoft.com/office/drawing/2014/main" id="{1EA0B9D2-8B88-C541-BABE-26C6E50BF01F}"/>
              </a:ext>
            </a:extLst>
          </p:cNvPr>
          <p:cNvSpPr/>
          <p:nvPr/>
        </p:nvSpPr>
        <p:spPr>
          <a:xfrm>
            <a:off x="5218112" y="2238376"/>
            <a:ext cx="533400" cy="457199"/>
          </a:xfrm>
          <a:prstGeom prst="star5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11" name="5-Point Star 10">
            <a:extLst>
              <a:ext uri="{FF2B5EF4-FFF2-40B4-BE49-F238E27FC236}">
                <a16:creationId xmlns:a16="http://schemas.microsoft.com/office/drawing/2014/main" id="{C0277361-1CCC-F844-87E6-D21C0F97B2F4}"/>
              </a:ext>
            </a:extLst>
          </p:cNvPr>
          <p:cNvSpPr/>
          <p:nvPr/>
        </p:nvSpPr>
        <p:spPr>
          <a:xfrm>
            <a:off x="5218112" y="2882661"/>
            <a:ext cx="533400" cy="457199"/>
          </a:xfrm>
          <a:prstGeom prst="star5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12" name="5-Point Star 11">
            <a:extLst>
              <a:ext uri="{FF2B5EF4-FFF2-40B4-BE49-F238E27FC236}">
                <a16:creationId xmlns:a16="http://schemas.microsoft.com/office/drawing/2014/main" id="{33F8A51A-3079-3D41-825B-8986C65C4665}"/>
              </a:ext>
            </a:extLst>
          </p:cNvPr>
          <p:cNvSpPr/>
          <p:nvPr/>
        </p:nvSpPr>
        <p:spPr>
          <a:xfrm>
            <a:off x="5218070" y="3637245"/>
            <a:ext cx="533400" cy="457199"/>
          </a:xfrm>
          <a:prstGeom prst="star5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13" name="5-Point Star 12">
            <a:extLst>
              <a:ext uri="{FF2B5EF4-FFF2-40B4-BE49-F238E27FC236}">
                <a16:creationId xmlns:a16="http://schemas.microsoft.com/office/drawing/2014/main" id="{81F50C9A-E4D1-2843-B2B1-E776C040DE22}"/>
              </a:ext>
            </a:extLst>
          </p:cNvPr>
          <p:cNvSpPr/>
          <p:nvPr/>
        </p:nvSpPr>
        <p:spPr>
          <a:xfrm>
            <a:off x="5221159" y="5238205"/>
            <a:ext cx="533400" cy="457199"/>
          </a:xfrm>
          <a:prstGeom prst="star5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1388B2C3-7ABB-BE47-8221-2CE588502099}"/>
              </a:ext>
            </a:extLst>
          </p:cNvPr>
          <p:cNvSpPr txBox="1">
            <a:spLocks/>
          </p:cNvSpPr>
          <p:nvPr/>
        </p:nvSpPr>
        <p:spPr>
          <a:xfrm>
            <a:off x="414465" y="3290170"/>
            <a:ext cx="4800600" cy="160020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SzPct val="8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Think about your own priorities. </a:t>
            </a:r>
          </a:p>
          <a:p>
            <a:r>
              <a:rPr lang="en-US" dirty="0"/>
              <a:t>On your worksheet, rank the goals in order 1 (highest) to 7 (lowest) based on your own priorities.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46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C74B0-63CB-A447-A822-A9721E35A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2" y="406879"/>
            <a:ext cx="4832181" cy="1066800"/>
          </a:xfrm>
        </p:spPr>
        <p:txBody>
          <a:bodyPr>
            <a:normAutofit/>
          </a:bodyPr>
          <a:lstStyle/>
          <a:p>
            <a:r>
              <a:rPr lang="en-US" dirty="0"/>
              <a:t>Each society answers the 3 basic questions differently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52AAEDC-A699-524E-A729-EBF3A0695B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9412" y="1905000"/>
            <a:ext cx="4800600" cy="3276600"/>
          </a:xfrm>
        </p:spPr>
        <p:txBody>
          <a:bodyPr>
            <a:normAutofit/>
          </a:bodyPr>
          <a:lstStyle/>
          <a:p>
            <a:r>
              <a:rPr lang="en-US" dirty="0"/>
              <a:t>Get into groups of 4-6. </a:t>
            </a:r>
          </a:p>
          <a:p>
            <a:r>
              <a:rPr lang="en-US" dirty="0"/>
              <a:t>You need to work together to come to a group consensus in your rankings. </a:t>
            </a:r>
          </a:p>
          <a:p>
            <a:r>
              <a:rPr lang="en-US" dirty="0"/>
              <a:t>Mark this in the right column of your worksheet.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83772F-BAAE-6D49-810A-DAACECDDE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9612" y="304800"/>
            <a:ext cx="6111626" cy="607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57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C74B0-63CB-A447-A822-A9721E35A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2" y="406879"/>
            <a:ext cx="4832181" cy="1066800"/>
          </a:xfrm>
        </p:spPr>
        <p:txBody>
          <a:bodyPr>
            <a:normAutofit/>
          </a:bodyPr>
          <a:lstStyle/>
          <a:p>
            <a:r>
              <a:rPr lang="en-US" dirty="0"/>
              <a:t>Each society answers the 3 basic questions differently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52AAEDC-A699-524E-A729-EBF3A0695B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9412" y="1473679"/>
            <a:ext cx="5410200" cy="4901241"/>
          </a:xfrm>
        </p:spPr>
        <p:txBody>
          <a:bodyPr>
            <a:normAutofit/>
          </a:bodyPr>
          <a:lstStyle/>
          <a:p>
            <a:r>
              <a:rPr lang="en-US" dirty="0"/>
              <a:t>Second gird handout. </a:t>
            </a:r>
          </a:p>
          <a:p>
            <a:r>
              <a:rPr lang="en-US" dirty="0"/>
              <a:t>Write ”Minimum Wage Policies” at the top of the first of the 3 policy columns. </a:t>
            </a:r>
          </a:p>
          <a:p>
            <a:r>
              <a:rPr lang="en-US" dirty="0"/>
              <a:t>Work together to mark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+</a:t>
            </a:r>
            <a:r>
              <a:rPr lang="en-US" dirty="0"/>
              <a:t> or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en-US" dirty="0"/>
              <a:t>in each goal column.</a:t>
            </a:r>
          </a:p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+</a:t>
            </a:r>
            <a:r>
              <a:rPr lang="en-US" dirty="0"/>
              <a:t> the legislation promotes the goal</a:t>
            </a:r>
          </a:p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–</a:t>
            </a:r>
            <a:r>
              <a:rPr lang="en-US" dirty="0"/>
              <a:t> the legislation undermines the goal</a:t>
            </a:r>
          </a:p>
          <a:p>
            <a:r>
              <a:rPr lang="en-US" dirty="0"/>
              <a:t>Mark this in the right column of your worksheet.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83772F-BAAE-6D49-810A-DAACECDDE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9612" y="304800"/>
            <a:ext cx="6111626" cy="607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59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C74B0-63CB-A447-A822-A9721E35A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2" y="406879"/>
            <a:ext cx="4832181" cy="1066800"/>
          </a:xfrm>
        </p:spPr>
        <p:txBody>
          <a:bodyPr>
            <a:normAutofit/>
          </a:bodyPr>
          <a:lstStyle/>
          <a:p>
            <a:r>
              <a:rPr lang="en-US" dirty="0"/>
              <a:t>Each society answers the 3 basic questions differently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52AAEDC-A699-524E-A729-EBF3A0695B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9412" y="1904999"/>
            <a:ext cx="4800600" cy="4469921"/>
          </a:xfrm>
        </p:spPr>
        <p:txBody>
          <a:bodyPr>
            <a:normAutofit/>
          </a:bodyPr>
          <a:lstStyle/>
          <a:p>
            <a:r>
              <a:rPr lang="en-US" dirty="0"/>
              <a:t>Now look back at the ranking of goals that your group determined were priorities. </a:t>
            </a:r>
          </a:p>
          <a:p>
            <a:r>
              <a:rPr lang="en-US" dirty="0"/>
              <a:t>Are “Minimum Wage Policies” compatible with the goals that you’ve identified as being important?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83772F-BAAE-6D49-810A-DAACECDDE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9612" y="304800"/>
            <a:ext cx="6111626" cy="607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94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C74B0-63CB-A447-A822-A9721E35A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012" y="406879"/>
            <a:ext cx="4832181" cy="1066800"/>
          </a:xfrm>
        </p:spPr>
        <p:txBody>
          <a:bodyPr>
            <a:normAutofit/>
          </a:bodyPr>
          <a:lstStyle/>
          <a:p>
            <a:r>
              <a:rPr lang="en-US" dirty="0"/>
              <a:t>Debrief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52AAEDC-A699-524E-A729-EBF3A0695B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9412" y="1904999"/>
            <a:ext cx="11353800" cy="4469921"/>
          </a:xfrm>
        </p:spPr>
        <p:txBody>
          <a:bodyPr>
            <a:normAutofit/>
          </a:bodyPr>
          <a:lstStyle/>
          <a:p>
            <a:r>
              <a:rPr lang="en-US" dirty="0"/>
              <a:t>Why can’t we accomplish all our economic goals?</a:t>
            </a:r>
          </a:p>
          <a:p>
            <a:r>
              <a:rPr lang="en-US" dirty="0"/>
              <a:t>How do personal values, and perceptions of costs and benefits affect the way people prioritize national economic goals?</a:t>
            </a:r>
          </a:p>
          <a:p>
            <a:r>
              <a:rPr lang="en-US" dirty="0"/>
              <a:t>What might a lack of consensus on economic goals impact the creation of economic policy? </a:t>
            </a:r>
          </a:p>
          <a:p>
            <a:r>
              <a:rPr lang="en-US" dirty="0"/>
              <a:t>Why is understanding marginal analysis important in efforts to achieve national goals?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31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ject planning overview presentatio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accent1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project planning overview presentation.potx" id="{0D6D6775-FC9F-484B-A889-C0FCD86449E3}" vid="{CBE6795F-D548-4056-89FC-5BC618C494F3}"/>
    </a:ext>
  </a:extLst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planning overview presentation</Template>
  <TotalTime>58</TotalTime>
  <Words>432</Words>
  <Application>Microsoft Macintosh PowerPoint</Application>
  <PresentationFormat>Custom</PresentationFormat>
  <Paragraphs>45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Project planning overview presentation</vt:lpstr>
      <vt:lpstr>Project Overview</vt:lpstr>
      <vt:lpstr>Happy Friday! You’ve made it through the 1st week</vt:lpstr>
      <vt:lpstr>Economic Systems</vt:lpstr>
      <vt:lpstr>Each society answers the 3 basic questions differently</vt:lpstr>
      <vt:lpstr>Each society answers the 3 basic questions differently</vt:lpstr>
      <vt:lpstr>Each society answers the 3 basic questions differently</vt:lpstr>
      <vt:lpstr>Each society answers the 3 basic questions differently</vt:lpstr>
      <vt:lpstr>Debrief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Overview</dc:title>
  <dc:creator>Natalie Harmon</dc:creator>
  <cp:lastModifiedBy>Natalie Harmon</cp:lastModifiedBy>
  <cp:revision>5</cp:revision>
  <dcterms:created xsi:type="dcterms:W3CDTF">2019-01-11T15:27:57Z</dcterms:created>
  <dcterms:modified xsi:type="dcterms:W3CDTF">2019-01-11T16:26:48Z</dcterms:modified>
</cp:coreProperties>
</file>