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6"/>
  </p:notesMasterIdLst>
  <p:sldIdLst>
    <p:sldId id="256" r:id="rId2"/>
    <p:sldId id="274" r:id="rId3"/>
    <p:sldId id="275" r:id="rId4"/>
    <p:sldId id="283" r:id="rId5"/>
    <p:sldId id="284" r:id="rId6"/>
    <p:sldId id="276" r:id="rId7"/>
    <p:sldId id="277" r:id="rId8"/>
    <p:sldId id="278" r:id="rId9"/>
    <p:sldId id="279" r:id="rId10"/>
    <p:sldId id="303" r:id="rId11"/>
    <p:sldId id="281" r:id="rId12"/>
    <p:sldId id="282" r:id="rId13"/>
    <p:sldId id="285" r:id="rId14"/>
    <p:sldId id="286" r:id="rId15"/>
    <p:sldId id="287" r:id="rId16"/>
    <p:sldId id="288" r:id="rId17"/>
    <p:sldId id="289" r:id="rId18"/>
    <p:sldId id="290" r:id="rId19"/>
    <p:sldId id="291" r:id="rId20"/>
    <p:sldId id="292" r:id="rId21"/>
    <p:sldId id="293" r:id="rId22"/>
    <p:sldId id="304" r:id="rId23"/>
    <p:sldId id="266" r:id="rId24"/>
    <p:sldId id="267" r:id="rId25"/>
    <p:sldId id="268" r:id="rId26"/>
    <p:sldId id="269" r:id="rId27"/>
    <p:sldId id="270" r:id="rId28"/>
    <p:sldId id="296" r:id="rId29"/>
    <p:sldId id="272" r:id="rId30"/>
    <p:sldId id="273" r:id="rId31"/>
    <p:sldId id="297" r:id="rId32"/>
    <p:sldId id="298" r:id="rId33"/>
    <p:sldId id="299" r:id="rId34"/>
    <p:sldId id="300" r:id="rId35"/>
    <p:sldId id="301" r:id="rId36"/>
    <p:sldId id="302" r:id="rId37"/>
    <p:sldId id="280" r:id="rId38"/>
    <p:sldId id="294" r:id="rId39"/>
    <p:sldId id="295" r:id="rId40"/>
    <p:sldId id="569" r:id="rId41"/>
    <p:sldId id="547" r:id="rId42"/>
    <p:sldId id="559" r:id="rId43"/>
    <p:sldId id="561" r:id="rId44"/>
    <p:sldId id="560" r:id="rId45"/>
    <p:sldId id="548" r:id="rId46"/>
    <p:sldId id="549" r:id="rId47"/>
    <p:sldId id="550" r:id="rId48"/>
    <p:sldId id="562" r:id="rId49"/>
    <p:sldId id="568" r:id="rId50"/>
    <p:sldId id="563" r:id="rId51"/>
    <p:sldId id="564" r:id="rId52"/>
    <p:sldId id="565" r:id="rId53"/>
    <p:sldId id="566" r:id="rId54"/>
    <p:sldId id="258" r:id="rId55"/>
    <p:sldId id="261" r:id="rId56"/>
    <p:sldId id="262" r:id="rId57"/>
    <p:sldId id="567" r:id="rId58"/>
    <p:sldId id="570" r:id="rId59"/>
    <p:sldId id="577" r:id="rId60"/>
    <p:sldId id="575" r:id="rId61"/>
    <p:sldId id="571" r:id="rId62"/>
    <p:sldId id="572" r:id="rId63"/>
    <p:sldId id="578" r:id="rId64"/>
    <p:sldId id="581" r:id="rId65"/>
    <p:sldId id="580" r:id="rId66"/>
    <p:sldId id="582" r:id="rId67"/>
    <p:sldId id="583" r:id="rId68"/>
    <p:sldId id="584" r:id="rId69"/>
    <p:sldId id="586" r:id="rId70"/>
    <p:sldId id="587" r:id="rId71"/>
    <p:sldId id="588" r:id="rId72"/>
    <p:sldId id="589" r:id="rId73"/>
    <p:sldId id="585" r:id="rId74"/>
    <p:sldId id="271"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2" pos="3840" userDrawn="1">
          <p15:clr>
            <a:srgbClr val="A4A3A4"/>
          </p15:clr>
        </p15:guide>
        <p15:guide id="3" orient="horz" pos="3984" userDrawn="1">
          <p15:clr>
            <a:srgbClr val="A4A3A4"/>
          </p15:clr>
        </p15:guide>
        <p15:guide id="4" orient="horz" pos="24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264" autoAdjust="0"/>
    <p:restoredTop sz="94681" autoAdjust="0"/>
  </p:normalViewPr>
  <p:slideViewPr>
    <p:cSldViewPr snapToGrid="0" showGuides="1">
      <p:cViewPr>
        <p:scale>
          <a:sx n="110" d="100"/>
          <a:sy n="110" d="100"/>
        </p:scale>
        <p:origin x="840" y="584"/>
      </p:cViewPr>
      <p:guideLst>
        <p:guide orient="horz" pos="912"/>
        <p:guide pos="3840"/>
        <p:guide orient="horz" pos="3984"/>
        <p:guide orient="horz" pos="24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580374-EF50-4D02-B73B-E0316BAC548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44678DE5-6360-4893-9337-818E7A0C1385}">
      <dgm:prSet custT="1"/>
      <dgm:spPr/>
      <dgm:t>
        <a:bodyPr/>
        <a:lstStyle/>
        <a:p>
          <a:pPr algn="ctr"/>
          <a:r>
            <a:rPr lang="en-US" sz="2400" dirty="0">
              <a:latin typeface="+mj-lt"/>
            </a:rPr>
            <a:t>Place the financial investments in the right order (draw a line to the correct spot)</a:t>
          </a:r>
        </a:p>
      </dgm:t>
    </dgm:pt>
    <dgm:pt modelId="{15299340-0A8D-4820-9837-9DC0192D428A}" type="parTrans" cxnId="{89D9AC3E-0028-4FCB-A4B5-8ED828381025}">
      <dgm:prSet/>
      <dgm:spPr/>
      <dgm:t>
        <a:bodyPr/>
        <a:lstStyle/>
        <a:p>
          <a:pPr algn="ctr"/>
          <a:endParaRPr lang="en-US"/>
        </a:p>
      </dgm:t>
    </dgm:pt>
    <dgm:pt modelId="{196975E5-0850-46E4-9A71-77AAA2DCA6C0}" type="sibTrans" cxnId="{89D9AC3E-0028-4FCB-A4B5-8ED828381025}">
      <dgm:prSet/>
      <dgm:spPr/>
      <dgm:t>
        <a:bodyPr/>
        <a:lstStyle/>
        <a:p>
          <a:pPr algn="ctr"/>
          <a:endParaRPr lang="en-US"/>
        </a:p>
      </dgm:t>
    </dgm:pt>
    <dgm:pt modelId="{F3B4C491-933B-4E10-A991-EF5FE6EBB29D}">
      <dgm:prSet custT="1"/>
      <dgm:spPr/>
      <dgm:t>
        <a:bodyPr/>
        <a:lstStyle/>
        <a:p>
          <a:pPr algn="ctr"/>
          <a:r>
            <a:rPr lang="en-US" sz="3600" dirty="0">
              <a:latin typeface="+mj-lt"/>
            </a:rPr>
            <a:t>Highest Risk on the top</a:t>
          </a:r>
        </a:p>
      </dgm:t>
    </dgm:pt>
    <dgm:pt modelId="{7444BFB1-CFB5-4AEC-9A1A-986022284B04}" type="parTrans" cxnId="{2F51D0CA-3142-4820-AE39-CECA5A198D6F}">
      <dgm:prSet/>
      <dgm:spPr/>
      <dgm:t>
        <a:bodyPr/>
        <a:lstStyle/>
        <a:p>
          <a:pPr algn="ctr"/>
          <a:endParaRPr lang="en-US"/>
        </a:p>
      </dgm:t>
    </dgm:pt>
    <dgm:pt modelId="{693FBC4D-DD22-4049-B0FC-A793EED64079}" type="sibTrans" cxnId="{2F51D0CA-3142-4820-AE39-CECA5A198D6F}">
      <dgm:prSet/>
      <dgm:spPr/>
      <dgm:t>
        <a:bodyPr/>
        <a:lstStyle/>
        <a:p>
          <a:pPr algn="ctr"/>
          <a:endParaRPr lang="en-US"/>
        </a:p>
      </dgm:t>
    </dgm:pt>
    <dgm:pt modelId="{C48F3374-BBEC-4DE4-BE2A-9C6957984E1D}">
      <dgm:prSet custT="1"/>
      <dgm:spPr/>
      <dgm:t>
        <a:bodyPr/>
        <a:lstStyle/>
        <a:p>
          <a:pPr algn="ctr"/>
          <a:r>
            <a:rPr lang="en-US" sz="3600" dirty="0">
              <a:latin typeface="+mj-lt"/>
            </a:rPr>
            <a:t>Lowest Risk on the bottom</a:t>
          </a:r>
        </a:p>
      </dgm:t>
    </dgm:pt>
    <dgm:pt modelId="{C0913E8D-30C8-4DBC-AF9E-26F1E62D00E1}" type="parTrans" cxnId="{B1EFC62E-44A0-4F72-BFA1-7EA4907AD407}">
      <dgm:prSet/>
      <dgm:spPr/>
      <dgm:t>
        <a:bodyPr/>
        <a:lstStyle/>
        <a:p>
          <a:pPr algn="ctr"/>
          <a:endParaRPr lang="en-US"/>
        </a:p>
      </dgm:t>
    </dgm:pt>
    <dgm:pt modelId="{9E6FF03D-08FE-4EB7-8379-03E115D96F80}" type="sibTrans" cxnId="{B1EFC62E-44A0-4F72-BFA1-7EA4907AD407}">
      <dgm:prSet/>
      <dgm:spPr/>
      <dgm:t>
        <a:bodyPr/>
        <a:lstStyle/>
        <a:p>
          <a:pPr algn="ctr"/>
          <a:endParaRPr lang="en-US"/>
        </a:p>
      </dgm:t>
    </dgm:pt>
    <dgm:pt modelId="{D73E5212-1DCE-C343-BA5C-9AFE15C9F6D9}" type="pres">
      <dgm:prSet presAssocID="{02580374-EF50-4D02-B73B-E0316BAC5489}" presName="vert0" presStyleCnt="0">
        <dgm:presLayoutVars>
          <dgm:dir/>
          <dgm:animOne val="branch"/>
          <dgm:animLvl val="lvl"/>
        </dgm:presLayoutVars>
      </dgm:prSet>
      <dgm:spPr/>
    </dgm:pt>
    <dgm:pt modelId="{2D29E021-864C-4A4A-9867-D3235140B4AF}" type="pres">
      <dgm:prSet presAssocID="{44678DE5-6360-4893-9337-818E7A0C1385}" presName="thickLine" presStyleLbl="alignNode1" presStyleIdx="0" presStyleCnt="3"/>
      <dgm:spPr/>
    </dgm:pt>
    <dgm:pt modelId="{3BBE6A23-560B-514B-983C-81C2309A808A}" type="pres">
      <dgm:prSet presAssocID="{44678DE5-6360-4893-9337-818E7A0C1385}" presName="horz1" presStyleCnt="0"/>
      <dgm:spPr/>
    </dgm:pt>
    <dgm:pt modelId="{4D69C3F2-F6EA-5F46-9CCD-FBA73575DEFF}" type="pres">
      <dgm:prSet presAssocID="{44678DE5-6360-4893-9337-818E7A0C1385}" presName="tx1" presStyleLbl="revTx" presStyleIdx="0" presStyleCnt="3"/>
      <dgm:spPr/>
    </dgm:pt>
    <dgm:pt modelId="{B2A146DA-C08F-D943-898B-1490CCDD7056}" type="pres">
      <dgm:prSet presAssocID="{44678DE5-6360-4893-9337-818E7A0C1385}" presName="vert1" presStyleCnt="0"/>
      <dgm:spPr/>
    </dgm:pt>
    <dgm:pt modelId="{45D72076-600F-8141-932C-03BD175576F9}" type="pres">
      <dgm:prSet presAssocID="{F3B4C491-933B-4E10-A991-EF5FE6EBB29D}" presName="thickLine" presStyleLbl="alignNode1" presStyleIdx="1" presStyleCnt="3"/>
      <dgm:spPr/>
    </dgm:pt>
    <dgm:pt modelId="{E7A2D423-9C05-B746-9E39-4D15936BA6E5}" type="pres">
      <dgm:prSet presAssocID="{F3B4C491-933B-4E10-A991-EF5FE6EBB29D}" presName="horz1" presStyleCnt="0"/>
      <dgm:spPr/>
    </dgm:pt>
    <dgm:pt modelId="{86F0BCED-B7B1-2E4D-8F50-CFA6EC4EE117}" type="pres">
      <dgm:prSet presAssocID="{F3B4C491-933B-4E10-A991-EF5FE6EBB29D}" presName="tx1" presStyleLbl="revTx" presStyleIdx="1" presStyleCnt="3"/>
      <dgm:spPr/>
    </dgm:pt>
    <dgm:pt modelId="{656B7A4A-0568-D841-89A8-5749A223CEB8}" type="pres">
      <dgm:prSet presAssocID="{F3B4C491-933B-4E10-A991-EF5FE6EBB29D}" presName="vert1" presStyleCnt="0"/>
      <dgm:spPr/>
    </dgm:pt>
    <dgm:pt modelId="{93CF71E2-E8A6-CC4B-BD73-9007BBD50152}" type="pres">
      <dgm:prSet presAssocID="{C48F3374-BBEC-4DE4-BE2A-9C6957984E1D}" presName="thickLine" presStyleLbl="alignNode1" presStyleIdx="2" presStyleCnt="3"/>
      <dgm:spPr/>
    </dgm:pt>
    <dgm:pt modelId="{93090C92-2ED5-1A43-A303-13970BB0F929}" type="pres">
      <dgm:prSet presAssocID="{C48F3374-BBEC-4DE4-BE2A-9C6957984E1D}" presName="horz1" presStyleCnt="0"/>
      <dgm:spPr/>
    </dgm:pt>
    <dgm:pt modelId="{61EBF761-C75C-6E41-A87C-488EF93C0017}" type="pres">
      <dgm:prSet presAssocID="{C48F3374-BBEC-4DE4-BE2A-9C6957984E1D}" presName="tx1" presStyleLbl="revTx" presStyleIdx="2" presStyleCnt="3"/>
      <dgm:spPr/>
    </dgm:pt>
    <dgm:pt modelId="{9DFBB900-728C-7A40-B7FF-84CD14E3B46D}" type="pres">
      <dgm:prSet presAssocID="{C48F3374-BBEC-4DE4-BE2A-9C6957984E1D}" presName="vert1" presStyleCnt="0"/>
      <dgm:spPr/>
    </dgm:pt>
  </dgm:ptLst>
  <dgm:cxnLst>
    <dgm:cxn modelId="{62C29C17-726C-3048-B979-235370073F8D}" type="presOf" srcId="{F3B4C491-933B-4E10-A991-EF5FE6EBB29D}" destId="{86F0BCED-B7B1-2E4D-8F50-CFA6EC4EE117}" srcOrd="0" destOrd="0" presId="urn:microsoft.com/office/officeart/2008/layout/LinedList"/>
    <dgm:cxn modelId="{B1EFC62E-44A0-4F72-BFA1-7EA4907AD407}" srcId="{02580374-EF50-4D02-B73B-E0316BAC5489}" destId="{C48F3374-BBEC-4DE4-BE2A-9C6957984E1D}" srcOrd="2" destOrd="0" parTransId="{C0913E8D-30C8-4DBC-AF9E-26F1E62D00E1}" sibTransId="{9E6FF03D-08FE-4EB7-8379-03E115D96F80}"/>
    <dgm:cxn modelId="{89D9AC3E-0028-4FCB-A4B5-8ED828381025}" srcId="{02580374-EF50-4D02-B73B-E0316BAC5489}" destId="{44678DE5-6360-4893-9337-818E7A0C1385}" srcOrd="0" destOrd="0" parTransId="{15299340-0A8D-4820-9837-9DC0192D428A}" sibTransId="{196975E5-0850-46E4-9A71-77AAA2DCA6C0}"/>
    <dgm:cxn modelId="{9C9C68A9-1889-1448-8D3D-45C33C429E4B}" type="presOf" srcId="{02580374-EF50-4D02-B73B-E0316BAC5489}" destId="{D73E5212-1DCE-C343-BA5C-9AFE15C9F6D9}" srcOrd="0" destOrd="0" presId="urn:microsoft.com/office/officeart/2008/layout/LinedList"/>
    <dgm:cxn modelId="{2F51D0CA-3142-4820-AE39-CECA5A198D6F}" srcId="{02580374-EF50-4D02-B73B-E0316BAC5489}" destId="{F3B4C491-933B-4E10-A991-EF5FE6EBB29D}" srcOrd="1" destOrd="0" parTransId="{7444BFB1-CFB5-4AEC-9A1A-986022284B04}" sibTransId="{693FBC4D-DD22-4049-B0FC-A793EED64079}"/>
    <dgm:cxn modelId="{442486D8-14B9-9148-8076-76DF23598BDC}" type="presOf" srcId="{44678DE5-6360-4893-9337-818E7A0C1385}" destId="{4D69C3F2-F6EA-5F46-9CCD-FBA73575DEFF}" srcOrd="0" destOrd="0" presId="urn:microsoft.com/office/officeart/2008/layout/LinedList"/>
    <dgm:cxn modelId="{C4C1B3FE-F066-BC44-999E-7714206F6053}" type="presOf" srcId="{C48F3374-BBEC-4DE4-BE2A-9C6957984E1D}" destId="{61EBF761-C75C-6E41-A87C-488EF93C0017}" srcOrd="0" destOrd="0" presId="urn:microsoft.com/office/officeart/2008/layout/LinedList"/>
    <dgm:cxn modelId="{186AD499-A1DF-0644-8DA0-9FA4EF5D15CF}" type="presParOf" srcId="{D73E5212-1DCE-C343-BA5C-9AFE15C9F6D9}" destId="{2D29E021-864C-4A4A-9867-D3235140B4AF}" srcOrd="0" destOrd="0" presId="urn:microsoft.com/office/officeart/2008/layout/LinedList"/>
    <dgm:cxn modelId="{19BE6F45-E69C-C54F-8582-FFEF59063803}" type="presParOf" srcId="{D73E5212-1DCE-C343-BA5C-9AFE15C9F6D9}" destId="{3BBE6A23-560B-514B-983C-81C2309A808A}" srcOrd="1" destOrd="0" presId="urn:microsoft.com/office/officeart/2008/layout/LinedList"/>
    <dgm:cxn modelId="{FAC44BF9-2990-6146-9FB0-5B5888C87688}" type="presParOf" srcId="{3BBE6A23-560B-514B-983C-81C2309A808A}" destId="{4D69C3F2-F6EA-5F46-9CCD-FBA73575DEFF}" srcOrd="0" destOrd="0" presId="urn:microsoft.com/office/officeart/2008/layout/LinedList"/>
    <dgm:cxn modelId="{FC018C17-FED2-0645-8D77-D120485107FB}" type="presParOf" srcId="{3BBE6A23-560B-514B-983C-81C2309A808A}" destId="{B2A146DA-C08F-D943-898B-1490CCDD7056}" srcOrd="1" destOrd="0" presId="urn:microsoft.com/office/officeart/2008/layout/LinedList"/>
    <dgm:cxn modelId="{5C3ED6E1-B79D-DD46-8AEA-01CE96A37371}" type="presParOf" srcId="{D73E5212-1DCE-C343-BA5C-9AFE15C9F6D9}" destId="{45D72076-600F-8141-932C-03BD175576F9}" srcOrd="2" destOrd="0" presId="urn:microsoft.com/office/officeart/2008/layout/LinedList"/>
    <dgm:cxn modelId="{AC77472A-9FEC-1F40-9755-1083D095ACD9}" type="presParOf" srcId="{D73E5212-1DCE-C343-BA5C-9AFE15C9F6D9}" destId="{E7A2D423-9C05-B746-9E39-4D15936BA6E5}" srcOrd="3" destOrd="0" presId="urn:microsoft.com/office/officeart/2008/layout/LinedList"/>
    <dgm:cxn modelId="{DEC72508-CB23-1A45-BC6C-7FE4CE08D3DD}" type="presParOf" srcId="{E7A2D423-9C05-B746-9E39-4D15936BA6E5}" destId="{86F0BCED-B7B1-2E4D-8F50-CFA6EC4EE117}" srcOrd="0" destOrd="0" presId="urn:microsoft.com/office/officeart/2008/layout/LinedList"/>
    <dgm:cxn modelId="{504257B4-C8F8-E84A-AE64-CE14B239E4E3}" type="presParOf" srcId="{E7A2D423-9C05-B746-9E39-4D15936BA6E5}" destId="{656B7A4A-0568-D841-89A8-5749A223CEB8}" srcOrd="1" destOrd="0" presId="urn:microsoft.com/office/officeart/2008/layout/LinedList"/>
    <dgm:cxn modelId="{EB321373-D711-414F-A97A-4551B99E8F03}" type="presParOf" srcId="{D73E5212-1DCE-C343-BA5C-9AFE15C9F6D9}" destId="{93CF71E2-E8A6-CC4B-BD73-9007BBD50152}" srcOrd="4" destOrd="0" presId="urn:microsoft.com/office/officeart/2008/layout/LinedList"/>
    <dgm:cxn modelId="{EB24F61B-1357-7844-AB6E-C4797B864075}" type="presParOf" srcId="{D73E5212-1DCE-C343-BA5C-9AFE15C9F6D9}" destId="{93090C92-2ED5-1A43-A303-13970BB0F929}" srcOrd="5" destOrd="0" presId="urn:microsoft.com/office/officeart/2008/layout/LinedList"/>
    <dgm:cxn modelId="{7025B444-452A-764A-BA8F-C9AE3E8983BB}" type="presParOf" srcId="{93090C92-2ED5-1A43-A303-13970BB0F929}" destId="{61EBF761-C75C-6E41-A87C-488EF93C0017}" srcOrd="0" destOrd="0" presId="urn:microsoft.com/office/officeart/2008/layout/LinedList"/>
    <dgm:cxn modelId="{E9C60A6F-8DE7-0B43-811A-62D88523D058}" type="presParOf" srcId="{93090C92-2ED5-1A43-A303-13970BB0F929}" destId="{9DFBB900-728C-7A40-B7FF-84CD14E3B46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CC74BD-9295-D549-954C-55697AB05A3D}" type="doc">
      <dgm:prSet loTypeId="urn:microsoft.com/office/officeart/2005/8/layout/vList5" loCatId="list" qsTypeId="urn:microsoft.com/office/officeart/2005/8/quickstyle/simple1" qsCatId="simple" csTypeId="urn:microsoft.com/office/officeart/2005/8/colors/accent5_5" csCatId="accent5" phldr="1"/>
      <dgm:spPr/>
    </dgm:pt>
    <dgm:pt modelId="{931F8023-10A2-0640-A512-C0B6B89F03D9}">
      <dgm:prSet phldrT="[Text]"/>
      <dgm:spPr/>
      <dgm:t>
        <a:bodyPr/>
        <a:lstStyle/>
        <a:p>
          <a:r>
            <a:rPr lang="en-US" b="1"/>
            <a:t>Gold</a:t>
          </a:r>
        </a:p>
      </dgm:t>
    </dgm:pt>
    <dgm:pt modelId="{61E90843-67F0-4247-9DE8-573E43526A9D}" type="parTrans" cxnId="{DCF81025-8B81-944D-A54B-14E1DED3F6C3}">
      <dgm:prSet/>
      <dgm:spPr/>
      <dgm:t>
        <a:bodyPr/>
        <a:lstStyle/>
        <a:p>
          <a:endParaRPr lang="en-US"/>
        </a:p>
      </dgm:t>
    </dgm:pt>
    <dgm:pt modelId="{A65C8340-55ED-C249-9F94-A6CD933AC524}" type="sibTrans" cxnId="{DCF81025-8B81-944D-A54B-14E1DED3F6C3}">
      <dgm:prSet/>
      <dgm:spPr/>
      <dgm:t>
        <a:bodyPr/>
        <a:lstStyle/>
        <a:p>
          <a:endParaRPr lang="en-US"/>
        </a:p>
      </dgm:t>
    </dgm:pt>
    <dgm:pt modelId="{8F1B4093-7DE5-244E-925A-F0463598CDC4}">
      <dgm:prSet phldrT="[Text]"/>
      <dgm:spPr/>
      <dgm:t>
        <a:bodyPr/>
        <a:lstStyle/>
        <a:p>
          <a:r>
            <a:rPr lang="en-US" b="1"/>
            <a:t>Art Collection</a:t>
          </a:r>
        </a:p>
      </dgm:t>
    </dgm:pt>
    <dgm:pt modelId="{3D13329A-EF86-6E47-B597-8BF12BD94E5B}" type="parTrans" cxnId="{C47DF98E-2238-2342-9274-D33EFAD23FDF}">
      <dgm:prSet/>
      <dgm:spPr/>
      <dgm:t>
        <a:bodyPr/>
        <a:lstStyle/>
        <a:p>
          <a:endParaRPr lang="en-US"/>
        </a:p>
      </dgm:t>
    </dgm:pt>
    <dgm:pt modelId="{B2A2D2AB-00E7-8F46-9BD3-A8533DC0F31A}" type="sibTrans" cxnId="{C47DF98E-2238-2342-9274-D33EFAD23FDF}">
      <dgm:prSet/>
      <dgm:spPr/>
      <dgm:t>
        <a:bodyPr/>
        <a:lstStyle/>
        <a:p>
          <a:endParaRPr lang="en-US"/>
        </a:p>
      </dgm:t>
    </dgm:pt>
    <dgm:pt modelId="{0D715FBB-AB8E-F945-A879-9C2494AE012C}">
      <dgm:prSet phldrT="[Text]"/>
      <dgm:spPr/>
      <dgm:t>
        <a:bodyPr/>
        <a:lstStyle/>
        <a:p>
          <a:r>
            <a:rPr lang="en-US" b="1"/>
            <a:t>Commercial Property</a:t>
          </a:r>
        </a:p>
      </dgm:t>
    </dgm:pt>
    <dgm:pt modelId="{37C0B507-B913-0A41-9FAC-B006CCF5E941}" type="parTrans" cxnId="{E8E74289-E4BB-8C4B-8337-F254335500A8}">
      <dgm:prSet/>
      <dgm:spPr/>
      <dgm:t>
        <a:bodyPr/>
        <a:lstStyle/>
        <a:p>
          <a:endParaRPr lang="en-US"/>
        </a:p>
      </dgm:t>
    </dgm:pt>
    <dgm:pt modelId="{47A9FAC8-A917-7B49-B824-F0750B26A840}" type="sibTrans" cxnId="{E8E74289-E4BB-8C4B-8337-F254335500A8}">
      <dgm:prSet/>
      <dgm:spPr/>
      <dgm:t>
        <a:bodyPr/>
        <a:lstStyle/>
        <a:p>
          <a:endParaRPr lang="en-US"/>
        </a:p>
      </dgm:t>
    </dgm:pt>
    <dgm:pt modelId="{5979498E-6F7A-F945-BB39-84E9B6E6856C}">
      <dgm:prSet phldrT="[Text]"/>
      <dgm:spPr/>
      <dgm:t>
        <a:bodyPr/>
        <a:lstStyle/>
        <a:p>
          <a:r>
            <a:rPr lang="en-US" b="1"/>
            <a:t>Apple Stock</a:t>
          </a:r>
        </a:p>
      </dgm:t>
    </dgm:pt>
    <dgm:pt modelId="{B2E1A611-6DE9-4747-9E5F-B087A7954C89}" type="parTrans" cxnId="{E9CE7A72-CA48-DD43-B318-4CB00278816D}">
      <dgm:prSet/>
      <dgm:spPr/>
      <dgm:t>
        <a:bodyPr/>
        <a:lstStyle/>
        <a:p>
          <a:endParaRPr lang="en-US"/>
        </a:p>
      </dgm:t>
    </dgm:pt>
    <dgm:pt modelId="{B82301A8-6C61-5B4A-830D-435D7CA190AE}" type="sibTrans" cxnId="{E9CE7A72-CA48-DD43-B318-4CB00278816D}">
      <dgm:prSet/>
      <dgm:spPr/>
      <dgm:t>
        <a:bodyPr/>
        <a:lstStyle/>
        <a:p>
          <a:endParaRPr lang="en-US"/>
        </a:p>
      </dgm:t>
    </dgm:pt>
    <dgm:pt modelId="{6CB1EFF7-ADD6-A043-B6B8-176478FA076A}">
      <dgm:prSet phldrT="[Text]"/>
      <dgm:spPr/>
      <dgm:t>
        <a:bodyPr/>
        <a:lstStyle/>
        <a:p>
          <a:r>
            <a:rPr lang="en-US" b="1" dirty="0"/>
            <a:t>Income Mutual Funds</a:t>
          </a:r>
        </a:p>
      </dgm:t>
    </dgm:pt>
    <dgm:pt modelId="{58A75BD2-90CE-9E48-B6B0-F415A393FA3F}" type="parTrans" cxnId="{B08E1E9B-9F09-A345-8FEE-F6E2711C5C4C}">
      <dgm:prSet/>
      <dgm:spPr/>
      <dgm:t>
        <a:bodyPr/>
        <a:lstStyle/>
        <a:p>
          <a:endParaRPr lang="en-US"/>
        </a:p>
      </dgm:t>
    </dgm:pt>
    <dgm:pt modelId="{4323CA9B-8EC1-EC47-9CA2-3F02A6A9B115}" type="sibTrans" cxnId="{B08E1E9B-9F09-A345-8FEE-F6E2711C5C4C}">
      <dgm:prSet/>
      <dgm:spPr/>
      <dgm:t>
        <a:bodyPr/>
        <a:lstStyle/>
        <a:p>
          <a:endParaRPr lang="en-US"/>
        </a:p>
      </dgm:t>
    </dgm:pt>
    <dgm:pt modelId="{43C61E21-4431-BE45-8D02-189D858D1246}">
      <dgm:prSet phldrT="[Text]"/>
      <dgm:spPr/>
      <dgm:t>
        <a:bodyPr/>
        <a:lstStyle/>
        <a:p>
          <a:r>
            <a:rPr lang="en-US" b="1"/>
            <a:t>Corporate Bonds</a:t>
          </a:r>
        </a:p>
      </dgm:t>
    </dgm:pt>
    <dgm:pt modelId="{6DD037A7-BD21-2A4A-B3E1-9B820DBEFA42}" type="parTrans" cxnId="{E0008647-1247-0244-93C0-820797EDAD81}">
      <dgm:prSet/>
      <dgm:spPr/>
      <dgm:t>
        <a:bodyPr/>
        <a:lstStyle/>
        <a:p>
          <a:endParaRPr lang="en-US"/>
        </a:p>
      </dgm:t>
    </dgm:pt>
    <dgm:pt modelId="{20572DDA-F8BE-2644-98BA-B4E69D1BF742}" type="sibTrans" cxnId="{E0008647-1247-0244-93C0-820797EDAD81}">
      <dgm:prSet/>
      <dgm:spPr/>
      <dgm:t>
        <a:bodyPr/>
        <a:lstStyle/>
        <a:p>
          <a:endParaRPr lang="en-US"/>
        </a:p>
      </dgm:t>
    </dgm:pt>
    <dgm:pt modelId="{C7782373-B680-F64A-B296-72631226EF6C}">
      <dgm:prSet phldrT="[Text]"/>
      <dgm:spPr/>
      <dgm:t>
        <a:bodyPr/>
        <a:lstStyle/>
        <a:p>
          <a:r>
            <a:rPr lang="en-US" b="1"/>
            <a:t>Government Securities</a:t>
          </a:r>
        </a:p>
      </dgm:t>
    </dgm:pt>
    <dgm:pt modelId="{DD91DACF-B89F-DD45-8904-B879D95710A4}" type="parTrans" cxnId="{4DD3762B-A84B-2349-947C-E94671897459}">
      <dgm:prSet/>
      <dgm:spPr/>
      <dgm:t>
        <a:bodyPr/>
        <a:lstStyle/>
        <a:p>
          <a:endParaRPr lang="en-US"/>
        </a:p>
      </dgm:t>
    </dgm:pt>
    <dgm:pt modelId="{4B1AAC49-1C46-8540-99E1-B5684694CF55}" type="sibTrans" cxnId="{4DD3762B-A84B-2349-947C-E94671897459}">
      <dgm:prSet/>
      <dgm:spPr/>
      <dgm:t>
        <a:bodyPr/>
        <a:lstStyle/>
        <a:p>
          <a:endParaRPr lang="en-US"/>
        </a:p>
      </dgm:t>
    </dgm:pt>
    <dgm:pt modelId="{06727599-857E-784B-A8C7-677A67A132FF}">
      <dgm:prSet phldrT="[Text]"/>
      <dgm:spPr/>
      <dgm:t>
        <a:bodyPr/>
        <a:lstStyle/>
        <a:p>
          <a:r>
            <a:rPr lang="en-US" b="1"/>
            <a:t>Certificate of Deposit</a:t>
          </a:r>
        </a:p>
      </dgm:t>
    </dgm:pt>
    <dgm:pt modelId="{9A4D00FA-C656-7B41-B506-AC68F379D418}" type="parTrans" cxnId="{729BE3E0-7D18-544D-9103-4E4A1E6AD1A4}">
      <dgm:prSet/>
      <dgm:spPr/>
      <dgm:t>
        <a:bodyPr/>
        <a:lstStyle/>
        <a:p>
          <a:endParaRPr lang="en-US"/>
        </a:p>
      </dgm:t>
    </dgm:pt>
    <dgm:pt modelId="{1DF7B745-8E27-0B40-BFDF-90A63D29FA18}" type="sibTrans" cxnId="{729BE3E0-7D18-544D-9103-4E4A1E6AD1A4}">
      <dgm:prSet/>
      <dgm:spPr/>
      <dgm:t>
        <a:bodyPr/>
        <a:lstStyle/>
        <a:p>
          <a:endParaRPr lang="en-US"/>
        </a:p>
      </dgm:t>
    </dgm:pt>
    <dgm:pt modelId="{2596327C-79BE-0444-B371-8ADCDF674882}">
      <dgm:prSet phldrT="[Text]"/>
      <dgm:spPr/>
      <dgm:t>
        <a:bodyPr/>
        <a:lstStyle/>
        <a:p>
          <a:r>
            <a:rPr lang="en-US" b="1"/>
            <a:t>Savings Account</a:t>
          </a:r>
        </a:p>
      </dgm:t>
    </dgm:pt>
    <dgm:pt modelId="{31AFE7B4-927B-AC40-93F0-CB4A618A29C4}" type="parTrans" cxnId="{540798DD-9884-D24F-A62C-1EA7834BD647}">
      <dgm:prSet/>
      <dgm:spPr/>
      <dgm:t>
        <a:bodyPr/>
        <a:lstStyle/>
        <a:p>
          <a:endParaRPr lang="en-US"/>
        </a:p>
      </dgm:t>
    </dgm:pt>
    <dgm:pt modelId="{5DF0DE9D-5D5F-7D41-B7F7-5F3A4F8606AF}" type="sibTrans" cxnId="{540798DD-9884-D24F-A62C-1EA7834BD647}">
      <dgm:prSet/>
      <dgm:spPr/>
      <dgm:t>
        <a:bodyPr/>
        <a:lstStyle/>
        <a:p>
          <a:endParaRPr lang="en-US"/>
        </a:p>
      </dgm:t>
    </dgm:pt>
    <dgm:pt modelId="{2F5E84BB-2B0D-D741-9121-6B71DD385989}">
      <dgm:prSet phldrT="[Text]"/>
      <dgm:spPr/>
      <dgm:t>
        <a:bodyPr/>
        <a:lstStyle/>
        <a:p>
          <a:r>
            <a:rPr lang="en-US" b="1"/>
            <a:t>Checking Account</a:t>
          </a:r>
        </a:p>
      </dgm:t>
    </dgm:pt>
    <dgm:pt modelId="{F9626601-B995-B747-A364-28C484A9FB49}" type="parTrans" cxnId="{EA555558-5B1E-C242-9D70-78B4C9EC1BAD}">
      <dgm:prSet/>
      <dgm:spPr/>
      <dgm:t>
        <a:bodyPr/>
        <a:lstStyle/>
        <a:p>
          <a:endParaRPr lang="en-US"/>
        </a:p>
      </dgm:t>
    </dgm:pt>
    <dgm:pt modelId="{B9E10ADB-E97D-7043-A32C-4CAD97140A01}" type="sibTrans" cxnId="{EA555558-5B1E-C242-9D70-78B4C9EC1BAD}">
      <dgm:prSet/>
      <dgm:spPr/>
      <dgm:t>
        <a:bodyPr/>
        <a:lstStyle/>
        <a:p>
          <a:endParaRPr lang="en-US"/>
        </a:p>
      </dgm:t>
    </dgm:pt>
    <dgm:pt modelId="{82DBA6DD-2B92-BC41-9DCA-F09388342ACA}" type="pres">
      <dgm:prSet presAssocID="{65CC74BD-9295-D549-954C-55697AB05A3D}" presName="Name0" presStyleCnt="0">
        <dgm:presLayoutVars>
          <dgm:dir/>
          <dgm:animLvl val="lvl"/>
          <dgm:resizeHandles val="exact"/>
        </dgm:presLayoutVars>
      </dgm:prSet>
      <dgm:spPr/>
    </dgm:pt>
    <dgm:pt modelId="{412843D0-823E-3549-AAD7-C74815D30915}" type="pres">
      <dgm:prSet presAssocID="{931F8023-10A2-0640-A512-C0B6B89F03D9}" presName="linNode" presStyleCnt="0"/>
      <dgm:spPr/>
    </dgm:pt>
    <dgm:pt modelId="{36962C61-74CB-3D4D-8D8E-1DAEF8C9D5D8}" type="pres">
      <dgm:prSet presAssocID="{931F8023-10A2-0640-A512-C0B6B89F03D9}" presName="parentText" presStyleLbl="node1" presStyleIdx="0" presStyleCnt="10">
        <dgm:presLayoutVars>
          <dgm:chMax val="1"/>
          <dgm:bulletEnabled val="1"/>
        </dgm:presLayoutVars>
      </dgm:prSet>
      <dgm:spPr/>
    </dgm:pt>
    <dgm:pt modelId="{495E5503-7BBA-8E42-BEA8-FC49590A8C59}" type="pres">
      <dgm:prSet presAssocID="{A65C8340-55ED-C249-9F94-A6CD933AC524}" presName="sp" presStyleCnt="0"/>
      <dgm:spPr/>
    </dgm:pt>
    <dgm:pt modelId="{BD5D3250-CAA2-5247-AD5C-936F60B5DCB2}" type="pres">
      <dgm:prSet presAssocID="{8F1B4093-7DE5-244E-925A-F0463598CDC4}" presName="linNode" presStyleCnt="0"/>
      <dgm:spPr/>
    </dgm:pt>
    <dgm:pt modelId="{4B80E16E-F88C-E94A-8526-85087CD616E8}" type="pres">
      <dgm:prSet presAssocID="{8F1B4093-7DE5-244E-925A-F0463598CDC4}" presName="parentText" presStyleLbl="node1" presStyleIdx="1" presStyleCnt="10">
        <dgm:presLayoutVars>
          <dgm:chMax val="1"/>
          <dgm:bulletEnabled val="1"/>
        </dgm:presLayoutVars>
      </dgm:prSet>
      <dgm:spPr/>
    </dgm:pt>
    <dgm:pt modelId="{19F931CA-9A77-A54B-A550-9E3DD8C3BA57}" type="pres">
      <dgm:prSet presAssocID="{B2A2D2AB-00E7-8F46-9BD3-A8533DC0F31A}" presName="sp" presStyleCnt="0"/>
      <dgm:spPr/>
    </dgm:pt>
    <dgm:pt modelId="{BB54999F-D67F-5344-A1DA-9FF9B0647B83}" type="pres">
      <dgm:prSet presAssocID="{0D715FBB-AB8E-F945-A879-9C2494AE012C}" presName="linNode" presStyleCnt="0"/>
      <dgm:spPr/>
    </dgm:pt>
    <dgm:pt modelId="{027DDAF7-A6C3-664E-AD62-63ECFE71F9CF}" type="pres">
      <dgm:prSet presAssocID="{0D715FBB-AB8E-F945-A879-9C2494AE012C}" presName="parentText" presStyleLbl="node1" presStyleIdx="2" presStyleCnt="10">
        <dgm:presLayoutVars>
          <dgm:chMax val="1"/>
          <dgm:bulletEnabled val="1"/>
        </dgm:presLayoutVars>
      </dgm:prSet>
      <dgm:spPr/>
    </dgm:pt>
    <dgm:pt modelId="{B7E0DC09-5E79-D943-8584-2A2C2C0C463E}" type="pres">
      <dgm:prSet presAssocID="{47A9FAC8-A917-7B49-B824-F0750B26A840}" presName="sp" presStyleCnt="0"/>
      <dgm:spPr/>
    </dgm:pt>
    <dgm:pt modelId="{D10C930E-8777-5749-9A40-F4606F70992C}" type="pres">
      <dgm:prSet presAssocID="{5979498E-6F7A-F945-BB39-84E9B6E6856C}" presName="linNode" presStyleCnt="0"/>
      <dgm:spPr/>
    </dgm:pt>
    <dgm:pt modelId="{FA233029-192A-9942-B78C-221FF463128E}" type="pres">
      <dgm:prSet presAssocID="{5979498E-6F7A-F945-BB39-84E9B6E6856C}" presName="parentText" presStyleLbl="node1" presStyleIdx="3" presStyleCnt="10">
        <dgm:presLayoutVars>
          <dgm:chMax val="1"/>
          <dgm:bulletEnabled val="1"/>
        </dgm:presLayoutVars>
      </dgm:prSet>
      <dgm:spPr/>
    </dgm:pt>
    <dgm:pt modelId="{79A60157-7978-EB4B-80BA-9A8253FFE8A7}" type="pres">
      <dgm:prSet presAssocID="{B82301A8-6C61-5B4A-830D-435D7CA190AE}" presName="sp" presStyleCnt="0"/>
      <dgm:spPr/>
    </dgm:pt>
    <dgm:pt modelId="{91704877-1246-FE43-8E31-2B6802971D19}" type="pres">
      <dgm:prSet presAssocID="{6CB1EFF7-ADD6-A043-B6B8-176478FA076A}" presName="linNode" presStyleCnt="0"/>
      <dgm:spPr/>
    </dgm:pt>
    <dgm:pt modelId="{2793087A-DF3F-4349-A122-A3DE2C3791E2}" type="pres">
      <dgm:prSet presAssocID="{6CB1EFF7-ADD6-A043-B6B8-176478FA076A}" presName="parentText" presStyleLbl="node1" presStyleIdx="4" presStyleCnt="10">
        <dgm:presLayoutVars>
          <dgm:chMax val="1"/>
          <dgm:bulletEnabled val="1"/>
        </dgm:presLayoutVars>
      </dgm:prSet>
      <dgm:spPr/>
    </dgm:pt>
    <dgm:pt modelId="{79D84DF8-34DE-FD4B-9099-AFE08ED92B8B}" type="pres">
      <dgm:prSet presAssocID="{4323CA9B-8EC1-EC47-9CA2-3F02A6A9B115}" presName="sp" presStyleCnt="0"/>
      <dgm:spPr/>
    </dgm:pt>
    <dgm:pt modelId="{45689F13-17ED-C849-AC36-EBEF5843E3A7}" type="pres">
      <dgm:prSet presAssocID="{43C61E21-4431-BE45-8D02-189D858D1246}" presName="linNode" presStyleCnt="0"/>
      <dgm:spPr/>
    </dgm:pt>
    <dgm:pt modelId="{24989C31-0F32-3A41-9DD9-E14857A5E48E}" type="pres">
      <dgm:prSet presAssocID="{43C61E21-4431-BE45-8D02-189D858D1246}" presName="parentText" presStyleLbl="node1" presStyleIdx="5" presStyleCnt="10">
        <dgm:presLayoutVars>
          <dgm:chMax val="1"/>
          <dgm:bulletEnabled val="1"/>
        </dgm:presLayoutVars>
      </dgm:prSet>
      <dgm:spPr/>
    </dgm:pt>
    <dgm:pt modelId="{AC06F018-FED2-0E4A-9D2B-B8E6C5B3885E}" type="pres">
      <dgm:prSet presAssocID="{20572DDA-F8BE-2644-98BA-B4E69D1BF742}" presName="sp" presStyleCnt="0"/>
      <dgm:spPr/>
    </dgm:pt>
    <dgm:pt modelId="{7E35B837-3994-B947-8AB2-770A68F08D9A}" type="pres">
      <dgm:prSet presAssocID="{C7782373-B680-F64A-B296-72631226EF6C}" presName="linNode" presStyleCnt="0"/>
      <dgm:spPr/>
    </dgm:pt>
    <dgm:pt modelId="{9D07A52C-1DCD-4C4A-8EFC-7B13CA62AF12}" type="pres">
      <dgm:prSet presAssocID="{C7782373-B680-F64A-B296-72631226EF6C}" presName="parentText" presStyleLbl="node1" presStyleIdx="6" presStyleCnt="10">
        <dgm:presLayoutVars>
          <dgm:chMax val="1"/>
          <dgm:bulletEnabled val="1"/>
        </dgm:presLayoutVars>
      </dgm:prSet>
      <dgm:spPr/>
    </dgm:pt>
    <dgm:pt modelId="{BD123605-7D27-0642-90C2-1675DA999A51}" type="pres">
      <dgm:prSet presAssocID="{4B1AAC49-1C46-8540-99E1-B5684694CF55}" presName="sp" presStyleCnt="0"/>
      <dgm:spPr/>
    </dgm:pt>
    <dgm:pt modelId="{09939003-8054-4949-88C0-DF2FA13B48C1}" type="pres">
      <dgm:prSet presAssocID="{06727599-857E-784B-A8C7-677A67A132FF}" presName="linNode" presStyleCnt="0"/>
      <dgm:spPr/>
    </dgm:pt>
    <dgm:pt modelId="{8221CD6B-922E-4E4D-8FCE-E9888A58D74C}" type="pres">
      <dgm:prSet presAssocID="{06727599-857E-784B-A8C7-677A67A132FF}" presName="parentText" presStyleLbl="node1" presStyleIdx="7" presStyleCnt="10">
        <dgm:presLayoutVars>
          <dgm:chMax val="1"/>
          <dgm:bulletEnabled val="1"/>
        </dgm:presLayoutVars>
      </dgm:prSet>
      <dgm:spPr/>
    </dgm:pt>
    <dgm:pt modelId="{41AED4DE-BCBC-4247-993B-064042FA46D8}" type="pres">
      <dgm:prSet presAssocID="{1DF7B745-8E27-0B40-BFDF-90A63D29FA18}" presName="sp" presStyleCnt="0"/>
      <dgm:spPr/>
    </dgm:pt>
    <dgm:pt modelId="{4CABAD21-6F24-B24C-A3FA-45D86808C793}" type="pres">
      <dgm:prSet presAssocID="{2596327C-79BE-0444-B371-8ADCDF674882}" presName="linNode" presStyleCnt="0"/>
      <dgm:spPr/>
    </dgm:pt>
    <dgm:pt modelId="{F41FF5CB-0B8A-5542-B023-A93844E47615}" type="pres">
      <dgm:prSet presAssocID="{2596327C-79BE-0444-B371-8ADCDF674882}" presName="parentText" presStyleLbl="node1" presStyleIdx="8" presStyleCnt="10">
        <dgm:presLayoutVars>
          <dgm:chMax val="1"/>
          <dgm:bulletEnabled val="1"/>
        </dgm:presLayoutVars>
      </dgm:prSet>
      <dgm:spPr/>
    </dgm:pt>
    <dgm:pt modelId="{41EBF8C4-584A-FE45-8CC2-7F77EDE205F0}" type="pres">
      <dgm:prSet presAssocID="{5DF0DE9D-5D5F-7D41-B7F7-5F3A4F8606AF}" presName="sp" presStyleCnt="0"/>
      <dgm:spPr/>
    </dgm:pt>
    <dgm:pt modelId="{25E112D3-F7D0-4B4B-83D0-4B6F8CE228F0}" type="pres">
      <dgm:prSet presAssocID="{2F5E84BB-2B0D-D741-9121-6B71DD385989}" presName="linNode" presStyleCnt="0"/>
      <dgm:spPr/>
    </dgm:pt>
    <dgm:pt modelId="{3EC5F99E-E8A9-8B47-B4AC-C2F48FD3CFC4}" type="pres">
      <dgm:prSet presAssocID="{2F5E84BB-2B0D-D741-9121-6B71DD385989}" presName="parentText" presStyleLbl="node1" presStyleIdx="9" presStyleCnt="10">
        <dgm:presLayoutVars>
          <dgm:chMax val="1"/>
          <dgm:bulletEnabled val="1"/>
        </dgm:presLayoutVars>
      </dgm:prSet>
      <dgm:spPr/>
    </dgm:pt>
  </dgm:ptLst>
  <dgm:cxnLst>
    <dgm:cxn modelId="{DCF81025-8B81-944D-A54B-14E1DED3F6C3}" srcId="{65CC74BD-9295-D549-954C-55697AB05A3D}" destId="{931F8023-10A2-0640-A512-C0B6B89F03D9}" srcOrd="0" destOrd="0" parTransId="{61E90843-67F0-4247-9DE8-573E43526A9D}" sibTransId="{A65C8340-55ED-C249-9F94-A6CD933AC524}"/>
    <dgm:cxn modelId="{4DD3762B-A84B-2349-947C-E94671897459}" srcId="{65CC74BD-9295-D549-954C-55697AB05A3D}" destId="{C7782373-B680-F64A-B296-72631226EF6C}" srcOrd="6" destOrd="0" parTransId="{DD91DACF-B89F-DD45-8904-B879D95710A4}" sibTransId="{4B1AAC49-1C46-8540-99E1-B5684694CF55}"/>
    <dgm:cxn modelId="{6B766C36-73DA-A444-8936-E73238C3C9D2}" type="presOf" srcId="{0D715FBB-AB8E-F945-A879-9C2494AE012C}" destId="{027DDAF7-A6C3-664E-AD62-63ECFE71F9CF}" srcOrd="0" destOrd="0" presId="urn:microsoft.com/office/officeart/2005/8/layout/vList5"/>
    <dgm:cxn modelId="{B76BFF3D-FAB4-9048-A81B-70EA5C7264D6}" type="presOf" srcId="{06727599-857E-784B-A8C7-677A67A132FF}" destId="{8221CD6B-922E-4E4D-8FCE-E9888A58D74C}" srcOrd="0" destOrd="0" presId="urn:microsoft.com/office/officeart/2005/8/layout/vList5"/>
    <dgm:cxn modelId="{E0008647-1247-0244-93C0-820797EDAD81}" srcId="{65CC74BD-9295-D549-954C-55697AB05A3D}" destId="{43C61E21-4431-BE45-8D02-189D858D1246}" srcOrd="5" destOrd="0" parTransId="{6DD037A7-BD21-2A4A-B3E1-9B820DBEFA42}" sibTransId="{20572DDA-F8BE-2644-98BA-B4E69D1BF742}"/>
    <dgm:cxn modelId="{EA555558-5B1E-C242-9D70-78B4C9EC1BAD}" srcId="{65CC74BD-9295-D549-954C-55697AB05A3D}" destId="{2F5E84BB-2B0D-D741-9121-6B71DD385989}" srcOrd="9" destOrd="0" parTransId="{F9626601-B995-B747-A364-28C484A9FB49}" sibTransId="{B9E10ADB-E97D-7043-A32C-4CAD97140A01}"/>
    <dgm:cxn modelId="{66AA5A60-2501-734A-854F-D3FEC78AA0CB}" type="presOf" srcId="{2596327C-79BE-0444-B371-8ADCDF674882}" destId="{F41FF5CB-0B8A-5542-B023-A93844E47615}" srcOrd="0" destOrd="0" presId="urn:microsoft.com/office/officeart/2005/8/layout/vList5"/>
    <dgm:cxn modelId="{88AA2B62-FE62-6549-B133-DD2E6980DBE4}" type="presOf" srcId="{6CB1EFF7-ADD6-A043-B6B8-176478FA076A}" destId="{2793087A-DF3F-4349-A122-A3DE2C3791E2}" srcOrd="0" destOrd="0" presId="urn:microsoft.com/office/officeart/2005/8/layout/vList5"/>
    <dgm:cxn modelId="{46488567-8F22-4242-8428-957BC1686E1B}" type="presOf" srcId="{65CC74BD-9295-D549-954C-55697AB05A3D}" destId="{82DBA6DD-2B92-BC41-9DCA-F09388342ACA}" srcOrd="0" destOrd="0" presId="urn:microsoft.com/office/officeart/2005/8/layout/vList5"/>
    <dgm:cxn modelId="{E9CE7A72-CA48-DD43-B318-4CB00278816D}" srcId="{65CC74BD-9295-D549-954C-55697AB05A3D}" destId="{5979498E-6F7A-F945-BB39-84E9B6E6856C}" srcOrd="3" destOrd="0" parTransId="{B2E1A611-6DE9-4747-9E5F-B087A7954C89}" sibTransId="{B82301A8-6C61-5B4A-830D-435D7CA190AE}"/>
    <dgm:cxn modelId="{4D3E9C83-C441-E543-9CEB-0668ECED8C39}" type="presOf" srcId="{2F5E84BB-2B0D-D741-9121-6B71DD385989}" destId="{3EC5F99E-E8A9-8B47-B4AC-C2F48FD3CFC4}" srcOrd="0" destOrd="0" presId="urn:microsoft.com/office/officeart/2005/8/layout/vList5"/>
    <dgm:cxn modelId="{E8E74289-E4BB-8C4B-8337-F254335500A8}" srcId="{65CC74BD-9295-D549-954C-55697AB05A3D}" destId="{0D715FBB-AB8E-F945-A879-9C2494AE012C}" srcOrd="2" destOrd="0" parTransId="{37C0B507-B913-0A41-9FAC-B006CCF5E941}" sibTransId="{47A9FAC8-A917-7B49-B824-F0750B26A840}"/>
    <dgm:cxn modelId="{C47DF98E-2238-2342-9274-D33EFAD23FDF}" srcId="{65CC74BD-9295-D549-954C-55697AB05A3D}" destId="{8F1B4093-7DE5-244E-925A-F0463598CDC4}" srcOrd="1" destOrd="0" parTransId="{3D13329A-EF86-6E47-B597-8BF12BD94E5B}" sibTransId="{B2A2D2AB-00E7-8F46-9BD3-A8533DC0F31A}"/>
    <dgm:cxn modelId="{B08E1E9B-9F09-A345-8FEE-F6E2711C5C4C}" srcId="{65CC74BD-9295-D549-954C-55697AB05A3D}" destId="{6CB1EFF7-ADD6-A043-B6B8-176478FA076A}" srcOrd="4" destOrd="0" parTransId="{58A75BD2-90CE-9E48-B6B0-F415A393FA3F}" sibTransId="{4323CA9B-8EC1-EC47-9CA2-3F02A6A9B115}"/>
    <dgm:cxn modelId="{88CE6C9D-44E0-7448-B4C8-A8D5E6E4C89B}" type="presOf" srcId="{43C61E21-4431-BE45-8D02-189D858D1246}" destId="{24989C31-0F32-3A41-9DD9-E14857A5E48E}" srcOrd="0" destOrd="0" presId="urn:microsoft.com/office/officeart/2005/8/layout/vList5"/>
    <dgm:cxn modelId="{19012BAF-4287-C646-B8AE-3F19D0C21935}" type="presOf" srcId="{5979498E-6F7A-F945-BB39-84E9B6E6856C}" destId="{FA233029-192A-9942-B78C-221FF463128E}" srcOrd="0" destOrd="0" presId="urn:microsoft.com/office/officeart/2005/8/layout/vList5"/>
    <dgm:cxn modelId="{394DFBB6-846D-6E4C-8B46-860D5B7529BD}" type="presOf" srcId="{931F8023-10A2-0640-A512-C0B6B89F03D9}" destId="{36962C61-74CB-3D4D-8D8E-1DAEF8C9D5D8}" srcOrd="0" destOrd="0" presId="urn:microsoft.com/office/officeart/2005/8/layout/vList5"/>
    <dgm:cxn modelId="{DDA813C4-1989-9E4D-ABF1-43C54834218A}" type="presOf" srcId="{8F1B4093-7DE5-244E-925A-F0463598CDC4}" destId="{4B80E16E-F88C-E94A-8526-85087CD616E8}" srcOrd="0" destOrd="0" presId="urn:microsoft.com/office/officeart/2005/8/layout/vList5"/>
    <dgm:cxn modelId="{72E4DDCD-6816-7040-8C76-5D07750327E5}" type="presOf" srcId="{C7782373-B680-F64A-B296-72631226EF6C}" destId="{9D07A52C-1DCD-4C4A-8EFC-7B13CA62AF12}" srcOrd="0" destOrd="0" presId="urn:microsoft.com/office/officeart/2005/8/layout/vList5"/>
    <dgm:cxn modelId="{540798DD-9884-D24F-A62C-1EA7834BD647}" srcId="{65CC74BD-9295-D549-954C-55697AB05A3D}" destId="{2596327C-79BE-0444-B371-8ADCDF674882}" srcOrd="8" destOrd="0" parTransId="{31AFE7B4-927B-AC40-93F0-CB4A618A29C4}" sibTransId="{5DF0DE9D-5D5F-7D41-B7F7-5F3A4F8606AF}"/>
    <dgm:cxn modelId="{729BE3E0-7D18-544D-9103-4E4A1E6AD1A4}" srcId="{65CC74BD-9295-D549-954C-55697AB05A3D}" destId="{06727599-857E-784B-A8C7-677A67A132FF}" srcOrd="7" destOrd="0" parTransId="{9A4D00FA-C656-7B41-B506-AC68F379D418}" sibTransId="{1DF7B745-8E27-0B40-BFDF-90A63D29FA18}"/>
    <dgm:cxn modelId="{1F8CF2A8-6AB1-8244-BB01-AB08A6D11DD5}" type="presParOf" srcId="{82DBA6DD-2B92-BC41-9DCA-F09388342ACA}" destId="{412843D0-823E-3549-AAD7-C74815D30915}" srcOrd="0" destOrd="0" presId="urn:microsoft.com/office/officeart/2005/8/layout/vList5"/>
    <dgm:cxn modelId="{A4BB3D28-C897-1C47-973C-2F3E14E51712}" type="presParOf" srcId="{412843D0-823E-3549-AAD7-C74815D30915}" destId="{36962C61-74CB-3D4D-8D8E-1DAEF8C9D5D8}" srcOrd="0" destOrd="0" presId="urn:microsoft.com/office/officeart/2005/8/layout/vList5"/>
    <dgm:cxn modelId="{7FFEB448-153F-8A40-9112-45F7CD21ED50}" type="presParOf" srcId="{82DBA6DD-2B92-BC41-9DCA-F09388342ACA}" destId="{495E5503-7BBA-8E42-BEA8-FC49590A8C59}" srcOrd="1" destOrd="0" presId="urn:microsoft.com/office/officeart/2005/8/layout/vList5"/>
    <dgm:cxn modelId="{55847799-495A-3A4E-9173-D20611C6324B}" type="presParOf" srcId="{82DBA6DD-2B92-BC41-9DCA-F09388342ACA}" destId="{BD5D3250-CAA2-5247-AD5C-936F60B5DCB2}" srcOrd="2" destOrd="0" presId="urn:microsoft.com/office/officeart/2005/8/layout/vList5"/>
    <dgm:cxn modelId="{33661C7E-AC34-6342-B6B7-48C18B77BF15}" type="presParOf" srcId="{BD5D3250-CAA2-5247-AD5C-936F60B5DCB2}" destId="{4B80E16E-F88C-E94A-8526-85087CD616E8}" srcOrd="0" destOrd="0" presId="urn:microsoft.com/office/officeart/2005/8/layout/vList5"/>
    <dgm:cxn modelId="{698470DF-C2E1-DB4F-8C81-25CC6D162504}" type="presParOf" srcId="{82DBA6DD-2B92-BC41-9DCA-F09388342ACA}" destId="{19F931CA-9A77-A54B-A550-9E3DD8C3BA57}" srcOrd="3" destOrd="0" presId="urn:microsoft.com/office/officeart/2005/8/layout/vList5"/>
    <dgm:cxn modelId="{407BBDF8-65B9-A240-90F1-2502B7F85FF1}" type="presParOf" srcId="{82DBA6DD-2B92-BC41-9DCA-F09388342ACA}" destId="{BB54999F-D67F-5344-A1DA-9FF9B0647B83}" srcOrd="4" destOrd="0" presId="urn:microsoft.com/office/officeart/2005/8/layout/vList5"/>
    <dgm:cxn modelId="{02D44571-1E3A-3C41-8783-EA941A804A76}" type="presParOf" srcId="{BB54999F-D67F-5344-A1DA-9FF9B0647B83}" destId="{027DDAF7-A6C3-664E-AD62-63ECFE71F9CF}" srcOrd="0" destOrd="0" presId="urn:microsoft.com/office/officeart/2005/8/layout/vList5"/>
    <dgm:cxn modelId="{46832D5E-C0A3-014E-B4DA-C7915E0BE5DE}" type="presParOf" srcId="{82DBA6DD-2B92-BC41-9DCA-F09388342ACA}" destId="{B7E0DC09-5E79-D943-8584-2A2C2C0C463E}" srcOrd="5" destOrd="0" presId="urn:microsoft.com/office/officeart/2005/8/layout/vList5"/>
    <dgm:cxn modelId="{F1F0E8EF-CF1A-254E-8EEC-BF4E0F14A526}" type="presParOf" srcId="{82DBA6DD-2B92-BC41-9DCA-F09388342ACA}" destId="{D10C930E-8777-5749-9A40-F4606F70992C}" srcOrd="6" destOrd="0" presId="urn:microsoft.com/office/officeart/2005/8/layout/vList5"/>
    <dgm:cxn modelId="{06A3A0FE-E8C8-294B-A290-3E672AC81474}" type="presParOf" srcId="{D10C930E-8777-5749-9A40-F4606F70992C}" destId="{FA233029-192A-9942-B78C-221FF463128E}" srcOrd="0" destOrd="0" presId="urn:microsoft.com/office/officeart/2005/8/layout/vList5"/>
    <dgm:cxn modelId="{F0E3D5F0-AC8D-DF4C-A299-3F28B179C63E}" type="presParOf" srcId="{82DBA6DD-2B92-BC41-9DCA-F09388342ACA}" destId="{79A60157-7978-EB4B-80BA-9A8253FFE8A7}" srcOrd="7" destOrd="0" presId="urn:microsoft.com/office/officeart/2005/8/layout/vList5"/>
    <dgm:cxn modelId="{3A9966D8-D579-754C-8FBE-BB34127AD0B4}" type="presParOf" srcId="{82DBA6DD-2B92-BC41-9DCA-F09388342ACA}" destId="{91704877-1246-FE43-8E31-2B6802971D19}" srcOrd="8" destOrd="0" presId="urn:microsoft.com/office/officeart/2005/8/layout/vList5"/>
    <dgm:cxn modelId="{933976E7-B3E5-2646-BCCE-DF516FE169D0}" type="presParOf" srcId="{91704877-1246-FE43-8E31-2B6802971D19}" destId="{2793087A-DF3F-4349-A122-A3DE2C3791E2}" srcOrd="0" destOrd="0" presId="urn:microsoft.com/office/officeart/2005/8/layout/vList5"/>
    <dgm:cxn modelId="{155925BA-D8EA-1644-8085-C71CB7A0D14E}" type="presParOf" srcId="{82DBA6DD-2B92-BC41-9DCA-F09388342ACA}" destId="{79D84DF8-34DE-FD4B-9099-AFE08ED92B8B}" srcOrd="9" destOrd="0" presId="urn:microsoft.com/office/officeart/2005/8/layout/vList5"/>
    <dgm:cxn modelId="{DB77138F-810C-7C47-85CD-5A3024F1E523}" type="presParOf" srcId="{82DBA6DD-2B92-BC41-9DCA-F09388342ACA}" destId="{45689F13-17ED-C849-AC36-EBEF5843E3A7}" srcOrd="10" destOrd="0" presId="urn:microsoft.com/office/officeart/2005/8/layout/vList5"/>
    <dgm:cxn modelId="{B755D0A3-0731-5E41-B74D-E96A7D196BC6}" type="presParOf" srcId="{45689F13-17ED-C849-AC36-EBEF5843E3A7}" destId="{24989C31-0F32-3A41-9DD9-E14857A5E48E}" srcOrd="0" destOrd="0" presId="urn:microsoft.com/office/officeart/2005/8/layout/vList5"/>
    <dgm:cxn modelId="{08FE3FF3-634C-0841-8F18-2FEA00C9E61D}" type="presParOf" srcId="{82DBA6DD-2B92-BC41-9DCA-F09388342ACA}" destId="{AC06F018-FED2-0E4A-9D2B-B8E6C5B3885E}" srcOrd="11" destOrd="0" presId="urn:microsoft.com/office/officeart/2005/8/layout/vList5"/>
    <dgm:cxn modelId="{D30AFEAA-6EF2-974C-AAA6-D7B17ABE8339}" type="presParOf" srcId="{82DBA6DD-2B92-BC41-9DCA-F09388342ACA}" destId="{7E35B837-3994-B947-8AB2-770A68F08D9A}" srcOrd="12" destOrd="0" presId="urn:microsoft.com/office/officeart/2005/8/layout/vList5"/>
    <dgm:cxn modelId="{2598D04C-CB6D-4E41-8B3A-64FB551BCBBA}" type="presParOf" srcId="{7E35B837-3994-B947-8AB2-770A68F08D9A}" destId="{9D07A52C-1DCD-4C4A-8EFC-7B13CA62AF12}" srcOrd="0" destOrd="0" presId="urn:microsoft.com/office/officeart/2005/8/layout/vList5"/>
    <dgm:cxn modelId="{4E1DBC26-97C1-6942-97C1-E00819B304AB}" type="presParOf" srcId="{82DBA6DD-2B92-BC41-9DCA-F09388342ACA}" destId="{BD123605-7D27-0642-90C2-1675DA999A51}" srcOrd="13" destOrd="0" presId="urn:microsoft.com/office/officeart/2005/8/layout/vList5"/>
    <dgm:cxn modelId="{D8009FE4-23B7-A842-9ED2-AE5089040ACD}" type="presParOf" srcId="{82DBA6DD-2B92-BC41-9DCA-F09388342ACA}" destId="{09939003-8054-4949-88C0-DF2FA13B48C1}" srcOrd="14" destOrd="0" presId="urn:microsoft.com/office/officeart/2005/8/layout/vList5"/>
    <dgm:cxn modelId="{F69B4543-B8A8-5340-8280-F00CF1651A9F}" type="presParOf" srcId="{09939003-8054-4949-88C0-DF2FA13B48C1}" destId="{8221CD6B-922E-4E4D-8FCE-E9888A58D74C}" srcOrd="0" destOrd="0" presId="urn:microsoft.com/office/officeart/2005/8/layout/vList5"/>
    <dgm:cxn modelId="{BC27108D-2168-8A44-9E58-3122373F8FF3}" type="presParOf" srcId="{82DBA6DD-2B92-BC41-9DCA-F09388342ACA}" destId="{41AED4DE-BCBC-4247-993B-064042FA46D8}" srcOrd="15" destOrd="0" presId="urn:microsoft.com/office/officeart/2005/8/layout/vList5"/>
    <dgm:cxn modelId="{95134CBD-E4CB-E341-B2D4-1728D14ED688}" type="presParOf" srcId="{82DBA6DD-2B92-BC41-9DCA-F09388342ACA}" destId="{4CABAD21-6F24-B24C-A3FA-45D86808C793}" srcOrd="16" destOrd="0" presId="urn:microsoft.com/office/officeart/2005/8/layout/vList5"/>
    <dgm:cxn modelId="{1AA2A462-C516-4F43-9B72-DA3BD499C928}" type="presParOf" srcId="{4CABAD21-6F24-B24C-A3FA-45D86808C793}" destId="{F41FF5CB-0B8A-5542-B023-A93844E47615}" srcOrd="0" destOrd="0" presId="urn:microsoft.com/office/officeart/2005/8/layout/vList5"/>
    <dgm:cxn modelId="{43D5BD1D-45BD-B847-A9C0-55EFDF815088}" type="presParOf" srcId="{82DBA6DD-2B92-BC41-9DCA-F09388342ACA}" destId="{41EBF8C4-584A-FE45-8CC2-7F77EDE205F0}" srcOrd="17" destOrd="0" presId="urn:microsoft.com/office/officeart/2005/8/layout/vList5"/>
    <dgm:cxn modelId="{55EA3C87-039F-5448-80CF-D1A2359C98D6}" type="presParOf" srcId="{82DBA6DD-2B92-BC41-9DCA-F09388342ACA}" destId="{25E112D3-F7D0-4B4B-83D0-4B6F8CE228F0}" srcOrd="18" destOrd="0" presId="urn:microsoft.com/office/officeart/2005/8/layout/vList5"/>
    <dgm:cxn modelId="{C1E23760-C0E7-024B-8EED-C0237D24C0D1}" type="presParOf" srcId="{25E112D3-F7D0-4B4B-83D0-4B6F8CE228F0}" destId="{3EC5F99E-E8A9-8B47-B4AC-C2F48FD3CFC4}"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CC74BD-9295-D549-954C-55697AB05A3D}" type="doc">
      <dgm:prSet loTypeId="urn:microsoft.com/office/officeart/2005/8/layout/pyramid1" loCatId="" qsTypeId="urn:microsoft.com/office/officeart/2005/8/quickstyle/simple1" qsCatId="simple" csTypeId="urn:microsoft.com/office/officeart/2005/8/colors/accent5_5" csCatId="accent5" phldr="1"/>
      <dgm:spPr/>
    </dgm:pt>
    <dgm:pt modelId="{931F8023-10A2-0640-A512-C0B6B89F03D9}">
      <dgm:prSet phldrT="[Text]"/>
      <dgm:spPr/>
      <dgm:t>
        <a:bodyPr/>
        <a:lstStyle/>
        <a:p>
          <a:r>
            <a:rPr lang="en-US" b="1" dirty="0"/>
            <a:t>20._______</a:t>
          </a:r>
        </a:p>
      </dgm:t>
    </dgm:pt>
    <dgm:pt modelId="{61E90843-67F0-4247-9DE8-573E43526A9D}" type="parTrans" cxnId="{DCF81025-8B81-944D-A54B-14E1DED3F6C3}">
      <dgm:prSet/>
      <dgm:spPr/>
      <dgm:t>
        <a:bodyPr/>
        <a:lstStyle/>
        <a:p>
          <a:endParaRPr lang="en-US"/>
        </a:p>
      </dgm:t>
    </dgm:pt>
    <dgm:pt modelId="{A65C8340-55ED-C249-9F94-A6CD933AC524}" type="sibTrans" cxnId="{DCF81025-8B81-944D-A54B-14E1DED3F6C3}">
      <dgm:prSet/>
      <dgm:spPr/>
      <dgm:t>
        <a:bodyPr/>
        <a:lstStyle/>
        <a:p>
          <a:endParaRPr lang="en-US"/>
        </a:p>
      </dgm:t>
    </dgm:pt>
    <dgm:pt modelId="{0D715FBB-AB8E-F945-A879-9C2494AE012C}">
      <dgm:prSet phldrT="[Text]"/>
      <dgm:spPr/>
      <dgm:t>
        <a:bodyPr/>
        <a:lstStyle/>
        <a:p>
          <a:r>
            <a:rPr lang="en-US" b="1" dirty="0"/>
            <a:t>21._______</a:t>
          </a:r>
        </a:p>
      </dgm:t>
    </dgm:pt>
    <dgm:pt modelId="{37C0B507-B913-0A41-9FAC-B006CCF5E941}" type="parTrans" cxnId="{E8E74289-E4BB-8C4B-8337-F254335500A8}">
      <dgm:prSet/>
      <dgm:spPr/>
      <dgm:t>
        <a:bodyPr/>
        <a:lstStyle/>
        <a:p>
          <a:endParaRPr lang="en-US"/>
        </a:p>
      </dgm:t>
    </dgm:pt>
    <dgm:pt modelId="{47A9FAC8-A917-7B49-B824-F0750B26A840}" type="sibTrans" cxnId="{E8E74289-E4BB-8C4B-8337-F254335500A8}">
      <dgm:prSet/>
      <dgm:spPr/>
      <dgm:t>
        <a:bodyPr/>
        <a:lstStyle/>
        <a:p>
          <a:endParaRPr lang="en-US"/>
        </a:p>
      </dgm:t>
    </dgm:pt>
    <dgm:pt modelId="{5979498E-6F7A-F945-BB39-84E9B6E6856C}">
      <dgm:prSet phldrT="[Text]"/>
      <dgm:spPr/>
      <dgm:t>
        <a:bodyPr/>
        <a:lstStyle/>
        <a:p>
          <a:r>
            <a:rPr lang="en-US" b="1" dirty="0"/>
            <a:t>22._______</a:t>
          </a:r>
        </a:p>
      </dgm:t>
    </dgm:pt>
    <dgm:pt modelId="{B2E1A611-6DE9-4747-9E5F-B087A7954C89}" type="parTrans" cxnId="{E9CE7A72-CA48-DD43-B318-4CB00278816D}">
      <dgm:prSet/>
      <dgm:spPr/>
      <dgm:t>
        <a:bodyPr/>
        <a:lstStyle/>
        <a:p>
          <a:endParaRPr lang="en-US"/>
        </a:p>
      </dgm:t>
    </dgm:pt>
    <dgm:pt modelId="{B82301A8-6C61-5B4A-830D-435D7CA190AE}" type="sibTrans" cxnId="{E9CE7A72-CA48-DD43-B318-4CB00278816D}">
      <dgm:prSet/>
      <dgm:spPr/>
      <dgm:t>
        <a:bodyPr/>
        <a:lstStyle/>
        <a:p>
          <a:endParaRPr lang="en-US"/>
        </a:p>
      </dgm:t>
    </dgm:pt>
    <dgm:pt modelId="{C7782373-B680-F64A-B296-72631226EF6C}">
      <dgm:prSet phldrT="[Text]"/>
      <dgm:spPr/>
      <dgm:t>
        <a:bodyPr/>
        <a:lstStyle/>
        <a:p>
          <a:r>
            <a:rPr lang="en-US" b="1" dirty="0"/>
            <a:t>24._______</a:t>
          </a:r>
        </a:p>
      </dgm:t>
    </dgm:pt>
    <dgm:pt modelId="{DD91DACF-B89F-DD45-8904-B879D95710A4}" type="parTrans" cxnId="{4DD3762B-A84B-2349-947C-E94671897459}">
      <dgm:prSet/>
      <dgm:spPr/>
      <dgm:t>
        <a:bodyPr/>
        <a:lstStyle/>
        <a:p>
          <a:endParaRPr lang="en-US"/>
        </a:p>
      </dgm:t>
    </dgm:pt>
    <dgm:pt modelId="{4B1AAC49-1C46-8540-99E1-B5684694CF55}" type="sibTrans" cxnId="{4DD3762B-A84B-2349-947C-E94671897459}">
      <dgm:prSet/>
      <dgm:spPr/>
      <dgm:t>
        <a:bodyPr/>
        <a:lstStyle/>
        <a:p>
          <a:endParaRPr lang="en-US"/>
        </a:p>
      </dgm:t>
    </dgm:pt>
    <dgm:pt modelId="{06727599-857E-784B-A8C7-677A67A132FF}">
      <dgm:prSet phldrT="[Text]"/>
      <dgm:spPr/>
      <dgm:t>
        <a:bodyPr/>
        <a:lstStyle/>
        <a:p>
          <a:r>
            <a:rPr lang="en-US" b="1" dirty="0"/>
            <a:t>25._______</a:t>
          </a:r>
        </a:p>
      </dgm:t>
    </dgm:pt>
    <dgm:pt modelId="{9A4D00FA-C656-7B41-B506-AC68F379D418}" type="parTrans" cxnId="{729BE3E0-7D18-544D-9103-4E4A1E6AD1A4}">
      <dgm:prSet/>
      <dgm:spPr/>
      <dgm:t>
        <a:bodyPr/>
        <a:lstStyle/>
        <a:p>
          <a:endParaRPr lang="en-US"/>
        </a:p>
      </dgm:t>
    </dgm:pt>
    <dgm:pt modelId="{1DF7B745-8E27-0B40-BFDF-90A63D29FA18}" type="sibTrans" cxnId="{729BE3E0-7D18-544D-9103-4E4A1E6AD1A4}">
      <dgm:prSet/>
      <dgm:spPr/>
      <dgm:t>
        <a:bodyPr/>
        <a:lstStyle/>
        <a:p>
          <a:endParaRPr lang="en-US"/>
        </a:p>
      </dgm:t>
    </dgm:pt>
    <dgm:pt modelId="{2596327C-79BE-0444-B371-8ADCDF674882}">
      <dgm:prSet phldrT="[Text]"/>
      <dgm:spPr/>
      <dgm:t>
        <a:bodyPr/>
        <a:lstStyle/>
        <a:p>
          <a:r>
            <a:rPr lang="en-US" b="1" dirty="0"/>
            <a:t>26._______</a:t>
          </a:r>
        </a:p>
      </dgm:t>
    </dgm:pt>
    <dgm:pt modelId="{31AFE7B4-927B-AC40-93F0-CB4A618A29C4}" type="parTrans" cxnId="{540798DD-9884-D24F-A62C-1EA7834BD647}">
      <dgm:prSet/>
      <dgm:spPr/>
      <dgm:t>
        <a:bodyPr/>
        <a:lstStyle/>
        <a:p>
          <a:endParaRPr lang="en-US"/>
        </a:p>
      </dgm:t>
    </dgm:pt>
    <dgm:pt modelId="{5DF0DE9D-5D5F-7D41-B7F7-5F3A4F8606AF}" type="sibTrans" cxnId="{540798DD-9884-D24F-A62C-1EA7834BD647}">
      <dgm:prSet/>
      <dgm:spPr/>
      <dgm:t>
        <a:bodyPr/>
        <a:lstStyle/>
        <a:p>
          <a:endParaRPr lang="en-US"/>
        </a:p>
      </dgm:t>
    </dgm:pt>
    <dgm:pt modelId="{F76F7F4A-F561-A149-95F4-473C436288CC}">
      <dgm:prSet phldrT="[Text]"/>
      <dgm:spPr/>
      <dgm:t>
        <a:bodyPr/>
        <a:lstStyle/>
        <a:p>
          <a:r>
            <a:rPr lang="en-US" b="1" dirty="0"/>
            <a:t>23._______</a:t>
          </a:r>
        </a:p>
      </dgm:t>
    </dgm:pt>
    <dgm:pt modelId="{2C5B44B3-BD34-FE47-AD3B-04FBA958931D}" type="parTrans" cxnId="{EC0B3723-32E0-D34C-9729-2DACF5FAB8D0}">
      <dgm:prSet/>
      <dgm:spPr/>
      <dgm:t>
        <a:bodyPr/>
        <a:lstStyle/>
        <a:p>
          <a:endParaRPr lang="en-US"/>
        </a:p>
      </dgm:t>
    </dgm:pt>
    <dgm:pt modelId="{8C7396C6-CDC5-4247-9B54-4A9D6755D2BB}" type="sibTrans" cxnId="{EC0B3723-32E0-D34C-9729-2DACF5FAB8D0}">
      <dgm:prSet/>
      <dgm:spPr/>
      <dgm:t>
        <a:bodyPr/>
        <a:lstStyle/>
        <a:p>
          <a:endParaRPr lang="en-US"/>
        </a:p>
      </dgm:t>
    </dgm:pt>
    <dgm:pt modelId="{44A4A5B7-A17B-0F41-BB8A-6496C6D8F752}" type="pres">
      <dgm:prSet presAssocID="{65CC74BD-9295-D549-954C-55697AB05A3D}" presName="Name0" presStyleCnt="0">
        <dgm:presLayoutVars>
          <dgm:dir/>
          <dgm:animLvl val="lvl"/>
          <dgm:resizeHandles val="exact"/>
        </dgm:presLayoutVars>
      </dgm:prSet>
      <dgm:spPr/>
    </dgm:pt>
    <dgm:pt modelId="{F8D07FC2-29AA-2D49-9FD1-2376A0816E20}" type="pres">
      <dgm:prSet presAssocID="{931F8023-10A2-0640-A512-C0B6B89F03D9}" presName="Name8" presStyleCnt="0"/>
      <dgm:spPr/>
    </dgm:pt>
    <dgm:pt modelId="{D0587164-4ED6-E646-BEEC-58E8A61E6C5C}" type="pres">
      <dgm:prSet presAssocID="{931F8023-10A2-0640-A512-C0B6B89F03D9}" presName="level" presStyleLbl="node1" presStyleIdx="0" presStyleCnt="7">
        <dgm:presLayoutVars>
          <dgm:chMax val="1"/>
          <dgm:bulletEnabled val="1"/>
        </dgm:presLayoutVars>
      </dgm:prSet>
      <dgm:spPr/>
    </dgm:pt>
    <dgm:pt modelId="{D602B3C5-2EB9-D241-885E-AB4BEE971959}" type="pres">
      <dgm:prSet presAssocID="{931F8023-10A2-0640-A512-C0B6B89F03D9}" presName="levelTx" presStyleLbl="revTx" presStyleIdx="0" presStyleCnt="0">
        <dgm:presLayoutVars>
          <dgm:chMax val="1"/>
          <dgm:bulletEnabled val="1"/>
        </dgm:presLayoutVars>
      </dgm:prSet>
      <dgm:spPr/>
    </dgm:pt>
    <dgm:pt modelId="{C0C06861-CA34-1B47-890D-B32A8C79BEF2}" type="pres">
      <dgm:prSet presAssocID="{0D715FBB-AB8E-F945-A879-9C2494AE012C}" presName="Name8" presStyleCnt="0"/>
      <dgm:spPr/>
    </dgm:pt>
    <dgm:pt modelId="{91E0C7D3-F89E-6646-A441-F357EC6049B1}" type="pres">
      <dgm:prSet presAssocID="{0D715FBB-AB8E-F945-A879-9C2494AE012C}" presName="level" presStyleLbl="node1" presStyleIdx="1" presStyleCnt="7">
        <dgm:presLayoutVars>
          <dgm:chMax val="1"/>
          <dgm:bulletEnabled val="1"/>
        </dgm:presLayoutVars>
      </dgm:prSet>
      <dgm:spPr/>
    </dgm:pt>
    <dgm:pt modelId="{F8357C22-A5D7-B749-98F2-D617F880D1DE}" type="pres">
      <dgm:prSet presAssocID="{0D715FBB-AB8E-F945-A879-9C2494AE012C}" presName="levelTx" presStyleLbl="revTx" presStyleIdx="0" presStyleCnt="0">
        <dgm:presLayoutVars>
          <dgm:chMax val="1"/>
          <dgm:bulletEnabled val="1"/>
        </dgm:presLayoutVars>
      </dgm:prSet>
      <dgm:spPr/>
    </dgm:pt>
    <dgm:pt modelId="{8CBF816F-AC2F-544B-A5C8-C07876048655}" type="pres">
      <dgm:prSet presAssocID="{5979498E-6F7A-F945-BB39-84E9B6E6856C}" presName="Name8" presStyleCnt="0"/>
      <dgm:spPr/>
    </dgm:pt>
    <dgm:pt modelId="{F8249260-0F5E-CA4D-970E-CE0F827C5385}" type="pres">
      <dgm:prSet presAssocID="{5979498E-6F7A-F945-BB39-84E9B6E6856C}" presName="level" presStyleLbl="node1" presStyleIdx="2" presStyleCnt="7">
        <dgm:presLayoutVars>
          <dgm:chMax val="1"/>
          <dgm:bulletEnabled val="1"/>
        </dgm:presLayoutVars>
      </dgm:prSet>
      <dgm:spPr/>
    </dgm:pt>
    <dgm:pt modelId="{3C9656E8-45E6-934A-A1C9-3057859E53AC}" type="pres">
      <dgm:prSet presAssocID="{5979498E-6F7A-F945-BB39-84E9B6E6856C}" presName="levelTx" presStyleLbl="revTx" presStyleIdx="0" presStyleCnt="0">
        <dgm:presLayoutVars>
          <dgm:chMax val="1"/>
          <dgm:bulletEnabled val="1"/>
        </dgm:presLayoutVars>
      </dgm:prSet>
      <dgm:spPr/>
    </dgm:pt>
    <dgm:pt modelId="{9A4DD284-C151-9B45-9591-4E3582C22F41}" type="pres">
      <dgm:prSet presAssocID="{F76F7F4A-F561-A149-95F4-473C436288CC}" presName="Name8" presStyleCnt="0"/>
      <dgm:spPr/>
    </dgm:pt>
    <dgm:pt modelId="{399D4FC9-3D6F-FA4E-A3C2-00E7270482A3}" type="pres">
      <dgm:prSet presAssocID="{F76F7F4A-F561-A149-95F4-473C436288CC}" presName="level" presStyleLbl="node1" presStyleIdx="3" presStyleCnt="7">
        <dgm:presLayoutVars>
          <dgm:chMax val="1"/>
          <dgm:bulletEnabled val="1"/>
        </dgm:presLayoutVars>
      </dgm:prSet>
      <dgm:spPr/>
    </dgm:pt>
    <dgm:pt modelId="{F114BCAB-5FEF-D14B-B3CB-10C3F21E22B7}" type="pres">
      <dgm:prSet presAssocID="{F76F7F4A-F561-A149-95F4-473C436288CC}" presName="levelTx" presStyleLbl="revTx" presStyleIdx="0" presStyleCnt="0">
        <dgm:presLayoutVars>
          <dgm:chMax val="1"/>
          <dgm:bulletEnabled val="1"/>
        </dgm:presLayoutVars>
      </dgm:prSet>
      <dgm:spPr/>
    </dgm:pt>
    <dgm:pt modelId="{40ECE67C-E3DD-5044-8843-4AB09AD09A5D}" type="pres">
      <dgm:prSet presAssocID="{C7782373-B680-F64A-B296-72631226EF6C}" presName="Name8" presStyleCnt="0"/>
      <dgm:spPr/>
    </dgm:pt>
    <dgm:pt modelId="{FF93BCEE-A390-B448-BB7C-68098AFBC09C}" type="pres">
      <dgm:prSet presAssocID="{C7782373-B680-F64A-B296-72631226EF6C}" presName="level" presStyleLbl="node1" presStyleIdx="4" presStyleCnt="7">
        <dgm:presLayoutVars>
          <dgm:chMax val="1"/>
          <dgm:bulletEnabled val="1"/>
        </dgm:presLayoutVars>
      </dgm:prSet>
      <dgm:spPr/>
    </dgm:pt>
    <dgm:pt modelId="{0BCE7215-D759-C342-A9F7-665E65EC3415}" type="pres">
      <dgm:prSet presAssocID="{C7782373-B680-F64A-B296-72631226EF6C}" presName="levelTx" presStyleLbl="revTx" presStyleIdx="0" presStyleCnt="0">
        <dgm:presLayoutVars>
          <dgm:chMax val="1"/>
          <dgm:bulletEnabled val="1"/>
        </dgm:presLayoutVars>
      </dgm:prSet>
      <dgm:spPr/>
    </dgm:pt>
    <dgm:pt modelId="{03BBBE82-A267-6048-BC7C-CD2778B8D96D}" type="pres">
      <dgm:prSet presAssocID="{06727599-857E-784B-A8C7-677A67A132FF}" presName="Name8" presStyleCnt="0"/>
      <dgm:spPr/>
    </dgm:pt>
    <dgm:pt modelId="{D8777D10-3372-314F-87B7-B16BD23AA5FA}" type="pres">
      <dgm:prSet presAssocID="{06727599-857E-784B-A8C7-677A67A132FF}" presName="level" presStyleLbl="node1" presStyleIdx="5" presStyleCnt="7">
        <dgm:presLayoutVars>
          <dgm:chMax val="1"/>
          <dgm:bulletEnabled val="1"/>
        </dgm:presLayoutVars>
      </dgm:prSet>
      <dgm:spPr/>
    </dgm:pt>
    <dgm:pt modelId="{9B93D920-2DD2-8D4B-983E-09DDC915C5C1}" type="pres">
      <dgm:prSet presAssocID="{06727599-857E-784B-A8C7-677A67A132FF}" presName="levelTx" presStyleLbl="revTx" presStyleIdx="0" presStyleCnt="0">
        <dgm:presLayoutVars>
          <dgm:chMax val="1"/>
          <dgm:bulletEnabled val="1"/>
        </dgm:presLayoutVars>
      </dgm:prSet>
      <dgm:spPr/>
    </dgm:pt>
    <dgm:pt modelId="{18C44481-A2E2-F346-8BB9-78D1E462280C}" type="pres">
      <dgm:prSet presAssocID="{2596327C-79BE-0444-B371-8ADCDF674882}" presName="Name8" presStyleCnt="0"/>
      <dgm:spPr/>
    </dgm:pt>
    <dgm:pt modelId="{59D500A8-57EE-A546-9DE4-92FE1160AF8C}" type="pres">
      <dgm:prSet presAssocID="{2596327C-79BE-0444-B371-8ADCDF674882}" presName="level" presStyleLbl="node1" presStyleIdx="6" presStyleCnt="7">
        <dgm:presLayoutVars>
          <dgm:chMax val="1"/>
          <dgm:bulletEnabled val="1"/>
        </dgm:presLayoutVars>
      </dgm:prSet>
      <dgm:spPr/>
    </dgm:pt>
    <dgm:pt modelId="{C97856C7-A3CD-7A4B-ABC3-1F6A5125B1CC}" type="pres">
      <dgm:prSet presAssocID="{2596327C-79BE-0444-B371-8ADCDF674882}" presName="levelTx" presStyleLbl="revTx" presStyleIdx="0" presStyleCnt="0">
        <dgm:presLayoutVars>
          <dgm:chMax val="1"/>
          <dgm:bulletEnabled val="1"/>
        </dgm:presLayoutVars>
      </dgm:prSet>
      <dgm:spPr/>
    </dgm:pt>
  </dgm:ptLst>
  <dgm:cxnLst>
    <dgm:cxn modelId="{1AEAC617-6BCE-C446-91C5-75E5EBE6F42A}" type="presOf" srcId="{5979498E-6F7A-F945-BB39-84E9B6E6856C}" destId="{3C9656E8-45E6-934A-A1C9-3057859E53AC}" srcOrd="1" destOrd="0" presId="urn:microsoft.com/office/officeart/2005/8/layout/pyramid1"/>
    <dgm:cxn modelId="{EC0B3723-32E0-D34C-9729-2DACF5FAB8D0}" srcId="{65CC74BD-9295-D549-954C-55697AB05A3D}" destId="{F76F7F4A-F561-A149-95F4-473C436288CC}" srcOrd="3" destOrd="0" parTransId="{2C5B44B3-BD34-FE47-AD3B-04FBA958931D}" sibTransId="{8C7396C6-CDC5-4247-9B54-4A9D6755D2BB}"/>
    <dgm:cxn modelId="{DCF81025-8B81-944D-A54B-14E1DED3F6C3}" srcId="{65CC74BD-9295-D549-954C-55697AB05A3D}" destId="{931F8023-10A2-0640-A512-C0B6B89F03D9}" srcOrd="0" destOrd="0" parTransId="{61E90843-67F0-4247-9DE8-573E43526A9D}" sibTransId="{A65C8340-55ED-C249-9F94-A6CD933AC524}"/>
    <dgm:cxn modelId="{4DD3762B-A84B-2349-947C-E94671897459}" srcId="{65CC74BD-9295-D549-954C-55697AB05A3D}" destId="{C7782373-B680-F64A-B296-72631226EF6C}" srcOrd="4" destOrd="0" parTransId="{DD91DACF-B89F-DD45-8904-B879D95710A4}" sibTransId="{4B1AAC49-1C46-8540-99E1-B5684694CF55}"/>
    <dgm:cxn modelId="{5725FD2F-C995-7C49-A156-E55C312AC6FC}" type="presOf" srcId="{F76F7F4A-F561-A149-95F4-473C436288CC}" destId="{F114BCAB-5FEF-D14B-B3CB-10C3F21E22B7}" srcOrd="1" destOrd="0" presId="urn:microsoft.com/office/officeart/2005/8/layout/pyramid1"/>
    <dgm:cxn modelId="{610F6738-6885-4547-9EC2-ED06C272134C}" type="presOf" srcId="{F76F7F4A-F561-A149-95F4-473C436288CC}" destId="{399D4FC9-3D6F-FA4E-A3C2-00E7270482A3}" srcOrd="0" destOrd="0" presId="urn:microsoft.com/office/officeart/2005/8/layout/pyramid1"/>
    <dgm:cxn modelId="{B8468449-8263-B945-A588-8756EF7AF069}" type="presOf" srcId="{0D715FBB-AB8E-F945-A879-9C2494AE012C}" destId="{F8357C22-A5D7-B749-98F2-D617F880D1DE}" srcOrd="1" destOrd="0" presId="urn:microsoft.com/office/officeart/2005/8/layout/pyramid1"/>
    <dgm:cxn modelId="{4DA7D255-48EE-6548-87CA-5538969F3E70}" type="presOf" srcId="{2596327C-79BE-0444-B371-8ADCDF674882}" destId="{C97856C7-A3CD-7A4B-ABC3-1F6A5125B1CC}" srcOrd="1" destOrd="0" presId="urn:microsoft.com/office/officeart/2005/8/layout/pyramid1"/>
    <dgm:cxn modelId="{0A727058-E38E-274C-8B72-E1CBDE9675AD}" type="presOf" srcId="{C7782373-B680-F64A-B296-72631226EF6C}" destId="{0BCE7215-D759-C342-A9F7-665E65EC3415}" srcOrd="1" destOrd="0" presId="urn:microsoft.com/office/officeart/2005/8/layout/pyramid1"/>
    <dgm:cxn modelId="{C8C5D15D-39F4-C94C-B0CC-1828261CAE4D}" type="presOf" srcId="{931F8023-10A2-0640-A512-C0B6B89F03D9}" destId="{D0587164-4ED6-E646-BEEC-58E8A61E6C5C}" srcOrd="0" destOrd="0" presId="urn:microsoft.com/office/officeart/2005/8/layout/pyramid1"/>
    <dgm:cxn modelId="{E9CE7A72-CA48-DD43-B318-4CB00278816D}" srcId="{65CC74BD-9295-D549-954C-55697AB05A3D}" destId="{5979498E-6F7A-F945-BB39-84E9B6E6856C}" srcOrd="2" destOrd="0" parTransId="{B2E1A611-6DE9-4747-9E5F-B087A7954C89}" sibTransId="{B82301A8-6C61-5B4A-830D-435D7CA190AE}"/>
    <dgm:cxn modelId="{2F5B5279-C693-324D-AEF7-26B2C96EC7C1}" type="presOf" srcId="{06727599-857E-784B-A8C7-677A67A132FF}" destId="{D8777D10-3372-314F-87B7-B16BD23AA5FA}" srcOrd="0" destOrd="0" presId="urn:microsoft.com/office/officeart/2005/8/layout/pyramid1"/>
    <dgm:cxn modelId="{E8E74289-E4BB-8C4B-8337-F254335500A8}" srcId="{65CC74BD-9295-D549-954C-55697AB05A3D}" destId="{0D715FBB-AB8E-F945-A879-9C2494AE012C}" srcOrd="1" destOrd="0" parTransId="{37C0B507-B913-0A41-9FAC-B006CCF5E941}" sibTransId="{47A9FAC8-A917-7B49-B824-F0750B26A840}"/>
    <dgm:cxn modelId="{1FF98292-366F-CC4F-80DE-E7CD7AB32E93}" type="presOf" srcId="{2596327C-79BE-0444-B371-8ADCDF674882}" destId="{59D500A8-57EE-A546-9DE4-92FE1160AF8C}" srcOrd="0" destOrd="0" presId="urn:microsoft.com/office/officeart/2005/8/layout/pyramid1"/>
    <dgm:cxn modelId="{1E09DC9E-0257-9C42-B35C-9D8319B8DF2B}" type="presOf" srcId="{0D715FBB-AB8E-F945-A879-9C2494AE012C}" destId="{91E0C7D3-F89E-6646-A441-F357EC6049B1}" srcOrd="0" destOrd="0" presId="urn:microsoft.com/office/officeart/2005/8/layout/pyramid1"/>
    <dgm:cxn modelId="{17A2CEB5-2D0C-5C4D-8FD1-E8393515DF06}" type="presOf" srcId="{06727599-857E-784B-A8C7-677A67A132FF}" destId="{9B93D920-2DD2-8D4B-983E-09DDC915C5C1}" srcOrd="1" destOrd="0" presId="urn:microsoft.com/office/officeart/2005/8/layout/pyramid1"/>
    <dgm:cxn modelId="{FC0645C4-56CF-624A-AC56-28560C607AC7}" type="presOf" srcId="{65CC74BD-9295-D549-954C-55697AB05A3D}" destId="{44A4A5B7-A17B-0F41-BB8A-6496C6D8F752}" srcOrd="0" destOrd="0" presId="urn:microsoft.com/office/officeart/2005/8/layout/pyramid1"/>
    <dgm:cxn modelId="{A5D80CCC-4D05-5646-A5C5-5F5A68EA0F36}" type="presOf" srcId="{C7782373-B680-F64A-B296-72631226EF6C}" destId="{FF93BCEE-A390-B448-BB7C-68098AFBC09C}" srcOrd="0" destOrd="0" presId="urn:microsoft.com/office/officeart/2005/8/layout/pyramid1"/>
    <dgm:cxn modelId="{7AAFB2DB-16EF-FD42-A1DA-A8D1ECFB04DB}" type="presOf" srcId="{5979498E-6F7A-F945-BB39-84E9B6E6856C}" destId="{F8249260-0F5E-CA4D-970E-CE0F827C5385}" srcOrd="0" destOrd="0" presId="urn:microsoft.com/office/officeart/2005/8/layout/pyramid1"/>
    <dgm:cxn modelId="{540798DD-9884-D24F-A62C-1EA7834BD647}" srcId="{65CC74BD-9295-D549-954C-55697AB05A3D}" destId="{2596327C-79BE-0444-B371-8ADCDF674882}" srcOrd="6" destOrd="0" parTransId="{31AFE7B4-927B-AC40-93F0-CB4A618A29C4}" sibTransId="{5DF0DE9D-5D5F-7D41-B7F7-5F3A4F8606AF}"/>
    <dgm:cxn modelId="{729BE3E0-7D18-544D-9103-4E4A1E6AD1A4}" srcId="{65CC74BD-9295-D549-954C-55697AB05A3D}" destId="{06727599-857E-784B-A8C7-677A67A132FF}" srcOrd="5" destOrd="0" parTransId="{9A4D00FA-C656-7B41-B506-AC68F379D418}" sibTransId="{1DF7B745-8E27-0B40-BFDF-90A63D29FA18}"/>
    <dgm:cxn modelId="{4313A5FA-8449-EA4B-93DB-B502E5DC1C5C}" type="presOf" srcId="{931F8023-10A2-0640-A512-C0B6B89F03D9}" destId="{D602B3C5-2EB9-D241-885E-AB4BEE971959}" srcOrd="1" destOrd="0" presId="urn:microsoft.com/office/officeart/2005/8/layout/pyramid1"/>
    <dgm:cxn modelId="{A14C1C62-9F7E-D34E-ACF3-C5643228BDC0}" type="presParOf" srcId="{44A4A5B7-A17B-0F41-BB8A-6496C6D8F752}" destId="{F8D07FC2-29AA-2D49-9FD1-2376A0816E20}" srcOrd="0" destOrd="0" presId="urn:microsoft.com/office/officeart/2005/8/layout/pyramid1"/>
    <dgm:cxn modelId="{894CF19D-75DD-D24F-BBFE-EC68D20EAAD9}" type="presParOf" srcId="{F8D07FC2-29AA-2D49-9FD1-2376A0816E20}" destId="{D0587164-4ED6-E646-BEEC-58E8A61E6C5C}" srcOrd="0" destOrd="0" presId="urn:microsoft.com/office/officeart/2005/8/layout/pyramid1"/>
    <dgm:cxn modelId="{6D1B1EFC-7083-2D45-9096-92090BB4B88B}" type="presParOf" srcId="{F8D07FC2-29AA-2D49-9FD1-2376A0816E20}" destId="{D602B3C5-2EB9-D241-885E-AB4BEE971959}" srcOrd="1" destOrd="0" presId="urn:microsoft.com/office/officeart/2005/8/layout/pyramid1"/>
    <dgm:cxn modelId="{5655F13B-BD7D-7744-8CA3-BD1AC7CF9042}" type="presParOf" srcId="{44A4A5B7-A17B-0F41-BB8A-6496C6D8F752}" destId="{C0C06861-CA34-1B47-890D-B32A8C79BEF2}" srcOrd="1" destOrd="0" presId="urn:microsoft.com/office/officeart/2005/8/layout/pyramid1"/>
    <dgm:cxn modelId="{5C31902B-6314-1540-A10E-FD1FBA66A635}" type="presParOf" srcId="{C0C06861-CA34-1B47-890D-B32A8C79BEF2}" destId="{91E0C7D3-F89E-6646-A441-F357EC6049B1}" srcOrd="0" destOrd="0" presId="urn:microsoft.com/office/officeart/2005/8/layout/pyramid1"/>
    <dgm:cxn modelId="{7DD7C82E-6368-B84B-BA5A-E0CFD0B7E84E}" type="presParOf" srcId="{C0C06861-CA34-1B47-890D-B32A8C79BEF2}" destId="{F8357C22-A5D7-B749-98F2-D617F880D1DE}" srcOrd="1" destOrd="0" presId="urn:microsoft.com/office/officeart/2005/8/layout/pyramid1"/>
    <dgm:cxn modelId="{4A81F96A-CD1D-5147-8FAD-6328C1E62B0D}" type="presParOf" srcId="{44A4A5B7-A17B-0F41-BB8A-6496C6D8F752}" destId="{8CBF816F-AC2F-544B-A5C8-C07876048655}" srcOrd="2" destOrd="0" presId="urn:microsoft.com/office/officeart/2005/8/layout/pyramid1"/>
    <dgm:cxn modelId="{25F06265-F4B1-8F45-8336-81A09EF8E482}" type="presParOf" srcId="{8CBF816F-AC2F-544B-A5C8-C07876048655}" destId="{F8249260-0F5E-CA4D-970E-CE0F827C5385}" srcOrd="0" destOrd="0" presId="urn:microsoft.com/office/officeart/2005/8/layout/pyramid1"/>
    <dgm:cxn modelId="{72BE6595-E9E6-D747-9765-FE89AD0AD365}" type="presParOf" srcId="{8CBF816F-AC2F-544B-A5C8-C07876048655}" destId="{3C9656E8-45E6-934A-A1C9-3057859E53AC}" srcOrd="1" destOrd="0" presId="urn:microsoft.com/office/officeart/2005/8/layout/pyramid1"/>
    <dgm:cxn modelId="{0CBCD5C0-8EDD-8744-9654-310120A2BD9E}" type="presParOf" srcId="{44A4A5B7-A17B-0F41-BB8A-6496C6D8F752}" destId="{9A4DD284-C151-9B45-9591-4E3582C22F41}" srcOrd="3" destOrd="0" presId="urn:microsoft.com/office/officeart/2005/8/layout/pyramid1"/>
    <dgm:cxn modelId="{066779AC-CE50-FB41-A6AE-823BC768B574}" type="presParOf" srcId="{9A4DD284-C151-9B45-9591-4E3582C22F41}" destId="{399D4FC9-3D6F-FA4E-A3C2-00E7270482A3}" srcOrd="0" destOrd="0" presId="urn:microsoft.com/office/officeart/2005/8/layout/pyramid1"/>
    <dgm:cxn modelId="{FCD9677C-7120-F344-B894-CC2E75CFD03C}" type="presParOf" srcId="{9A4DD284-C151-9B45-9591-4E3582C22F41}" destId="{F114BCAB-5FEF-D14B-B3CB-10C3F21E22B7}" srcOrd="1" destOrd="0" presId="urn:microsoft.com/office/officeart/2005/8/layout/pyramid1"/>
    <dgm:cxn modelId="{D024A4C1-DC8E-7045-9B11-AE09E0248307}" type="presParOf" srcId="{44A4A5B7-A17B-0F41-BB8A-6496C6D8F752}" destId="{40ECE67C-E3DD-5044-8843-4AB09AD09A5D}" srcOrd="4" destOrd="0" presId="urn:microsoft.com/office/officeart/2005/8/layout/pyramid1"/>
    <dgm:cxn modelId="{E4601A06-0E8A-6347-9626-27CA3F80A7C5}" type="presParOf" srcId="{40ECE67C-E3DD-5044-8843-4AB09AD09A5D}" destId="{FF93BCEE-A390-B448-BB7C-68098AFBC09C}" srcOrd="0" destOrd="0" presId="urn:microsoft.com/office/officeart/2005/8/layout/pyramid1"/>
    <dgm:cxn modelId="{8757F5F8-84A2-2D4D-9BB8-87A97E89A458}" type="presParOf" srcId="{40ECE67C-E3DD-5044-8843-4AB09AD09A5D}" destId="{0BCE7215-D759-C342-A9F7-665E65EC3415}" srcOrd="1" destOrd="0" presId="urn:microsoft.com/office/officeart/2005/8/layout/pyramid1"/>
    <dgm:cxn modelId="{E5C416D5-FA9F-6C46-B758-C4B9D65ACB1F}" type="presParOf" srcId="{44A4A5B7-A17B-0F41-BB8A-6496C6D8F752}" destId="{03BBBE82-A267-6048-BC7C-CD2778B8D96D}" srcOrd="5" destOrd="0" presId="urn:microsoft.com/office/officeart/2005/8/layout/pyramid1"/>
    <dgm:cxn modelId="{DC89E232-AD2C-5441-A7A8-25FB8A8E410B}" type="presParOf" srcId="{03BBBE82-A267-6048-BC7C-CD2778B8D96D}" destId="{D8777D10-3372-314F-87B7-B16BD23AA5FA}" srcOrd="0" destOrd="0" presId="urn:microsoft.com/office/officeart/2005/8/layout/pyramid1"/>
    <dgm:cxn modelId="{BFEDC99C-B2BF-9843-905B-E962341CCF47}" type="presParOf" srcId="{03BBBE82-A267-6048-BC7C-CD2778B8D96D}" destId="{9B93D920-2DD2-8D4B-983E-09DDC915C5C1}" srcOrd="1" destOrd="0" presId="urn:microsoft.com/office/officeart/2005/8/layout/pyramid1"/>
    <dgm:cxn modelId="{EA372FFD-ABFE-1C4E-B42E-1558AB0ED364}" type="presParOf" srcId="{44A4A5B7-A17B-0F41-BB8A-6496C6D8F752}" destId="{18C44481-A2E2-F346-8BB9-78D1E462280C}" srcOrd="6" destOrd="0" presId="urn:microsoft.com/office/officeart/2005/8/layout/pyramid1"/>
    <dgm:cxn modelId="{699D6B26-8C95-174F-995A-4EB8CCC9F292}" type="presParOf" srcId="{18C44481-A2E2-F346-8BB9-78D1E462280C}" destId="{59D500A8-57EE-A546-9DE4-92FE1160AF8C}" srcOrd="0" destOrd="0" presId="urn:microsoft.com/office/officeart/2005/8/layout/pyramid1"/>
    <dgm:cxn modelId="{43AE9501-C961-5C4F-A2D8-6EC74CC15912}" type="presParOf" srcId="{18C44481-A2E2-F346-8BB9-78D1E462280C}" destId="{C97856C7-A3CD-7A4B-ABC3-1F6A5125B1CC}"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CC74BD-9295-D549-954C-55697AB05A3D}" type="doc">
      <dgm:prSet loTypeId="urn:microsoft.com/office/officeart/2005/8/layout/vList5" loCatId="list" qsTypeId="urn:microsoft.com/office/officeart/2005/8/quickstyle/simple1" qsCatId="simple" csTypeId="urn:microsoft.com/office/officeart/2005/8/colors/accent5_5" csCatId="accent5" phldr="1"/>
      <dgm:spPr/>
    </dgm:pt>
    <dgm:pt modelId="{931F8023-10A2-0640-A512-C0B6B89F03D9}">
      <dgm:prSet phldrT="[Text]"/>
      <dgm:spPr/>
      <dgm:t>
        <a:bodyPr/>
        <a:lstStyle/>
        <a:p>
          <a:r>
            <a:rPr lang="en-US" b="1" dirty="0"/>
            <a:t>Gold/Silver</a:t>
          </a:r>
        </a:p>
      </dgm:t>
    </dgm:pt>
    <dgm:pt modelId="{61E90843-67F0-4247-9DE8-573E43526A9D}" type="parTrans" cxnId="{DCF81025-8B81-944D-A54B-14E1DED3F6C3}">
      <dgm:prSet/>
      <dgm:spPr/>
      <dgm:t>
        <a:bodyPr/>
        <a:lstStyle/>
        <a:p>
          <a:endParaRPr lang="en-US"/>
        </a:p>
      </dgm:t>
    </dgm:pt>
    <dgm:pt modelId="{A65C8340-55ED-C249-9F94-A6CD933AC524}" type="sibTrans" cxnId="{DCF81025-8B81-944D-A54B-14E1DED3F6C3}">
      <dgm:prSet/>
      <dgm:spPr/>
      <dgm:t>
        <a:bodyPr/>
        <a:lstStyle/>
        <a:p>
          <a:endParaRPr lang="en-US"/>
        </a:p>
      </dgm:t>
    </dgm:pt>
    <dgm:pt modelId="{8F1B4093-7DE5-244E-925A-F0463598CDC4}">
      <dgm:prSet phldrT="[Text]"/>
      <dgm:spPr/>
      <dgm:t>
        <a:bodyPr/>
        <a:lstStyle/>
        <a:p>
          <a:r>
            <a:rPr lang="en-US" b="1" dirty="0"/>
            <a:t>Art Collection</a:t>
          </a:r>
        </a:p>
      </dgm:t>
    </dgm:pt>
    <dgm:pt modelId="{3D13329A-EF86-6E47-B597-8BF12BD94E5B}" type="parTrans" cxnId="{C47DF98E-2238-2342-9274-D33EFAD23FDF}">
      <dgm:prSet/>
      <dgm:spPr/>
      <dgm:t>
        <a:bodyPr/>
        <a:lstStyle/>
        <a:p>
          <a:endParaRPr lang="en-US"/>
        </a:p>
      </dgm:t>
    </dgm:pt>
    <dgm:pt modelId="{B2A2D2AB-00E7-8F46-9BD3-A8533DC0F31A}" type="sibTrans" cxnId="{C47DF98E-2238-2342-9274-D33EFAD23FDF}">
      <dgm:prSet/>
      <dgm:spPr/>
      <dgm:t>
        <a:bodyPr/>
        <a:lstStyle/>
        <a:p>
          <a:endParaRPr lang="en-US"/>
        </a:p>
      </dgm:t>
    </dgm:pt>
    <dgm:pt modelId="{0D715FBB-AB8E-F945-A879-9C2494AE012C}">
      <dgm:prSet phldrT="[Text]"/>
      <dgm:spPr/>
      <dgm:t>
        <a:bodyPr/>
        <a:lstStyle/>
        <a:p>
          <a:r>
            <a:rPr lang="en-US" b="1" dirty="0"/>
            <a:t>Real estate </a:t>
          </a:r>
        </a:p>
      </dgm:t>
    </dgm:pt>
    <dgm:pt modelId="{37C0B507-B913-0A41-9FAC-B006CCF5E941}" type="parTrans" cxnId="{E8E74289-E4BB-8C4B-8337-F254335500A8}">
      <dgm:prSet/>
      <dgm:spPr/>
      <dgm:t>
        <a:bodyPr/>
        <a:lstStyle/>
        <a:p>
          <a:endParaRPr lang="en-US"/>
        </a:p>
      </dgm:t>
    </dgm:pt>
    <dgm:pt modelId="{47A9FAC8-A917-7B49-B824-F0750B26A840}" type="sibTrans" cxnId="{E8E74289-E4BB-8C4B-8337-F254335500A8}">
      <dgm:prSet/>
      <dgm:spPr/>
      <dgm:t>
        <a:bodyPr/>
        <a:lstStyle/>
        <a:p>
          <a:endParaRPr lang="en-US"/>
        </a:p>
      </dgm:t>
    </dgm:pt>
    <dgm:pt modelId="{5979498E-6F7A-F945-BB39-84E9B6E6856C}">
      <dgm:prSet phldrT="[Text]"/>
      <dgm:spPr/>
      <dgm:t>
        <a:bodyPr/>
        <a:lstStyle/>
        <a:p>
          <a:r>
            <a:rPr lang="en-US" b="1" dirty="0"/>
            <a:t>Stocks</a:t>
          </a:r>
        </a:p>
      </dgm:t>
    </dgm:pt>
    <dgm:pt modelId="{B2E1A611-6DE9-4747-9E5F-B087A7954C89}" type="parTrans" cxnId="{E9CE7A72-CA48-DD43-B318-4CB00278816D}">
      <dgm:prSet/>
      <dgm:spPr/>
      <dgm:t>
        <a:bodyPr/>
        <a:lstStyle/>
        <a:p>
          <a:endParaRPr lang="en-US"/>
        </a:p>
      </dgm:t>
    </dgm:pt>
    <dgm:pt modelId="{B82301A8-6C61-5B4A-830D-435D7CA190AE}" type="sibTrans" cxnId="{E9CE7A72-CA48-DD43-B318-4CB00278816D}">
      <dgm:prSet/>
      <dgm:spPr/>
      <dgm:t>
        <a:bodyPr/>
        <a:lstStyle/>
        <a:p>
          <a:endParaRPr lang="en-US"/>
        </a:p>
      </dgm:t>
    </dgm:pt>
    <dgm:pt modelId="{6CB1EFF7-ADD6-A043-B6B8-176478FA076A}">
      <dgm:prSet phldrT="[Text]"/>
      <dgm:spPr/>
      <dgm:t>
        <a:bodyPr/>
        <a:lstStyle/>
        <a:p>
          <a:r>
            <a:rPr lang="en-US" b="1" dirty="0"/>
            <a:t>Mutual Funds</a:t>
          </a:r>
        </a:p>
      </dgm:t>
    </dgm:pt>
    <dgm:pt modelId="{58A75BD2-90CE-9E48-B6B0-F415A393FA3F}" type="parTrans" cxnId="{B08E1E9B-9F09-A345-8FEE-F6E2711C5C4C}">
      <dgm:prSet/>
      <dgm:spPr/>
      <dgm:t>
        <a:bodyPr/>
        <a:lstStyle/>
        <a:p>
          <a:endParaRPr lang="en-US"/>
        </a:p>
      </dgm:t>
    </dgm:pt>
    <dgm:pt modelId="{4323CA9B-8EC1-EC47-9CA2-3F02A6A9B115}" type="sibTrans" cxnId="{B08E1E9B-9F09-A345-8FEE-F6E2711C5C4C}">
      <dgm:prSet/>
      <dgm:spPr/>
      <dgm:t>
        <a:bodyPr/>
        <a:lstStyle/>
        <a:p>
          <a:endParaRPr lang="en-US"/>
        </a:p>
      </dgm:t>
    </dgm:pt>
    <dgm:pt modelId="{43C61E21-4431-BE45-8D02-189D858D1246}">
      <dgm:prSet phldrT="[Text]"/>
      <dgm:spPr/>
      <dgm:t>
        <a:bodyPr/>
        <a:lstStyle/>
        <a:p>
          <a:r>
            <a:rPr lang="en-US" b="1" dirty="0"/>
            <a:t>Corporate Bonds</a:t>
          </a:r>
        </a:p>
      </dgm:t>
    </dgm:pt>
    <dgm:pt modelId="{6DD037A7-BD21-2A4A-B3E1-9B820DBEFA42}" type="parTrans" cxnId="{E0008647-1247-0244-93C0-820797EDAD81}">
      <dgm:prSet/>
      <dgm:spPr/>
      <dgm:t>
        <a:bodyPr/>
        <a:lstStyle/>
        <a:p>
          <a:endParaRPr lang="en-US"/>
        </a:p>
      </dgm:t>
    </dgm:pt>
    <dgm:pt modelId="{20572DDA-F8BE-2644-98BA-B4E69D1BF742}" type="sibTrans" cxnId="{E0008647-1247-0244-93C0-820797EDAD81}">
      <dgm:prSet/>
      <dgm:spPr/>
      <dgm:t>
        <a:bodyPr/>
        <a:lstStyle/>
        <a:p>
          <a:endParaRPr lang="en-US"/>
        </a:p>
      </dgm:t>
    </dgm:pt>
    <dgm:pt modelId="{C7782373-B680-F64A-B296-72631226EF6C}">
      <dgm:prSet phldrT="[Text]"/>
      <dgm:spPr/>
      <dgm:t>
        <a:bodyPr/>
        <a:lstStyle/>
        <a:p>
          <a:r>
            <a:rPr lang="en-US" b="1" dirty="0"/>
            <a:t>Government Securities</a:t>
          </a:r>
        </a:p>
      </dgm:t>
    </dgm:pt>
    <dgm:pt modelId="{DD91DACF-B89F-DD45-8904-B879D95710A4}" type="parTrans" cxnId="{4DD3762B-A84B-2349-947C-E94671897459}">
      <dgm:prSet/>
      <dgm:spPr/>
      <dgm:t>
        <a:bodyPr/>
        <a:lstStyle/>
        <a:p>
          <a:endParaRPr lang="en-US"/>
        </a:p>
      </dgm:t>
    </dgm:pt>
    <dgm:pt modelId="{4B1AAC49-1C46-8540-99E1-B5684694CF55}" type="sibTrans" cxnId="{4DD3762B-A84B-2349-947C-E94671897459}">
      <dgm:prSet/>
      <dgm:spPr/>
      <dgm:t>
        <a:bodyPr/>
        <a:lstStyle/>
        <a:p>
          <a:endParaRPr lang="en-US"/>
        </a:p>
      </dgm:t>
    </dgm:pt>
    <dgm:pt modelId="{06727599-857E-784B-A8C7-677A67A132FF}">
      <dgm:prSet phldrT="[Text]"/>
      <dgm:spPr/>
      <dgm:t>
        <a:bodyPr/>
        <a:lstStyle/>
        <a:p>
          <a:r>
            <a:rPr lang="en-US" b="1"/>
            <a:t>Certificate of Deposit</a:t>
          </a:r>
        </a:p>
      </dgm:t>
    </dgm:pt>
    <dgm:pt modelId="{9A4D00FA-C656-7B41-B506-AC68F379D418}" type="parTrans" cxnId="{729BE3E0-7D18-544D-9103-4E4A1E6AD1A4}">
      <dgm:prSet/>
      <dgm:spPr/>
      <dgm:t>
        <a:bodyPr/>
        <a:lstStyle/>
        <a:p>
          <a:endParaRPr lang="en-US"/>
        </a:p>
      </dgm:t>
    </dgm:pt>
    <dgm:pt modelId="{1DF7B745-8E27-0B40-BFDF-90A63D29FA18}" type="sibTrans" cxnId="{729BE3E0-7D18-544D-9103-4E4A1E6AD1A4}">
      <dgm:prSet/>
      <dgm:spPr/>
      <dgm:t>
        <a:bodyPr/>
        <a:lstStyle/>
        <a:p>
          <a:endParaRPr lang="en-US"/>
        </a:p>
      </dgm:t>
    </dgm:pt>
    <dgm:pt modelId="{2596327C-79BE-0444-B371-8ADCDF674882}">
      <dgm:prSet phldrT="[Text]"/>
      <dgm:spPr/>
      <dgm:t>
        <a:bodyPr/>
        <a:lstStyle/>
        <a:p>
          <a:r>
            <a:rPr lang="en-US" b="1"/>
            <a:t>Savings Account</a:t>
          </a:r>
        </a:p>
      </dgm:t>
    </dgm:pt>
    <dgm:pt modelId="{31AFE7B4-927B-AC40-93F0-CB4A618A29C4}" type="parTrans" cxnId="{540798DD-9884-D24F-A62C-1EA7834BD647}">
      <dgm:prSet/>
      <dgm:spPr/>
      <dgm:t>
        <a:bodyPr/>
        <a:lstStyle/>
        <a:p>
          <a:endParaRPr lang="en-US"/>
        </a:p>
      </dgm:t>
    </dgm:pt>
    <dgm:pt modelId="{5DF0DE9D-5D5F-7D41-B7F7-5F3A4F8606AF}" type="sibTrans" cxnId="{540798DD-9884-D24F-A62C-1EA7834BD647}">
      <dgm:prSet/>
      <dgm:spPr/>
      <dgm:t>
        <a:bodyPr/>
        <a:lstStyle/>
        <a:p>
          <a:endParaRPr lang="en-US"/>
        </a:p>
      </dgm:t>
    </dgm:pt>
    <dgm:pt modelId="{2F5E84BB-2B0D-D741-9121-6B71DD385989}">
      <dgm:prSet phldrT="[Text]"/>
      <dgm:spPr/>
      <dgm:t>
        <a:bodyPr/>
        <a:lstStyle/>
        <a:p>
          <a:r>
            <a:rPr lang="en-US" b="1" dirty="0"/>
            <a:t>Checking Account</a:t>
          </a:r>
        </a:p>
      </dgm:t>
    </dgm:pt>
    <dgm:pt modelId="{F9626601-B995-B747-A364-28C484A9FB49}" type="parTrans" cxnId="{EA555558-5B1E-C242-9D70-78B4C9EC1BAD}">
      <dgm:prSet/>
      <dgm:spPr/>
      <dgm:t>
        <a:bodyPr/>
        <a:lstStyle/>
        <a:p>
          <a:endParaRPr lang="en-US"/>
        </a:p>
      </dgm:t>
    </dgm:pt>
    <dgm:pt modelId="{B9E10ADB-E97D-7043-A32C-4CAD97140A01}" type="sibTrans" cxnId="{EA555558-5B1E-C242-9D70-78B4C9EC1BAD}">
      <dgm:prSet/>
      <dgm:spPr/>
      <dgm:t>
        <a:bodyPr/>
        <a:lstStyle/>
        <a:p>
          <a:endParaRPr lang="en-US"/>
        </a:p>
      </dgm:t>
    </dgm:pt>
    <dgm:pt modelId="{E2D541D7-B24A-8F4E-B954-8702F2DBB6E0}">
      <dgm:prSet phldrT="[Text]"/>
      <dgm:spPr/>
      <dgm:t>
        <a:bodyPr/>
        <a:lstStyle/>
        <a:p>
          <a:r>
            <a:rPr lang="en-US" b="1" dirty="0"/>
            <a:t>Municipal Bonds</a:t>
          </a:r>
        </a:p>
      </dgm:t>
    </dgm:pt>
    <dgm:pt modelId="{9805820A-8821-C949-AC64-A0A7E9ED546B}" type="parTrans" cxnId="{AEAAAC42-1E06-EF46-9500-31955106526A}">
      <dgm:prSet/>
      <dgm:spPr/>
      <dgm:t>
        <a:bodyPr/>
        <a:lstStyle/>
        <a:p>
          <a:endParaRPr lang="en-US"/>
        </a:p>
      </dgm:t>
    </dgm:pt>
    <dgm:pt modelId="{982882CF-73DF-F442-86DB-FAA9901F7F68}" type="sibTrans" cxnId="{AEAAAC42-1E06-EF46-9500-31955106526A}">
      <dgm:prSet/>
      <dgm:spPr/>
      <dgm:t>
        <a:bodyPr/>
        <a:lstStyle/>
        <a:p>
          <a:endParaRPr lang="en-US"/>
        </a:p>
      </dgm:t>
    </dgm:pt>
    <dgm:pt modelId="{82DBA6DD-2B92-BC41-9DCA-F09388342ACA}" type="pres">
      <dgm:prSet presAssocID="{65CC74BD-9295-D549-954C-55697AB05A3D}" presName="Name0" presStyleCnt="0">
        <dgm:presLayoutVars>
          <dgm:dir/>
          <dgm:animLvl val="lvl"/>
          <dgm:resizeHandles val="exact"/>
        </dgm:presLayoutVars>
      </dgm:prSet>
      <dgm:spPr/>
    </dgm:pt>
    <dgm:pt modelId="{412843D0-823E-3549-AAD7-C74815D30915}" type="pres">
      <dgm:prSet presAssocID="{931F8023-10A2-0640-A512-C0B6B89F03D9}" presName="linNode" presStyleCnt="0"/>
      <dgm:spPr/>
    </dgm:pt>
    <dgm:pt modelId="{36962C61-74CB-3D4D-8D8E-1DAEF8C9D5D8}" type="pres">
      <dgm:prSet presAssocID="{931F8023-10A2-0640-A512-C0B6B89F03D9}" presName="parentText" presStyleLbl="node1" presStyleIdx="0" presStyleCnt="11">
        <dgm:presLayoutVars>
          <dgm:chMax val="1"/>
          <dgm:bulletEnabled val="1"/>
        </dgm:presLayoutVars>
      </dgm:prSet>
      <dgm:spPr/>
    </dgm:pt>
    <dgm:pt modelId="{495E5503-7BBA-8E42-BEA8-FC49590A8C59}" type="pres">
      <dgm:prSet presAssocID="{A65C8340-55ED-C249-9F94-A6CD933AC524}" presName="sp" presStyleCnt="0"/>
      <dgm:spPr/>
    </dgm:pt>
    <dgm:pt modelId="{BD5D3250-CAA2-5247-AD5C-936F60B5DCB2}" type="pres">
      <dgm:prSet presAssocID="{8F1B4093-7DE5-244E-925A-F0463598CDC4}" presName="linNode" presStyleCnt="0"/>
      <dgm:spPr/>
    </dgm:pt>
    <dgm:pt modelId="{4B80E16E-F88C-E94A-8526-85087CD616E8}" type="pres">
      <dgm:prSet presAssocID="{8F1B4093-7DE5-244E-925A-F0463598CDC4}" presName="parentText" presStyleLbl="node1" presStyleIdx="1" presStyleCnt="11">
        <dgm:presLayoutVars>
          <dgm:chMax val="1"/>
          <dgm:bulletEnabled val="1"/>
        </dgm:presLayoutVars>
      </dgm:prSet>
      <dgm:spPr/>
    </dgm:pt>
    <dgm:pt modelId="{19F931CA-9A77-A54B-A550-9E3DD8C3BA57}" type="pres">
      <dgm:prSet presAssocID="{B2A2D2AB-00E7-8F46-9BD3-A8533DC0F31A}" presName="sp" presStyleCnt="0"/>
      <dgm:spPr/>
    </dgm:pt>
    <dgm:pt modelId="{BB54999F-D67F-5344-A1DA-9FF9B0647B83}" type="pres">
      <dgm:prSet presAssocID="{0D715FBB-AB8E-F945-A879-9C2494AE012C}" presName="linNode" presStyleCnt="0"/>
      <dgm:spPr/>
    </dgm:pt>
    <dgm:pt modelId="{027DDAF7-A6C3-664E-AD62-63ECFE71F9CF}" type="pres">
      <dgm:prSet presAssocID="{0D715FBB-AB8E-F945-A879-9C2494AE012C}" presName="parentText" presStyleLbl="node1" presStyleIdx="2" presStyleCnt="11">
        <dgm:presLayoutVars>
          <dgm:chMax val="1"/>
          <dgm:bulletEnabled val="1"/>
        </dgm:presLayoutVars>
      </dgm:prSet>
      <dgm:spPr/>
    </dgm:pt>
    <dgm:pt modelId="{B7E0DC09-5E79-D943-8584-2A2C2C0C463E}" type="pres">
      <dgm:prSet presAssocID="{47A9FAC8-A917-7B49-B824-F0750B26A840}" presName="sp" presStyleCnt="0"/>
      <dgm:spPr/>
    </dgm:pt>
    <dgm:pt modelId="{D10C930E-8777-5749-9A40-F4606F70992C}" type="pres">
      <dgm:prSet presAssocID="{5979498E-6F7A-F945-BB39-84E9B6E6856C}" presName="linNode" presStyleCnt="0"/>
      <dgm:spPr/>
    </dgm:pt>
    <dgm:pt modelId="{FA233029-192A-9942-B78C-221FF463128E}" type="pres">
      <dgm:prSet presAssocID="{5979498E-6F7A-F945-BB39-84E9B6E6856C}" presName="parentText" presStyleLbl="node1" presStyleIdx="3" presStyleCnt="11">
        <dgm:presLayoutVars>
          <dgm:chMax val="1"/>
          <dgm:bulletEnabled val="1"/>
        </dgm:presLayoutVars>
      </dgm:prSet>
      <dgm:spPr/>
    </dgm:pt>
    <dgm:pt modelId="{79A60157-7978-EB4B-80BA-9A8253FFE8A7}" type="pres">
      <dgm:prSet presAssocID="{B82301A8-6C61-5B4A-830D-435D7CA190AE}" presName="sp" presStyleCnt="0"/>
      <dgm:spPr/>
    </dgm:pt>
    <dgm:pt modelId="{91704877-1246-FE43-8E31-2B6802971D19}" type="pres">
      <dgm:prSet presAssocID="{6CB1EFF7-ADD6-A043-B6B8-176478FA076A}" presName="linNode" presStyleCnt="0"/>
      <dgm:spPr/>
    </dgm:pt>
    <dgm:pt modelId="{2793087A-DF3F-4349-A122-A3DE2C3791E2}" type="pres">
      <dgm:prSet presAssocID="{6CB1EFF7-ADD6-A043-B6B8-176478FA076A}" presName="parentText" presStyleLbl="node1" presStyleIdx="4" presStyleCnt="11">
        <dgm:presLayoutVars>
          <dgm:chMax val="1"/>
          <dgm:bulletEnabled val="1"/>
        </dgm:presLayoutVars>
      </dgm:prSet>
      <dgm:spPr/>
    </dgm:pt>
    <dgm:pt modelId="{79D84DF8-34DE-FD4B-9099-AFE08ED92B8B}" type="pres">
      <dgm:prSet presAssocID="{4323CA9B-8EC1-EC47-9CA2-3F02A6A9B115}" presName="sp" presStyleCnt="0"/>
      <dgm:spPr/>
    </dgm:pt>
    <dgm:pt modelId="{45689F13-17ED-C849-AC36-EBEF5843E3A7}" type="pres">
      <dgm:prSet presAssocID="{43C61E21-4431-BE45-8D02-189D858D1246}" presName="linNode" presStyleCnt="0"/>
      <dgm:spPr/>
    </dgm:pt>
    <dgm:pt modelId="{24989C31-0F32-3A41-9DD9-E14857A5E48E}" type="pres">
      <dgm:prSet presAssocID="{43C61E21-4431-BE45-8D02-189D858D1246}" presName="parentText" presStyleLbl="node1" presStyleIdx="5" presStyleCnt="11">
        <dgm:presLayoutVars>
          <dgm:chMax val="1"/>
          <dgm:bulletEnabled val="1"/>
        </dgm:presLayoutVars>
      </dgm:prSet>
      <dgm:spPr/>
    </dgm:pt>
    <dgm:pt modelId="{AC06F018-FED2-0E4A-9D2B-B8E6C5B3885E}" type="pres">
      <dgm:prSet presAssocID="{20572DDA-F8BE-2644-98BA-B4E69D1BF742}" presName="sp" presStyleCnt="0"/>
      <dgm:spPr/>
    </dgm:pt>
    <dgm:pt modelId="{4CB0DBEB-569E-AF49-9A13-A888D38A6C0B}" type="pres">
      <dgm:prSet presAssocID="{E2D541D7-B24A-8F4E-B954-8702F2DBB6E0}" presName="linNode" presStyleCnt="0"/>
      <dgm:spPr/>
    </dgm:pt>
    <dgm:pt modelId="{EA027ECB-2693-1641-8A3C-9FB537FC6FC1}" type="pres">
      <dgm:prSet presAssocID="{E2D541D7-B24A-8F4E-B954-8702F2DBB6E0}" presName="parentText" presStyleLbl="node1" presStyleIdx="6" presStyleCnt="11">
        <dgm:presLayoutVars>
          <dgm:chMax val="1"/>
          <dgm:bulletEnabled val="1"/>
        </dgm:presLayoutVars>
      </dgm:prSet>
      <dgm:spPr/>
    </dgm:pt>
    <dgm:pt modelId="{2D6CDEB0-305C-8A44-A151-8BF0F926D958}" type="pres">
      <dgm:prSet presAssocID="{982882CF-73DF-F442-86DB-FAA9901F7F68}" presName="sp" presStyleCnt="0"/>
      <dgm:spPr/>
    </dgm:pt>
    <dgm:pt modelId="{7E35B837-3994-B947-8AB2-770A68F08D9A}" type="pres">
      <dgm:prSet presAssocID="{C7782373-B680-F64A-B296-72631226EF6C}" presName="linNode" presStyleCnt="0"/>
      <dgm:spPr/>
    </dgm:pt>
    <dgm:pt modelId="{9D07A52C-1DCD-4C4A-8EFC-7B13CA62AF12}" type="pres">
      <dgm:prSet presAssocID="{C7782373-B680-F64A-B296-72631226EF6C}" presName="parentText" presStyleLbl="node1" presStyleIdx="7" presStyleCnt="11">
        <dgm:presLayoutVars>
          <dgm:chMax val="1"/>
          <dgm:bulletEnabled val="1"/>
        </dgm:presLayoutVars>
      </dgm:prSet>
      <dgm:spPr/>
    </dgm:pt>
    <dgm:pt modelId="{BD123605-7D27-0642-90C2-1675DA999A51}" type="pres">
      <dgm:prSet presAssocID="{4B1AAC49-1C46-8540-99E1-B5684694CF55}" presName="sp" presStyleCnt="0"/>
      <dgm:spPr/>
    </dgm:pt>
    <dgm:pt modelId="{09939003-8054-4949-88C0-DF2FA13B48C1}" type="pres">
      <dgm:prSet presAssocID="{06727599-857E-784B-A8C7-677A67A132FF}" presName="linNode" presStyleCnt="0"/>
      <dgm:spPr/>
    </dgm:pt>
    <dgm:pt modelId="{8221CD6B-922E-4E4D-8FCE-E9888A58D74C}" type="pres">
      <dgm:prSet presAssocID="{06727599-857E-784B-A8C7-677A67A132FF}" presName="parentText" presStyleLbl="node1" presStyleIdx="8" presStyleCnt="11">
        <dgm:presLayoutVars>
          <dgm:chMax val="1"/>
          <dgm:bulletEnabled val="1"/>
        </dgm:presLayoutVars>
      </dgm:prSet>
      <dgm:spPr/>
    </dgm:pt>
    <dgm:pt modelId="{41AED4DE-BCBC-4247-993B-064042FA46D8}" type="pres">
      <dgm:prSet presAssocID="{1DF7B745-8E27-0B40-BFDF-90A63D29FA18}" presName="sp" presStyleCnt="0"/>
      <dgm:spPr/>
    </dgm:pt>
    <dgm:pt modelId="{4CABAD21-6F24-B24C-A3FA-45D86808C793}" type="pres">
      <dgm:prSet presAssocID="{2596327C-79BE-0444-B371-8ADCDF674882}" presName="linNode" presStyleCnt="0"/>
      <dgm:spPr/>
    </dgm:pt>
    <dgm:pt modelId="{F41FF5CB-0B8A-5542-B023-A93844E47615}" type="pres">
      <dgm:prSet presAssocID="{2596327C-79BE-0444-B371-8ADCDF674882}" presName="parentText" presStyleLbl="node1" presStyleIdx="9" presStyleCnt="11">
        <dgm:presLayoutVars>
          <dgm:chMax val="1"/>
          <dgm:bulletEnabled val="1"/>
        </dgm:presLayoutVars>
      </dgm:prSet>
      <dgm:spPr/>
    </dgm:pt>
    <dgm:pt modelId="{41EBF8C4-584A-FE45-8CC2-7F77EDE205F0}" type="pres">
      <dgm:prSet presAssocID="{5DF0DE9D-5D5F-7D41-B7F7-5F3A4F8606AF}" presName="sp" presStyleCnt="0"/>
      <dgm:spPr/>
    </dgm:pt>
    <dgm:pt modelId="{25E112D3-F7D0-4B4B-83D0-4B6F8CE228F0}" type="pres">
      <dgm:prSet presAssocID="{2F5E84BB-2B0D-D741-9121-6B71DD385989}" presName="linNode" presStyleCnt="0"/>
      <dgm:spPr/>
    </dgm:pt>
    <dgm:pt modelId="{3EC5F99E-E8A9-8B47-B4AC-C2F48FD3CFC4}" type="pres">
      <dgm:prSet presAssocID="{2F5E84BB-2B0D-D741-9121-6B71DD385989}" presName="parentText" presStyleLbl="node1" presStyleIdx="10" presStyleCnt="11">
        <dgm:presLayoutVars>
          <dgm:chMax val="1"/>
          <dgm:bulletEnabled val="1"/>
        </dgm:presLayoutVars>
      </dgm:prSet>
      <dgm:spPr/>
    </dgm:pt>
  </dgm:ptLst>
  <dgm:cxnLst>
    <dgm:cxn modelId="{DCF81025-8B81-944D-A54B-14E1DED3F6C3}" srcId="{65CC74BD-9295-D549-954C-55697AB05A3D}" destId="{931F8023-10A2-0640-A512-C0B6B89F03D9}" srcOrd="0" destOrd="0" parTransId="{61E90843-67F0-4247-9DE8-573E43526A9D}" sibTransId="{A65C8340-55ED-C249-9F94-A6CD933AC524}"/>
    <dgm:cxn modelId="{4DD3762B-A84B-2349-947C-E94671897459}" srcId="{65CC74BD-9295-D549-954C-55697AB05A3D}" destId="{C7782373-B680-F64A-B296-72631226EF6C}" srcOrd="7" destOrd="0" parTransId="{DD91DACF-B89F-DD45-8904-B879D95710A4}" sibTransId="{4B1AAC49-1C46-8540-99E1-B5684694CF55}"/>
    <dgm:cxn modelId="{6B766C36-73DA-A444-8936-E73238C3C9D2}" type="presOf" srcId="{0D715FBB-AB8E-F945-A879-9C2494AE012C}" destId="{027DDAF7-A6C3-664E-AD62-63ECFE71F9CF}" srcOrd="0" destOrd="0" presId="urn:microsoft.com/office/officeart/2005/8/layout/vList5"/>
    <dgm:cxn modelId="{B76BFF3D-FAB4-9048-A81B-70EA5C7264D6}" type="presOf" srcId="{06727599-857E-784B-A8C7-677A67A132FF}" destId="{8221CD6B-922E-4E4D-8FCE-E9888A58D74C}" srcOrd="0" destOrd="0" presId="urn:microsoft.com/office/officeart/2005/8/layout/vList5"/>
    <dgm:cxn modelId="{AEAAAC42-1E06-EF46-9500-31955106526A}" srcId="{65CC74BD-9295-D549-954C-55697AB05A3D}" destId="{E2D541D7-B24A-8F4E-B954-8702F2DBB6E0}" srcOrd="6" destOrd="0" parTransId="{9805820A-8821-C949-AC64-A0A7E9ED546B}" sibTransId="{982882CF-73DF-F442-86DB-FAA9901F7F68}"/>
    <dgm:cxn modelId="{E0008647-1247-0244-93C0-820797EDAD81}" srcId="{65CC74BD-9295-D549-954C-55697AB05A3D}" destId="{43C61E21-4431-BE45-8D02-189D858D1246}" srcOrd="5" destOrd="0" parTransId="{6DD037A7-BD21-2A4A-B3E1-9B820DBEFA42}" sibTransId="{20572DDA-F8BE-2644-98BA-B4E69D1BF742}"/>
    <dgm:cxn modelId="{EA555558-5B1E-C242-9D70-78B4C9EC1BAD}" srcId="{65CC74BD-9295-D549-954C-55697AB05A3D}" destId="{2F5E84BB-2B0D-D741-9121-6B71DD385989}" srcOrd="10" destOrd="0" parTransId="{F9626601-B995-B747-A364-28C484A9FB49}" sibTransId="{B9E10ADB-E97D-7043-A32C-4CAD97140A01}"/>
    <dgm:cxn modelId="{66AA5A60-2501-734A-854F-D3FEC78AA0CB}" type="presOf" srcId="{2596327C-79BE-0444-B371-8ADCDF674882}" destId="{F41FF5CB-0B8A-5542-B023-A93844E47615}" srcOrd="0" destOrd="0" presId="urn:microsoft.com/office/officeart/2005/8/layout/vList5"/>
    <dgm:cxn modelId="{88AA2B62-FE62-6549-B133-DD2E6980DBE4}" type="presOf" srcId="{6CB1EFF7-ADD6-A043-B6B8-176478FA076A}" destId="{2793087A-DF3F-4349-A122-A3DE2C3791E2}" srcOrd="0" destOrd="0" presId="urn:microsoft.com/office/officeart/2005/8/layout/vList5"/>
    <dgm:cxn modelId="{46488567-8F22-4242-8428-957BC1686E1B}" type="presOf" srcId="{65CC74BD-9295-D549-954C-55697AB05A3D}" destId="{82DBA6DD-2B92-BC41-9DCA-F09388342ACA}" srcOrd="0" destOrd="0" presId="urn:microsoft.com/office/officeart/2005/8/layout/vList5"/>
    <dgm:cxn modelId="{E9CE7A72-CA48-DD43-B318-4CB00278816D}" srcId="{65CC74BD-9295-D549-954C-55697AB05A3D}" destId="{5979498E-6F7A-F945-BB39-84E9B6E6856C}" srcOrd="3" destOrd="0" parTransId="{B2E1A611-6DE9-4747-9E5F-B087A7954C89}" sibTransId="{B82301A8-6C61-5B4A-830D-435D7CA190AE}"/>
    <dgm:cxn modelId="{FA5F4B7C-CD86-6541-AA19-C7BD32D4D11C}" type="presOf" srcId="{E2D541D7-B24A-8F4E-B954-8702F2DBB6E0}" destId="{EA027ECB-2693-1641-8A3C-9FB537FC6FC1}" srcOrd="0" destOrd="0" presId="urn:microsoft.com/office/officeart/2005/8/layout/vList5"/>
    <dgm:cxn modelId="{4D3E9C83-C441-E543-9CEB-0668ECED8C39}" type="presOf" srcId="{2F5E84BB-2B0D-D741-9121-6B71DD385989}" destId="{3EC5F99E-E8A9-8B47-B4AC-C2F48FD3CFC4}" srcOrd="0" destOrd="0" presId="urn:microsoft.com/office/officeart/2005/8/layout/vList5"/>
    <dgm:cxn modelId="{E8E74289-E4BB-8C4B-8337-F254335500A8}" srcId="{65CC74BD-9295-D549-954C-55697AB05A3D}" destId="{0D715FBB-AB8E-F945-A879-9C2494AE012C}" srcOrd="2" destOrd="0" parTransId="{37C0B507-B913-0A41-9FAC-B006CCF5E941}" sibTransId="{47A9FAC8-A917-7B49-B824-F0750B26A840}"/>
    <dgm:cxn modelId="{C47DF98E-2238-2342-9274-D33EFAD23FDF}" srcId="{65CC74BD-9295-D549-954C-55697AB05A3D}" destId="{8F1B4093-7DE5-244E-925A-F0463598CDC4}" srcOrd="1" destOrd="0" parTransId="{3D13329A-EF86-6E47-B597-8BF12BD94E5B}" sibTransId="{B2A2D2AB-00E7-8F46-9BD3-A8533DC0F31A}"/>
    <dgm:cxn modelId="{B08E1E9B-9F09-A345-8FEE-F6E2711C5C4C}" srcId="{65CC74BD-9295-D549-954C-55697AB05A3D}" destId="{6CB1EFF7-ADD6-A043-B6B8-176478FA076A}" srcOrd="4" destOrd="0" parTransId="{58A75BD2-90CE-9E48-B6B0-F415A393FA3F}" sibTransId="{4323CA9B-8EC1-EC47-9CA2-3F02A6A9B115}"/>
    <dgm:cxn modelId="{88CE6C9D-44E0-7448-B4C8-A8D5E6E4C89B}" type="presOf" srcId="{43C61E21-4431-BE45-8D02-189D858D1246}" destId="{24989C31-0F32-3A41-9DD9-E14857A5E48E}" srcOrd="0" destOrd="0" presId="urn:microsoft.com/office/officeart/2005/8/layout/vList5"/>
    <dgm:cxn modelId="{19012BAF-4287-C646-B8AE-3F19D0C21935}" type="presOf" srcId="{5979498E-6F7A-F945-BB39-84E9B6E6856C}" destId="{FA233029-192A-9942-B78C-221FF463128E}" srcOrd="0" destOrd="0" presId="urn:microsoft.com/office/officeart/2005/8/layout/vList5"/>
    <dgm:cxn modelId="{394DFBB6-846D-6E4C-8B46-860D5B7529BD}" type="presOf" srcId="{931F8023-10A2-0640-A512-C0B6B89F03D9}" destId="{36962C61-74CB-3D4D-8D8E-1DAEF8C9D5D8}" srcOrd="0" destOrd="0" presId="urn:microsoft.com/office/officeart/2005/8/layout/vList5"/>
    <dgm:cxn modelId="{DDA813C4-1989-9E4D-ABF1-43C54834218A}" type="presOf" srcId="{8F1B4093-7DE5-244E-925A-F0463598CDC4}" destId="{4B80E16E-F88C-E94A-8526-85087CD616E8}" srcOrd="0" destOrd="0" presId="urn:microsoft.com/office/officeart/2005/8/layout/vList5"/>
    <dgm:cxn modelId="{72E4DDCD-6816-7040-8C76-5D07750327E5}" type="presOf" srcId="{C7782373-B680-F64A-B296-72631226EF6C}" destId="{9D07A52C-1DCD-4C4A-8EFC-7B13CA62AF12}" srcOrd="0" destOrd="0" presId="urn:microsoft.com/office/officeart/2005/8/layout/vList5"/>
    <dgm:cxn modelId="{540798DD-9884-D24F-A62C-1EA7834BD647}" srcId="{65CC74BD-9295-D549-954C-55697AB05A3D}" destId="{2596327C-79BE-0444-B371-8ADCDF674882}" srcOrd="9" destOrd="0" parTransId="{31AFE7B4-927B-AC40-93F0-CB4A618A29C4}" sibTransId="{5DF0DE9D-5D5F-7D41-B7F7-5F3A4F8606AF}"/>
    <dgm:cxn modelId="{729BE3E0-7D18-544D-9103-4E4A1E6AD1A4}" srcId="{65CC74BD-9295-D549-954C-55697AB05A3D}" destId="{06727599-857E-784B-A8C7-677A67A132FF}" srcOrd="8" destOrd="0" parTransId="{9A4D00FA-C656-7B41-B506-AC68F379D418}" sibTransId="{1DF7B745-8E27-0B40-BFDF-90A63D29FA18}"/>
    <dgm:cxn modelId="{1F8CF2A8-6AB1-8244-BB01-AB08A6D11DD5}" type="presParOf" srcId="{82DBA6DD-2B92-BC41-9DCA-F09388342ACA}" destId="{412843D0-823E-3549-AAD7-C74815D30915}" srcOrd="0" destOrd="0" presId="urn:microsoft.com/office/officeart/2005/8/layout/vList5"/>
    <dgm:cxn modelId="{A4BB3D28-C897-1C47-973C-2F3E14E51712}" type="presParOf" srcId="{412843D0-823E-3549-AAD7-C74815D30915}" destId="{36962C61-74CB-3D4D-8D8E-1DAEF8C9D5D8}" srcOrd="0" destOrd="0" presId="urn:microsoft.com/office/officeart/2005/8/layout/vList5"/>
    <dgm:cxn modelId="{7FFEB448-153F-8A40-9112-45F7CD21ED50}" type="presParOf" srcId="{82DBA6DD-2B92-BC41-9DCA-F09388342ACA}" destId="{495E5503-7BBA-8E42-BEA8-FC49590A8C59}" srcOrd="1" destOrd="0" presId="urn:microsoft.com/office/officeart/2005/8/layout/vList5"/>
    <dgm:cxn modelId="{55847799-495A-3A4E-9173-D20611C6324B}" type="presParOf" srcId="{82DBA6DD-2B92-BC41-9DCA-F09388342ACA}" destId="{BD5D3250-CAA2-5247-AD5C-936F60B5DCB2}" srcOrd="2" destOrd="0" presId="urn:microsoft.com/office/officeart/2005/8/layout/vList5"/>
    <dgm:cxn modelId="{33661C7E-AC34-6342-B6B7-48C18B77BF15}" type="presParOf" srcId="{BD5D3250-CAA2-5247-AD5C-936F60B5DCB2}" destId="{4B80E16E-F88C-E94A-8526-85087CD616E8}" srcOrd="0" destOrd="0" presId="urn:microsoft.com/office/officeart/2005/8/layout/vList5"/>
    <dgm:cxn modelId="{698470DF-C2E1-DB4F-8C81-25CC6D162504}" type="presParOf" srcId="{82DBA6DD-2B92-BC41-9DCA-F09388342ACA}" destId="{19F931CA-9A77-A54B-A550-9E3DD8C3BA57}" srcOrd="3" destOrd="0" presId="urn:microsoft.com/office/officeart/2005/8/layout/vList5"/>
    <dgm:cxn modelId="{407BBDF8-65B9-A240-90F1-2502B7F85FF1}" type="presParOf" srcId="{82DBA6DD-2B92-BC41-9DCA-F09388342ACA}" destId="{BB54999F-D67F-5344-A1DA-9FF9B0647B83}" srcOrd="4" destOrd="0" presId="urn:microsoft.com/office/officeart/2005/8/layout/vList5"/>
    <dgm:cxn modelId="{02D44571-1E3A-3C41-8783-EA941A804A76}" type="presParOf" srcId="{BB54999F-D67F-5344-A1DA-9FF9B0647B83}" destId="{027DDAF7-A6C3-664E-AD62-63ECFE71F9CF}" srcOrd="0" destOrd="0" presId="urn:microsoft.com/office/officeart/2005/8/layout/vList5"/>
    <dgm:cxn modelId="{46832D5E-C0A3-014E-B4DA-C7915E0BE5DE}" type="presParOf" srcId="{82DBA6DD-2B92-BC41-9DCA-F09388342ACA}" destId="{B7E0DC09-5E79-D943-8584-2A2C2C0C463E}" srcOrd="5" destOrd="0" presId="urn:microsoft.com/office/officeart/2005/8/layout/vList5"/>
    <dgm:cxn modelId="{F1F0E8EF-CF1A-254E-8EEC-BF4E0F14A526}" type="presParOf" srcId="{82DBA6DD-2B92-BC41-9DCA-F09388342ACA}" destId="{D10C930E-8777-5749-9A40-F4606F70992C}" srcOrd="6" destOrd="0" presId="urn:microsoft.com/office/officeart/2005/8/layout/vList5"/>
    <dgm:cxn modelId="{06A3A0FE-E8C8-294B-A290-3E672AC81474}" type="presParOf" srcId="{D10C930E-8777-5749-9A40-F4606F70992C}" destId="{FA233029-192A-9942-B78C-221FF463128E}" srcOrd="0" destOrd="0" presId="urn:microsoft.com/office/officeart/2005/8/layout/vList5"/>
    <dgm:cxn modelId="{F0E3D5F0-AC8D-DF4C-A299-3F28B179C63E}" type="presParOf" srcId="{82DBA6DD-2B92-BC41-9DCA-F09388342ACA}" destId="{79A60157-7978-EB4B-80BA-9A8253FFE8A7}" srcOrd="7" destOrd="0" presId="urn:microsoft.com/office/officeart/2005/8/layout/vList5"/>
    <dgm:cxn modelId="{3A9966D8-D579-754C-8FBE-BB34127AD0B4}" type="presParOf" srcId="{82DBA6DD-2B92-BC41-9DCA-F09388342ACA}" destId="{91704877-1246-FE43-8E31-2B6802971D19}" srcOrd="8" destOrd="0" presId="urn:microsoft.com/office/officeart/2005/8/layout/vList5"/>
    <dgm:cxn modelId="{933976E7-B3E5-2646-BCCE-DF516FE169D0}" type="presParOf" srcId="{91704877-1246-FE43-8E31-2B6802971D19}" destId="{2793087A-DF3F-4349-A122-A3DE2C3791E2}" srcOrd="0" destOrd="0" presId="urn:microsoft.com/office/officeart/2005/8/layout/vList5"/>
    <dgm:cxn modelId="{155925BA-D8EA-1644-8085-C71CB7A0D14E}" type="presParOf" srcId="{82DBA6DD-2B92-BC41-9DCA-F09388342ACA}" destId="{79D84DF8-34DE-FD4B-9099-AFE08ED92B8B}" srcOrd="9" destOrd="0" presId="urn:microsoft.com/office/officeart/2005/8/layout/vList5"/>
    <dgm:cxn modelId="{DB77138F-810C-7C47-85CD-5A3024F1E523}" type="presParOf" srcId="{82DBA6DD-2B92-BC41-9DCA-F09388342ACA}" destId="{45689F13-17ED-C849-AC36-EBEF5843E3A7}" srcOrd="10" destOrd="0" presId="urn:microsoft.com/office/officeart/2005/8/layout/vList5"/>
    <dgm:cxn modelId="{B755D0A3-0731-5E41-B74D-E96A7D196BC6}" type="presParOf" srcId="{45689F13-17ED-C849-AC36-EBEF5843E3A7}" destId="{24989C31-0F32-3A41-9DD9-E14857A5E48E}" srcOrd="0" destOrd="0" presId="urn:microsoft.com/office/officeart/2005/8/layout/vList5"/>
    <dgm:cxn modelId="{08FE3FF3-634C-0841-8F18-2FEA00C9E61D}" type="presParOf" srcId="{82DBA6DD-2B92-BC41-9DCA-F09388342ACA}" destId="{AC06F018-FED2-0E4A-9D2B-B8E6C5B3885E}" srcOrd="11" destOrd="0" presId="urn:microsoft.com/office/officeart/2005/8/layout/vList5"/>
    <dgm:cxn modelId="{700F4E82-AFD5-EE49-8BFF-AD6074E7E236}" type="presParOf" srcId="{82DBA6DD-2B92-BC41-9DCA-F09388342ACA}" destId="{4CB0DBEB-569E-AF49-9A13-A888D38A6C0B}" srcOrd="12" destOrd="0" presId="urn:microsoft.com/office/officeart/2005/8/layout/vList5"/>
    <dgm:cxn modelId="{07BA4673-2DCE-4149-AE47-ADA34838C801}" type="presParOf" srcId="{4CB0DBEB-569E-AF49-9A13-A888D38A6C0B}" destId="{EA027ECB-2693-1641-8A3C-9FB537FC6FC1}" srcOrd="0" destOrd="0" presId="urn:microsoft.com/office/officeart/2005/8/layout/vList5"/>
    <dgm:cxn modelId="{A27DF4DC-2790-074C-A96C-C3592240304F}" type="presParOf" srcId="{82DBA6DD-2B92-BC41-9DCA-F09388342ACA}" destId="{2D6CDEB0-305C-8A44-A151-8BF0F926D958}" srcOrd="13" destOrd="0" presId="urn:microsoft.com/office/officeart/2005/8/layout/vList5"/>
    <dgm:cxn modelId="{D30AFEAA-6EF2-974C-AAA6-D7B17ABE8339}" type="presParOf" srcId="{82DBA6DD-2B92-BC41-9DCA-F09388342ACA}" destId="{7E35B837-3994-B947-8AB2-770A68F08D9A}" srcOrd="14" destOrd="0" presId="urn:microsoft.com/office/officeart/2005/8/layout/vList5"/>
    <dgm:cxn modelId="{2598D04C-CB6D-4E41-8B3A-64FB551BCBBA}" type="presParOf" srcId="{7E35B837-3994-B947-8AB2-770A68F08D9A}" destId="{9D07A52C-1DCD-4C4A-8EFC-7B13CA62AF12}" srcOrd="0" destOrd="0" presId="urn:microsoft.com/office/officeart/2005/8/layout/vList5"/>
    <dgm:cxn modelId="{4E1DBC26-97C1-6942-97C1-E00819B304AB}" type="presParOf" srcId="{82DBA6DD-2B92-BC41-9DCA-F09388342ACA}" destId="{BD123605-7D27-0642-90C2-1675DA999A51}" srcOrd="15" destOrd="0" presId="urn:microsoft.com/office/officeart/2005/8/layout/vList5"/>
    <dgm:cxn modelId="{D8009FE4-23B7-A842-9ED2-AE5089040ACD}" type="presParOf" srcId="{82DBA6DD-2B92-BC41-9DCA-F09388342ACA}" destId="{09939003-8054-4949-88C0-DF2FA13B48C1}" srcOrd="16" destOrd="0" presId="urn:microsoft.com/office/officeart/2005/8/layout/vList5"/>
    <dgm:cxn modelId="{F69B4543-B8A8-5340-8280-F00CF1651A9F}" type="presParOf" srcId="{09939003-8054-4949-88C0-DF2FA13B48C1}" destId="{8221CD6B-922E-4E4D-8FCE-E9888A58D74C}" srcOrd="0" destOrd="0" presId="urn:microsoft.com/office/officeart/2005/8/layout/vList5"/>
    <dgm:cxn modelId="{BC27108D-2168-8A44-9E58-3122373F8FF3}" type="presParOf" srcId="{82DBA6DD-2B92-BC41-9DCA-F09388342ACA}" destId="{41AED4DE-BCBC-4247-993B-064042FA46D8}" srcOrd="17" destOrd="0" presId="urn:microsoft.com/office/officeart/2005/8/layout/vList5"/>
    <dgm:cxn modelId="{95134CBD-E4CB-E341-B2D4-1728D14ED688}" type="presParOf" srcId="{82DBA6DD-2B92-BC41-9DCA-F09388342ACA}" destId="{4CABAD21-6F24-B24C-A3FA-45D86808C793}" srcOrd="18" destOrd="0" presId="urn:microsoft.com/office/officeart/2005/8/layout/vList5"/>
    <dgm:cxn modelId="{1AA2A462-C516-4F43-9B72-DA3BD499C928}" type="presParOf" srcId="{4CABAD21-6F24-B24C-A3FA-45D86808C793}" destId="{F41FF5CB-0B8A-5542-B023-A93844E47615}" srcOrd="0" destOrd="0" presId="urn:microsoft.com/office/officeart/2005/8/layout/vList5"/>
    <dgm:cxn modelId="{43D5BD1D-45BD-B847-A9C0-55EFDF815088}" type="presParOf" srcId="{82DBA6DD-2B92-BC41-9DCA-F09388342ACA}" destId="{41EBF8C4-584A-FE45-8CC2-7F77EDE205F0}" srcOrd="19" destOrd="0" presId="urn:microsoft.com/office/officeart/2005/8/layout/vList5"/>
    <dgm:cxn modelId="{55EA3C87-039F-5448-80CF-D1A2359C98D6}" type="presParOf" srcId="{82DBA6DD-2B92-BC41-9DCA-F09388342ACA}" destId="{25E112D3-F7D0-4B4B-83D0-4B6F8CE228F0}" srcOrd="20" destOrd="0" presId="urn:microsoft.com/office/officeart/2005/8/layout/vList5"/>
    <dgm:cxn modelId="{C1E23760-C0E7-024B-8EED-C0237D24C0D1}" type="presParOf" srcId="{25E112D3-F7D0-4B4B-83D0-4B6F8CE228F0}" destId="{3EC5F99E-E8A9-8B47-B4AC-C2F48FD3CFC4}"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9E021-864C-4A4A-9867-D3235140B4AF}">
      <dsp:nvSpPr>
        <dsp:cNvPr id="0" name=""/>
        <dsp:cNvSpPr/>
      </dsp:nvSpPr>
      <dsp:spPr>
        <a:xfrm>
          <a:off x="0" y="2492"/>
          <a:ext cx="642487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69C3F2-F6EA-5F46-9CCD-FBA73575DEFF}">
      <dsp:nvSpPr>
        <dsp:cNvPr id="0" name=""/>
        <dsp:cNvSpPr/>
      </dsp:nvSpPr>
      <dsp:spPr>
        <a:xfrm>
          <a:off x="0" y="2492"/>
          <a:ext cx="6424874"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latin typeface="+mj-lt"/>
            </a:rPr>
            <a:t>Place the financial investments in the right order (draw a line to the correct spot)</a:t>
          </a:r>
        </a:p>
      </dsp:txBody>
      <dsp:txXfrm>
        <a:off x="0" y="2492"/>
        <a:ext cx="6424874" cy="1700138"/>
      </dsp:txXfrm>
    </dsp:sp>
    <dsp:sp modelId="{45D72076-600F-8141-932C-03BD175576F9}">
      <dsp:nvSpPr>
        <dsp:cNvPr id="0" name=""/>
        <dsp:cNvSpPr/>
      </dsp:nvSpPr>
      <dsp:spPr>
        <a:xfrm>
          <a:off x="0" y="1702630"/>
          <a:ext cx="6424874" cy="0"/>
        </a:xfrm>
        <a:prstGeom prst="line">
          <a:avLst/>
        </a:prstGeom>
        <a:solidFill>
          <a:schemeClr val="accent2">
            <a:hueOff val="1354692"/>
            <a:satOff val="-26144"/>
            <a:lumOff val="6176"/>
            <a:alphaOff val="0"/>
          </a:schemeClr>
        </a:solidFill>
        <a:ln w="12700" cap="flat" cmpd="sng" algn="ctr">
          <a:solidFill>
            <a:schemeClr val="accent2">
              <a:hueOff val="1354692"/>
              <a:satOff val="-26144"/>
              <a:lumOff val="61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F0BCED-B7B1-2E4D-8F50-CFA6EC4EE117}">
      <dsp:nvSpPr>
        <dsp:cNvPr id="0" name=""/>
        <dsp:cNvSpPr/>
      </dsp:nvSpPr>
      <dsp:spPr>
        <a:xfrm>
          <a:off x="0" y="1702630"/>
          <a:ext cx="6424874"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ctr" defTabSz="1600200">
            <a:lnSpc>
              <a:spcPct val="90000"/>
            </a:lnSpc>
            <a:spcBef>
              <a:spcPct val="0"/>
            </a:spcBef>
            <a:spcAft>
              <a:spcPct val="35000"/>
            </a:spcAft>
            <a:buNone/>
          </a:pPr>
          <a:r>
            <a:rPr lang="en-US" sz="3600" kern="1200" dirty="0">
              <a:latin typeface="+mj-lt"/>
            </a:rPr>
            <a:t>Highest Risk on the top</a:t>
          </a:r>
        </a:p>
      </dsp:txBody>
      <dsp:txXfrm>
        <a:off x="0" y="1702630"/>
        <a:ext cx="6424874" cy="1700138"/>
      </dsp:txXfrm>
    </dsp:sp>
    <dsp:sp modelId="{93CF71E2-E8A6-CC4B-BD73-9007BBD50152}">
      <dsp:nvSpPr>
        <dsp:cNvPr id="0" name=""/>
        <dsp:cNvSpPr/>
      </dsp:nvSpPr>
      <dsp:spPr>
        <a:xfrm>
          <a:off x="0" y="3402769"/>
          <a:ext cx="6424874" cy="0"/>
        </a:xfrm>
        <a:prstGeom prst="line">
          <a:avLst/>
        </a:prstGeom>
        <a:solidFill>
          <a:schemeClr val="accent2">
            <a:hueOff val="2709384"/>
            <a:satOff val="-52288"/>
            <a:lumOff val="12353"/>
            <a:alphaOff val="0"/>
          </a:schemeClr>
        </a:solidFill>
        <a:ln w="12700" cap="flat" cmpd="sng" algn="ctr">
          <a:solidFill>
            <a:schemeClr val="accent2">
              <a:hueOff val="2709384"/>
              <a:satOff val="-52288"/>
              <a:lumOff val="1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EBF761-C75C-6E41-A87C-488EF93C0017}">
      <dsp:nvSpPr>
        <dsp:cNvPr id="0" name=""/>
        <dsp:cNvSpPr/>
      </dsp:nvSpPr>
      <dsp:spPr>
        <a:xfrm>
          <a:off x="0" y="3402769"/>
          <a:ext cx="6424874"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ctr" defTabSz="1600200">
            <a:lnSpc>
              <a:spcPct val="90000"/>
            </a:lnSpc>
            <a:spcBef>
              <a:spcPct val="0"/>
            </a:spcBef>
            <a:spcAft>
              <a:spcPct val="35000"/>
            </a:spcAft>
            <a:buNone/>
          </a:pPr>
          <a:r>
            <a:rPr lang="en-US" sz="3600" kern="1200" dirty="0">
              <a:latin typeface="+mj-lt"/>
            </a:rPr>
            <a:t>Lowest Risk on the bottom</a:t>
          </a:r>
        </a:p>
      </dsp:txBody>
      <dsp:txXfrm>
        <a:off x="0" y="3402769"/>
        <a:ext cx="6424874" cy="1700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62C61-74CB-3D4D-8D8E-1DAEF8C9D5D8}">
      <dsp:nvSpPr>
        <dsp:cNvPr id="0" name=""/>
        <dsp:cNvSpPr/>
      </dsp:nvSpPr>
      <dsp:spPr>
        <a:xfrm>
          <a:off x="2084353" y="3466"/>
          <a:ext cx="2344897" cy="562535"/>
        </a:xfrm>
        <a:prstGeom prst="roundRect">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a:t>Gold</a:t>
          </a:r>
        </a:p>
      </dsp:txBody>
      <dsp:txXfrm>
        <a:off x="2111814" y="30927"/>
        <a:ext cx="2289975" cy="507613"/>
      </dsp:txXfrm>
    </dsp:sp>
    <dsp:sp modelId="{4B80E16E-F88C-E94A-8526-85087CD616E8}">
      <dsp:nvSpPr>
        <dsp:cNvPr id="0" name=""/>
        <dsp:cNvSpPr/>
      </dsp:nvSpPr>
      <dsp:spPr>
        <a:xfrm>
          <a:off x="2084353" y="594128"/>
          <a:ext cx="2344897" cy="562535"/>
        </a:xfrm>
        <a:prstGeom prst="roundRect">
          <a:avLst/>
        </a:prstGeom>
        <a:solidFill>
          <a:schemeClr val="accent5">
            <a:alpha val="90000"/>
            <a:hueOff val="0"/>
            <a:satOff val="0"/>
            <a:lumOff val="0"/>
            <a:alphaOff val="-4444"/>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a:t>Art Collection</a:t>
          </a:r>
        </a:p>
      </dsp:txBody>
      <dsp:txXfrm>
        <a:off x="2111814" y="621589"/>
        <a:ext cx="2289975" cy="507613"/>
      </dsp:txXfrm>
    </dsp:sp>
    <dsp:sp modelId="{027DDAF7-A6C3-664E-AD62-63ECFE71F9CF}">
      <dsp:nvSpPr>
        <dsp:cNvPr id="0" name=""/>
        <dsp:cNvSpPr/>
      </dsp:nvSpPr>
      <dsp:spPr>
        <a:xfrm>
          <a:off x="2084353" y="1184790"/>
          <a:ext cx="2344897" cy="562535"/>
        </a:xfrm>
        <a:prstGeom prst="roundRect">
          <a:avLst/>
        </a:prstGeom>
        <a:solidFill>
          <a:schemeClr val="accent5">
            <a:alpha val="90000"/>
            <a:hueOff val="0"/>
            <a:satOff val="0"/>
            <a:lumOff val="0"/>
            <a:alphaOff val="-8889"/>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a:t>Commercial Property</a:t>
          </a:r>
        </a:p>
      </dsp:txBody>
      <dsp:txXfrm>
        <a:off x="2111814" y="1212251"/>
        <a:ext cx="2289975" cy="507613"/>
      </dsp:txXfrm>
    </dsp:sp>
    <dsp:sp modelId="{FA233029-192A-9942-B78C-221FF463128E}">
      <dsp:nvSpPr>
        <dsp:cNvPr id="0" name=""/>
        <dsp:cNvSpPr/>
      </dsp:nvSpPr>
      <dsp:spPr>
        <a:xfrm>
          <a:off x="2084353" y="1775452"/>
          <a:ext cx="2344897" cy="562535"/>
        </a:xfrm>
        <a:prstGeom prst="roundRect">
          <a:avLst/>
        </a:prstGeom>
        <a:solidFill>
          <a:schemeClr val="accent5">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a:t>Apple Stock</a:t>
          </a:r>
        </a:p>
      </dsp:txBody>
      <dsp:txXfrm>
        <a:off x="2111814" y="1802913"/>
        <a:ext cx="2289975" cy="507613"/>
      </dsp:txXfrm>
    </dsp:sp>
    <dsp:sp modelId="{2793087A-DF3F-4349-A122-A3DE2C3791E2}">
      <dsp:nvSpPr>
        <dsp:cNvPr id="0" name=""/>
        <dsp:cNvSpPr/>
      </dsp:nvSpPr>
      <dsp:spPr>
        <a:xfrm>
          <a:off x="2084353" y="2366114"/>
          <a:ext cx="2344897" cy="562535"/>
        </a:xfrm>
        <a:prstGeom prst="roundRect">
          <a:avLst/>
        </a:prstGeom>
        <a:solidFill>
          <a:schemeClr val="accent5">
            <a:alpha val="90000"/>
            <a:hueOff val="0"/>
            <a:satOff val="0"/>
            <a:lumOff val="0"/>
            <a:alphaOff val="-17778"/>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Income Mutual Funds</a:t>
          </a:r>
        </a:p>
      </dsp:txBody>
      <dsp:txXfrm>
        <a:off x="2111814" y="2393575"/>
        <a:ext cx="2289975" cy="507613"/>
      </dsp:txXfrm>
    </dsp:sp>
    <dsp:sp modelId="{24989C31-0F32-3A41-9DD9-E14857A5E48E}">
      <dsp:nvSpPr>
        <dsp:cNvPr id="0" name=""/>
        <dsp:cNvSpPr/>
      </dsp:nvSpPr>
      <dsp:spPr>
        <a:xfrm>
          <a:off x="2084353" y="2956776"/>
          <a:ext cx="2344897" cy="562535"/>
        </a:xfrm>
        <a:prstGeom prst="roundRect">
          <a:avLst/>
        </a:prstGeom>
        <a:solidFill>
          <a:schemeClr val="accent5">
            <a:alpha val="90000"/>
            <a:hueOff val="0"/>
            <a:satOff val="0"/>
            <a:lumOff val="0"/>
            <a:alphaOff val="-22222"/>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a:t>Corporate Bonds</a:t>
          </a:r>
        </a:p>
      </dsp:txBody>
      <dsp:txXfrm>
        <a:off x="2111814" y="2984237"/>
        <a:ext cx="2289975" cy="507613"/>
      </dsp:txXfrm>
    </dsp:sp>
    <dsp:sp modelId="{9D07A52C-1DCD-4C4A-8EFC-7B13CA62AF12}">
      <dsp:nvSpPr>
        <dsp:cNvPr id="0" name=""/>
        <dsp:cNvSpPr/>
      </dsp:nvSpPr>
      <dsp:spPr>
        <a:xfrm>
          <a:off x="2084353" y="3547438"/>
          <a:ext cx="2344897" cy="562535"/>
        </a:xfrm>
        <a:prstGeom prst="roundRect">
          <a:avLst/>
        </a:prstGeom>
        <a:solidFill>
          <a:schemeClr val="accent5">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a:t>Government Securities</a:t>
          </a:r>
        </a:p>
      </dsp:txBody>
      <dsp:txXfrm>
        <a:off x="2111814" y="3574899"/>
        <a:ext cx="2289975" cy="507613"/>
      </dsp:txXfrm>
    </dsp:sp>
    <dsp:sp modelId="{8221CD6B-922E-4E4D-8FCE-E9888A58D74C}">
      <dsp:nvSpPr>
        <dsp:cNvPr id="0" name=""/>
        <dsp:cNvSpPr/>
      </dsp:nvSpPr>
      <dsp:spPr>
        <a:xfrm>
          <a:off x="2084353" y="4138100"/>
          <a:ext cx="2344897" cy="562535"/>
        </a:xfrm>
        <a:prstGeom prst="roundRect">
          <a:avLst/>
        </a:prstGeom>
        <a:solidFill>
          <a:schemeClr val="accent5">
            <a:alpha val="90000"/>
            <a:hueOff val="0"/>
            <a:satOff val="0"/>
            <a:lumOff val="0"/>
            <a:alphaOff val="-31111"/>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a:t>Certificate of Deposit</a:t>
          </a:r>
        </a:p>
      </dsp:txBody>
      <dsp:txXfrm>
        <a:off x="2111814" y="4165561"/>
        <a:ext cx="2289975" cy="507613"/>
      </dsp:txXfrm>
    </dsp:sp>
    <dsp:sp modelId="{F41FF5CB-0B8A-5542-B023-A93844E47615}">
      <dsp:nvSpPr>
        <dsp:cNvPr id="0" name=""/>
        <dsp:cNvSpPr/>
      </dsp:nvSpPr>
      <dsp:spPr>
        <a:xfrm>
          <a:off x="2084353" y="4728762"/>
          <a:ext cx="2344897" cy="562535"/>
        </a:xfrm>
        <a:prstGeom prst="roundRect">
          <a:avLst/>
        </a:prstGeom>
        <a:solidFill>
          <a:schemeClr val="accent5">
            <a:alpha val="90000"/>
            <a:hueOff val="0"/>
            <a:satOff val="0"/>
            <a:lumOff val="0"/>
            <a:alphaOff val="-35556"/>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a:t>Savings Account</a:t>
          </a:r>
        </a:p>
      </dsp:txBody>
      <dsp:txXfrm>
        <a:off x="2111814" y="4756223"/>
        <a:ext cx="2289975" cy="507613"/>
      </dsp:txXfrm>
    </dsp:sp>
    <dsp:sp modelId="{3EC5F99E-E8A9-8B47-B4AC-C2F48FD3CFC4}">
      <dsp:nvSpPr>
        <dsp:cNvPr id="0" name=""/>
        <dsp:cNvSpPr/>
      </dsp:nvSpPr>
      <dsp:spPr>
        <a:xfrm>
          <a:off x="2084353" y="5319424"/>
          <a:ext cx="2344897" cy="562535"/>
        </a:xfrm>
        <a:prstGeom prst="roundRect">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a:t>Checking Account</a:t>
          </a:r>
        </a:p>
      </dsp:txBody>
      <dsp:txXfrm>
        <a:off x="2111814" y="5346885"/>
        <a:ext cx="2289975" cy="5076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87164-4ED6-E646-BEEC-58E8A61E6C5C}">
      <dsp:nvSpPr>
        <dsp:cNvPr id="0" name=""/>
        <dsp:cNvSpPr/>
      </dsp:nvSpPr>
      <dsp:spPr>
        <a:xfrm>
          <a:off x="2058488" y="0"/>
          <a:ext cx="686162" cy="539344"/>
        </a:xfrm>
        <a:prstGeom prst="trapezoid">
          <a:avLst>
            <a:gd name="adj" fmla="val 63611"/>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20._______</a:t>
          </a:r>
        </a:p>
      </dsp:txBody>
      <dsp:txXfrm>
        <a:off x="2058488" y="0"/>
        <a:ext cx="686162" cy="539344"/>
      </dsp:txXfrm>
    </dsp:sp>
    <dsp:sp modelId="{91E0C7D3-F89E-6646-A441-F357EC6049B1}">
      <dsp:nvSpPr>
        <dsp:cNvPr id="0" name=""/>
        <dsp:cNvSpPr/>
      </dsp:nvSpPr>
      <dsp:spPr>
        <a:xfrm>
          <a:off x="1715407" y="539344"/>
          <a:ext cx="1372325" cy="539344"/>
        </a:xfrm>
        <a:prstGeom prst="trapezoid">
          <a:avLst>
            <a:gd name="adj" fmla="val 63611"/>
          </a:avLst>
        </a:prstGeom>
        <a:solidFill>
          <a:schemeClr val="accent5">
            <a:alpha val="90000"/>
            <a:hueOff val="0"/>
            <a:satOff val="0"/>
            <a:lumOff val="0"/>
            <a:alphaOff val="-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21._______</a:t>
          </a:r>
        </a:p>
      </dsp:txBody>
      <dsp:txXfrm>
        <a:off x="1955564" y="539344"/>
        <a:ext cx="892011" cy="539344"/>
      </dsp:txXfrm>
    </dsp:sp>
    <dsp:sp modelId="{F8249260-0F5E-CA4D-970E-CE0F827C5385}">
      <dsp:nvSpPr>
        <dsp:cNvPr id="0" name=""/>
        <dsp:cNvSpPr/>
      </dsp:nvSpPr>
      <dsp:spPr>
        <a:xfrm>
          <a:off x="1372325" y="1078689"/>
          <a:ext cx="2058488" cy="539344"/>
        </a:xfrm>
        <a:prstGeom prst="trapezoid">
          <a:avLst>
            <a:gd name="adj" fmla="val 63611"/>
          </a:avLst>
        </a:prstGeom>
        <a:solidFill>
          <a:schemeClr val="accent5">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22._______</a:t>
          </a:r>
        </a:p>
      </dsp:txBody>
      <dsp:txXfrm>
        <a:off x="1732561" y="1078689"/>
        <a:ext cx="1338017" cy="539344"/>
      </dsp:txXfrm>
    </dsp:sp>
    <dsp:sp modelId="{399D4FC9-3D6F-FA4E-A3C2-00E7270482A3}">
      <dsp:nvSpPr>
        <dsp:cNvPr id="0" name=""/>
        <dsp:cNvSpPr/>
      </dsp:nvSpPr>
      <dsp:spPr>
        <a:xfrm>
          <a:off x="1029244" y="1618033"/>
          <a:ext cx="2744651" cy="539344"/>
        </a:xfrm>
        <a:prstGeom prst="trapezoid">
          <a:avLst>
            <a:gd name="adj" fmla="val 63611"/>
          </a:avLst>
        </a:prstGeom>
        <a:solidFill>
          <a:schemeClr val="accent5">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23._______</a:t>
          </a:r>
        </a:p>
      </dsp:txBody>
      <dsp:txXfrm>
        <a:off x="1509558" y="1618033"/>
        <a:ext cx="1784023" cy="539344"/>
      </dsp:txXfrm>
    </dsp:sp>
    <dsp:sp modelId="{FF93BCEE-A390-B448-BB7C-68098AFBC09C}">
      <dsp:nvSpPr>
        <dsp:cNvPr id="0" name=""/>
        <dsp:cNvSpPr/>
      </dsp:nvSpPr>
      <dsp:spPr>
        <a:xfrm>
          <a:off x="686162" y="2157378"/>
          <a:ext cx="3430814" cy="539344"/>
        </a:xfrm>
        <a:prstGeom prst="trapezoid">
          <a:avLst>
            <a:gd name="adj" fmla="val 63611"/>
          </a:avLst>
        </a:prstGeom>
        <a:solidFill>
          <a:schemeClr val="accent5">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24._______</a:t>
          </a:r>
        </a:p>
      </dsp:txBody>
      <dsp:txXfrm>
        <a:off x="1286555" y="2157378"/>
        <a:ext cx="2230029" cy="539344"/>
      </dsp:txXfrm>
    </dsp:sp>
    <dsp:sp modelId="{D8777D10-3372-314F-87B7-B16BD23AA5FA}">
      <dsp:nvSpPr>
        <dsp:cNvPr id="0" name=""/>
        <dsp:cNvSpPr/>
      </dsp:nvSpPr>
      <dsp:spPr>
        <a:xfrm>
          <a:off x="343081" y="2696722"/>
          <a:ext cx="4116977" cy="539344"/>
        </a:xfrm>
        <a:prstGeom prst="trapezoid">
          <a:avLst>
            <a:gd name="adj" fmla="val 63611"/>
          </a:avLst>
        </a:prstGeom>
        <a:solidFill>
          <a:schemeClr val="accent5">
            <a:alpha val="90000"/>
            <a:hueOff val="0"/>
            <a:satOff val="0"/>
            <a:lumOff val="0"/>
            <a:alphaOff val="-3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25._______</a:t>
          </a:r>
        </a:p>
      </dsp:txBody>
      <dsp:txXfrm>
        <a:off x="1063552" y="2696722"/>
        <a:ext cx="2676035" cy="539344"/>
      </dsp:txXfrm>
    </dsp:sp>
    <dsp:sp modelId="{59D500A8-57EE-A546-9DE4-92FE1160AF8C}">
      <dsp:nvSpPr>
        <dsp:cNvPr id="0" name=""/>
        <dsp:cNvSpPr/>
      </dsp:nvSpPr>
      <dsp:spPr>
        <a:xfrm>
          <a:off x="0" y="3236067"/>
          <a:ext cx="4803140" cy="539344"/>
        </a:xfrm>
        <a:prstGeom prst="trapezoid">
          <a:avLst>
            <a:gd name="adj" fmla="val 63611"/>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26._______</a:t>
          </a:r>
        </a:p>
      </dsp:txBody>
      <dsp:txXfrm>
        <a:off x="840549" y="3236067"/>
        <a:ext cx="3122041" cy="5393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62C61-74CB-3D4D-8D8E-1DAEF8C9D5D8}">
      <dsp:nvSpPr>
        <dsp:cNvPr id="0" name=""/>
        <dsp:cNvSpPr/>
      </dsp:nvSpPr>
      <dsp:spPr>
        <a:xfrm>
          <a:off x="2127910" y="1334"/>
          <a:ext cx="2393899" cy="475079"/>
        </a:xfrm>
        <a:prstGeom prst="roundRect">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Gold/Silver</a:t>
          </a:r>
        </a:p>
      </dsp:txBody>
      <dsp:txXfrm>
        <a:off x="2151101" y="24525"/>
        <a:ext cx="2347517" cy="428697"/>
      </dsp:txXfrm>
    </dsp:sp>
    <dsp:sp modelId="{4B80E16E-F88C-E94A-8526-85087CD616E8}">
      <dsp:nvSpPr>
        <dsp:cNvPr id="0" name=""/>
        <dsp:cNvSpPr/>
      </dsp:nvSpPr>
      <dsp:spPr>
        <a:xfrm>
          <a:off x="2127910" y="500167"/>
          <a:ext cx="2393899" cy="475079"/>
        </a:xfrm>
        <a:prstGeom prst="roundRect">
          <a:avLst/>
        </a:prstGeom>
        <a:solidFill>
          <a:schemeClr val="accent5">
            <a:alpha val="90000"/>
            <a:hueOff val="0"/>
            <a:satOff val="0"/>
            <a:lumOff val="0"/>
            <a:alphaOff val="-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Art Collection</a:t>
          </a:r>
        </a:p>
      </dsp:txBody>
      <dsp:txXfrm>
        <a:off x="2151101" y="523358"/>
        <a:ext cx="2347517" cy="428697"/>
      </dsp:txXfrm>
    </dsp:sp>
    <dsp:sp modelId="{027DDAF7-A6C3-664E-AD62-63ECFE71F9CF}">
      <dsp:nvSpPr>
        <dsp:cNvPr id="0" name=""/>
        <dsp:cNvSpPr/>
      </dsp:nvSpPr>
      <dsp:spPr>
        <a:xfrm>
          <a:off x="2127910" y="999000"/>
          <a:ext cx="2393899" cy="475079"/>
        </a:xfrm>
        <a:prstGeom prst="roundRect">
          <a:avLst/>
        </a:prstGeom>
        <a:solidFill>
          <a:schemeClr val="accent5">
            <a:alpha val="90000"/>
            <a:hueOff val="0"/>
            <a:satOff val="0"/>
            <a:lumOff val="0"/>
            <a:alphaOff val="-8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Real estate </a:t>
          </a:r>
        </a:p>
      </dsp:txBody>
      <dsp:txXfrm>
        <a:off x="2151101" y="1022191"/>
        <a:ext cx="2347517" cy="428697"/>
      </dsp:txXfrm>
    </dsp:sp>
    <dsp:sp modelId="{FA233029-192A-9942-B78C-221FF463128E}">
      <dsp:nvSpPr>
        <dsp:cNvPr id="0" name=""/>
        <dsp:cNvSpPr/>
      </dsp:nvSpPr>
      <dsp:spPr>
        <a:xfrm>
          <a:off x="2127910" y="1497833"/>
          <a:ext cx="2393899" cy="475079"/>
        </a:xfrm>
        <a:prstGeom prst="roundRect">
          <a:avLst/>
        </a:prstGeom>
        <a:solidFill>
          <a:schemeClr val="accent5">
            <a:alpha val="90000"/>
            <a:hueOff val="0"/>
            <a:satOff val="0"/>
            <a:lumOff val="0"/>
            <a:alphaOff val="-1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Stocks</a:t>
          </a:r>
        </a:p>
      </dsp:txBody>
      <dsp:txXfrm>
        <a:off x="2151101" y="1521024"/>
        <a:ext cx="2347517" cy="428697"/>
      </dsp:txXfrm>
    </dsp:sp>
    <dsp:sp modelId="{2793087A-DF3F-4349-A122-A3DE2C3791E2}">
      <dsp:nvSpPr>
        <dsp:cNvPr id="0" name=""/>
        <dsp:cNvSpPr/>
      </dsp:nvSpPr>
      <dsp:spPr>
        <a:xfrm>
          <a:off x="2127910" y="1996666"/>
          <a:ext cx="2393899" cy="475079"/>
        </a:xfrm>
        <a:prstGeom prst="roundRect">
          <a:avLst/>
        </a:prstGeom>
        <a:solidFill>
          <a:schemeClr val="accent5">
            <a:alpha val="90000"/>
            <a:hueOff val="0"/>
            <a:satOff val="0"/>
            <a:lumOff val="0"/>
            <a:alphaOff val="-1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Mutual Funds</a:t>
          </a:r>
        </a:p>
      </dsp:txBody>
      <dsp:txXfrm>
        <a:off x="2151101" y="2019857"/>
        <a:ext cx="2347517" cy="428697"/>
      </dsp:txXfrm>
    </dsp:sp>
    <dsp:sp modelId="{24989C31-0F32-3A41-9DD9-E14857A5E48E}">
      <dsp:nvSpPr>
        <dsp:cNvPr id="0" name=""/>
        <dsp:cNvSpPr/>
      </dsp:nvSpPr>
      <dsp:spPr>
        <a:xfrm>
          <a:off x="2127910" y="2495499"/>
          <a:ext cx="2393899" cy="475079"/>
        </a:xfrm>
        <a:prstGeom prst="roundRect">
          <a:avLst/>
        </a:prstGeom>
        <a:solidFill>
          <a:schemeClr val="accent5">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Corporate Bonds</a:t>
          </a:r>
        </a:p>
      </dsp:txBody>
      <dsp:txXfrm>
        <a:off x="2151101" y="2518690"/>
        <a:ext cx="2347517" cy="428697"/>
      </dsp:txXfrm>
    </dsp:sp>
    <dsp:sp modelId="{EA027ECB-2693-1641-8A3C-9FB537FC6FC1}">
      <dsp:nvSpPr>
        <dsp:cNvPr id="0" name=""/>
        <dsp:cNvSpPr/>
      </dsp:nvSpPr>
      <dsp:spPr>
        <a:xfrm>
          <a:off x="2127910" y="2994333"/>
          <a:ext cx="2393899" cy="475079"/>
        </a:xfrm>
        <a:prstGeom prst="roundRect">
          <a:avLst/>
        </a:prstGeom>
        <a:solidFill>
          <a:schemeClr val="accent5">
            <a:alpha val="90000"/>
            <a:hueOff val="0"/>
            <a:satOff val="0"/>
            <a:lumOff val="0"/>
            <a:alphaOff val="-2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Municipal Bonds</a:t>
          </a:r>
        </a:p>
      </dsp:txBody>
      <dsp:txXfrm>
        <a:off x="2151101" y="3017524"/>
        <a:ext cx="2347517" cy="428697"/>
      </dsp:txXfrm>
    </dsp:sp>
    <dsp:sp modelId="{9D07A52C-1DCD-4C4A-8EFC-7B13CA62AF12}">
      <dsp:nvSpPr>
        <dsp:cNvPr id="0" name=""/>
        <dsp:cNvSpPr/>
      </dsp:nvSpPr>
      <dsp:spPr>
        <a:xfrm>
          <a:off x="2127910" y="3493166"/>
          <a:ext cx="2393899" cy="475079"/>
        </a:xfrm>
        <a:prstGeom prst="roundRect">
          <a:avLst/>
        </a:prstGeom>
        <a:solidFill>
          <a:schemeClr val="accent5">
            <a:alpha val="90000"/>
            <a:hueOff val="0"/>
            <a:satOff val="0"/>
            <a:lumOff val="0"/>
            <a:alphaOff val="-28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Government Securities</a:t>
          </a:r>
        </a:p>
      </dsp:txBody>
      <dsp:txXfrm>
        <a:off x="2151101" y="3516357"/>
        <a:ext cx="2347517" cy="428697"/>
      </dsp:txXfrm>
    </dsp:sp>
    <dsp:sp modelId="{8221CD6B-922E-4E4D-8FCE-E9888A58D74C}">
      <dsp:nvSpPr>
        <dsp:cNvPr id="0" name=""/>
        <dsp:cNvSpPr/>
      </dsp:nvSpPr>
      <dsp:spPr>
        <a:xfrm>
          <a:off x="2127910" y="3991999"/>
          <a:ext cx="2393899" cy="475079"/>
        </a:xfrm>
        <a:prstGeom prst="roundRect">
          <a:avLst/>
        </a:prstGeom>
        <a:solidFill>
          <a:schemeClr val="accent5">
            <a:alpha val="90000"/>
            <a:hueOff val="0"/>
            <a:satOff val="0"/>
            <a:lumOff val="0"/>
            <a:alphaOff val="-3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a:t>Certificate of Deposit</a:t>
          </a:r>
        </a:p>
      </dsp:txBody>
      <dsp:txXfrm>
        <a:off x="2151101" y="4015190"/>
        <a:ext cx="2347517" cy="428697"/>
      </dsp:txXfrm>
    </dsp:sp>
    <dsp:sp modelId="{F41FF5CB-0B8A-5542-B023-A93844E47615}">
      <dsp:nvSpPr>
        <dsp:cNvPr id="0" name=""/>
        <dsp:cNvSpPr/>
      </dsp:nvSpPr>
      <dsp:spPr>
        <a:xfrm>
          <a:off x="2127910" y="4490832"/>
          <a:ext cx="2393899" cy="475079"/>
        </a:xfrm>
        <a:prstGeom prst="roundRect">
          <a:avLst/>
        </a:prstGeom>
        <a:solidFill>
          <a:schemeClr val="accent5">
            <a:alpha val="90000"/>
            <a:hueOff val="0"/>
            <a:satOff val="0"/>
            <a:lumOff val="0"/>
            <a:alphaOff val="-3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a:t>Savings Account</a:t>
          </a:r>
        </a:p>
      </dsp:txBody>
      <dsp:txXfrm>
        <a:off x="2151101" y="4514023"/>
        <a:ext cx="2347517" cy="428697"/>
      </dsp:txXfrm>
    </dsp:sp>
    <dsp:sp modelId="{3EC5F99E-E8A9-8B47-B4AC-C2F48FD3CFC4}">
      <dsp:nvSpPr>
        <dsp:cNvPr id="0" name=""/>
        <dsp:cNvSpPr/>
      </dsp:nvSpPr>
      <dsp:spPr>
        <a:xfrm>
          <a:off x="2127910" y="4989665"/>
          <a:ext cx="2393899" cy="475079"/>
        </a:xfrm>
        <a:prstGeom prst="roundRect">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Checking Account</a:t>
          </a:r>
        </a:p>
      </dsp:txBody>
      <dsp:txXfrm>
        <a:off x="2151101" y="5012856"/>
        <a:ext cx="2347517" cy="42869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B000E-1A2E-4D2B-BADE-37753AB93090}" type="datetimeFigureOut">
              <a:rPr lang="en-US" smtClean="0"/>
              <a:t>4/2/19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26AB8-ACBE-42E6-92F5-667EDDCD9652}" type="slidenum">
              <a:rPr lang="en-US" smtClean="0"/>
              <a:t>‹#›</a:t>
            </a:fld>
            <a:endParaRPr lang="en-US" dirty="0"/>
          </a:p>
        </p:txBody>
      </p:sp>
    </p:spTree>
    <p:extLst>
      <p:ext uri="{BB962C8B-B14F-4D97-AF65-F5344CB8AC3E}">
        <p14:creationId xmlns:p14="http://schemas.microsoft.com/office/powerpoint/2010/main" val="141557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9">
            <a:extLst>
              <a:ext uri="{FF2B5EF4-FFF2-40B4-BE49-F238E27FC236}">
                <a16:creationId xmlns:a16="http://schemas.microsoft.com/office/drawing/2014/main" id="{4645132B-82F1-8B4E-97E6-72FA8EFB560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fld id="{BA608DAF-0191-9148-A5E5-2C1AEA810703}" type="slidenum">
              <a:rPr lang="en-US" altLang="en-US" sz="1200">
                <a:solidFill>
                  <a:srgbClr val="000000"/>
                </a:solidFill>
                <a:latin typeface="Myriad Pro" pitchFamily="34" charset="0"/>
              </a:rPr>
              <a:pPr/>
              <a:t>54</a:t>
            </a:fld>
            <a:endParaRPr lang="en-US" altLang="en-US" sz="1200">
              <a:solidFill>
                <a:srgbClr val="000000"/>
              </a:solidFill>
              <a:latin typeface="Myriad Pro" pitchFamily="34" charset="0"/>
            </a:endParaRPr>
          </a:p>
        </p:txBody>
      </p:sp>
      <p:sp>
        <p:nvSpPr>
          <p:cNvPr id="6147" name="Rectangle 1">
            <a:extLst>
              <a:ext uri="{FF2B5EF4-FFF2-40B4-BE49-F238E27FC236}">
                <a16:creationId xmlns:a16="http://schemas.microsoft.com/office/drawing/2014/main" id="{CA3CF3AA-1CC2-CE46-B170-C3971805570C}"/>
              </a:ext>
            </a:extLst>
          </p:cNvPr>
          <p:cNvSpPr>
            <a:spLocks noChangeArrowheads="1" noTextEdit="1"/>
          </p:cNvSpPr>
          <p:nvPr>
            <p:ph type="sldImg"/>
          </p:nvPr>
        </p:nvSpPr>
        <p:spPr>
          <a:xfrm>
            <a:off x="381000" y="685800"/>
            <a:ext cx="6096000" cy="3429000"/>
          </a:xfrm>
          <a:ln/>
        </p:spPr>
      </p:sp>
      <p:sp>
        <p:nvSpPr>
          <p:cNvPr id="6148" name="Rectangle 2">
            <a:extLst>
              <a:ext uri="{FF2B5EF4-FFF2-40B4-BE49-F238E27FC236}">
                <a16:creationId xmlns:a16="http://schemas.microsoft.com/office/drawing/2014/main" id="{4EA72748-38D2-CE49-917C-5D2C83B85C8A}"/>
              </a:ext>
            </a:extLst>
          </p:cNvPr>
          <p:cNvSpPr>
            <a:spLocks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11838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9">
            <a:extLst>
              <a:ext uri="{FF2B5EF4-FFF2-40B4-BE49-F238E27FC236}">
                <a16:creationId xmlns:a16="http://schemas.microsoft.com/office/drawing/2014/main" id="{CC6FC9CE-E41C-484B-A1B9-493E3E54589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fld id="{8BB9CA14-367C-B84A-B9C1-2CB382414F42}" type="slidenum">
              <a:rPr lang="en-US" altLang="en-US" sz="1200">
                <a:solidFill>
                  <a:srgbClr val="000000"/>
                </a:solidFill>
                <a:latin typeface="Myriad Pro" pitchFamily="34" charset="0"/>
              </a:rPr>
              <a:pPr/>
              <a:t>55</a:t>
            </a:fld>
            <a:endParaRPr lang="en-US" altLang="en-US" sz="1200">
              <a:solidFill>
                <a:srgbClr val="000000"/>
              </a:solidFill>
              <a:latin typeface="Myriad Pro" pitchFamily="34" charset="0"/>
            </a:endParaRPr>
          </a:p>
        </p:txBody>
      </p:sp>
      <p:sp>
        <p:nvSpPr>
          <p:cNvPr id="7171" name="Rectangle 1">
            <a:extLst>
              <a:ext uri="{FF2B5EF4-FFF2-40B4-BE49-F238E27FC236}">
                <a16:creationId xmlns:a16="http://schemas.microsoft.com/office/drawing/2014/main" id="{5FD19D27-FBA9-0341-A3CD-BE28447DFD4B}"/>
              </a:ext>
            </a:extLst>
          </p:cNvPr>
          <p:cNvSpPr>
            <a:spLocks noChangeArrowheads="1" noTextEdit="1"/>
          </p:cNvSpPr>
          <p:nvPr>
            <p:ph type="sldImg"/>
          </p:nvPr>
        </p:nvSpPr>
        <p:spPr>
          <a:xfrm>
            <a:off x="1143000" y="685800"/>
            <a:ext cx="4572000" cy="3429000"/>
          </a:xfrm>
          <a:ln/>
        </p:spPr>
      </p:sp>
      <p:sp>
        <p:nvSpPr>
          <p:cNvPr id="7172" name="Rectangle 2">
            <a:extLst>
              <a:ext uri="{FF2B5EF4-FFF2-40B4-BE49-F238E27FC236}">
                <a16:creationId xmlns:a16="http://schemas.microsoft.com/office/drawing/2014/main" id="{43310BA5-90E5-0A4B-AC8B-3CF70F6C2EAB}"/>
              </a:ext>
            </a:extLst>
          </p:cNvPr>
          <p:cNvSpPr>
            <a:spLocks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120762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9">
            <a:extLst>
              <a:ext uri="{FF2B5EF4-FFF2-40B4-BE49-F238E27FC236}">
                <a16:creationId xmlns:a16="http://schemas.microsoft.com/office/drawing/2014/main" id="{774BEC38-3090-EA45-93CA-2E48D07D122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fld id="{F622E9A7-B3CB-8349-A993-162615D44CA2}" type="slidenum">
              <a:rPr lang="en-US" altLang="en-US" sz="1200">
                <a:solidFill>
                  <a:srgbClr val="000000"/>
                </a:solidFill>
                <a:latin typeface="Myriad Pro" pitchFamily="34" charset="0"/>
              </a:rPr>
              <a:pPr/>
              <a:t>56</a:t>
            </a:fld>
            <a:endParaRPr lang="en-US" altLang="en-US" sz="1200">
              <a:solidFill>
                <a:srgbClr val="000000"/>
              </a:solidFill>
              <a:latin typeface="Myriad Pro" pitchFamily="34" charset="0"/>
            </a:endParaRPr>
          </a:p>
        </p:txBody>
      </p:sp>
      <p:sp>
        <p:nvSpPr>
          <p:cNvPr id="8195" name="Rectangle 1">
            <a:extLst>
              <a:ext uri="{FF2B5EF4-FFF2-40B4-BE49-F238E27FC236}">
                <a16:creationId xmlns:a16="http://schemas.microsoft.com/office/drawing/2014/main" id="{DD2B119A-6547-D84C-B55B-5E079E3564A4}"/>
              </a:ext>
            </a:extLst>
          </p:cNvPr>
          <p:cNvSpPr>
            <a:spLocks noChangeArrowheads="1" noTextEdit="1"/>
          </p:cNvSpPr>
          <p:nvPr>
            <p:ph type="sldImg"/>
          </p:nvPr>
        </p:nvSpPr>
        <p:spPr>
          <a:xfrm>
            <a:off x="1143000" y="685800"/>
            <a:ext cx="4572000" cy="3429000"/>
          </a:xfrm>
          <a:ln/>
        </p:spPr>
      </p:sp>
      <p:sp>
        <p:nvSpPr>
          <p:cNvPr id="8196" name="Rectangle 2">
            <a:extLst>
              <a:ext uri="{FF2B5EF4-FFF2-40B4-BE49-F238E27FC236}">
                <a16:creationId xmlns:a16="http://schemas.microsoft.com/office/drawing/2014/main" id="{56BA4C76-FB2F-A641-AF22-89B940084543}"/>
              </a:ext>
            </a:extLst>
          </p:cNvPr>
          <p:cNvSpPr>
            <a:spLocks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873728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BD421-E477-405A-91D4-9468DE9BE4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024F0D-0F00-4C64-975C-BD7D4FE0E3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7D0E03-CFD6-4610-88AC-17F03CE8E193}"/>
              </a:ext>
            </a:extLst>
          </p:cNvPr>
          <p:cNvSpPr>
            <a:spLocks noGrp="1"/>
          </p:cNvSpPr>
          <p:nvPr>
            <p:ph type="dt" sz="half" idx="10"/>
          </p:nvPr>
        </p:nvSpPr>
        <p:spPr/>
        <p:txBody>
          <a:bodyPr/>
          <a:lstStyle/>
          <a:p>
            <a:fld id="{3050ACFF-56C3-4453-9BAD-A02FE717F83E}" type="datetimeFigureOut">
              <a:rPr lang="en-US" smtClean="0"/>
              <a:t>4/2/19</a:t>
            </a:fld>
            <a:endParaRPr lang="en-US" dirty="0"/>
          </a:p>
        </p:txBody>
      </p:sp>
      <p:sp>
        <p:nvSpPr>
          <p:cNvPr id="5" name="Footer Placeholder 4">
            <a:extLst>
              <a:ext uri="{FF2B5EF4-FFF2-40B4-BE49-F238E27FC236}">
                <a16:creationId xmlns:a16="http://schemas.microsoft.com/office/drawing/2014/main" id="{1144536D-CBA9-4A34-85D3-481BD129E4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C1F8E3-036A-45B8-BF1F-BEF0C559E215}"/>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243774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B1F3-61FB-4FDC-814D-EEC1C1FC37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2403B0-8D7F-4489-AB72-C346C887013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FC9304-E5BD-4F3E-ADB0-974FEBCDEAA7}"/>
              </a:ext>
            </a:extLst>
          </p:cNvPr>
          <p:cNvSpPr>
            <a:spLocks noGrp="1"/>
          </p:cNvSpPr>
          <p:nvPr>
            <p:ph type="dt" sz="half" idx="10"/>
          </p:nvPr>
        </p:nvSpPr>
        <p:spPr/>
        <p:txBody>
          <a:bodyPr/>
          <a:lstStyle/>
          <a:p>
            <a:fld id="{3050ACFF-56C3-4453-9BAD-A02FE717F83E}" type="datetimeFigureOut">
              <a:rPr lang="en-US" smtClean="0"/>
              <a:t>4/2/19</a:t>
            </a:fld>
            <a:endParaRPr lang="en-US" dirty="0"/>
          </a:p>
        </p:txBody>
      </p:sp>
      <p:sp>
        <p:nvSpPr>
          <p:cNvPr id="5" name="Footer Placeholder 4">
            <a:extLst>
              <a:ext uri="{FF2B5EF4-FFF2-40B4-BE49-F238E27FC236}">
                <a16:creationId xmlns:a16="http://schemas.microsoft.com/office/drawing/2014/main" id="{C338AD29-D9CD-42D8-9604-C47996EE99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52C394-EF43-405B-9653-70AAB9098DE0}"/>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629452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D1E61D-2F00-41ED-8D92-7CAEB9A5A5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647491-5142-48CA-9664-F5082D450F3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4576D-BE01-4BB5-A9F4-7DE4814E6820}"/>
              </a:ext>
            </a:extLst>
          </p:cNvPr>
          <p:cNvSpPr>
            <a:spLocks noGrp="1"/>
          </p:cNvSpPr>
          <p:nvPr>
            <p:ph type="dt" sz="half" idx="10"/>
          </p:nvPr>
        </p:nvSpPr>
        <p:spPr/>
        <p:txBody>
          <a:bodyPr/>
          <a:lstStyle/>
          <a:p>
            <a:fld id="{3050ACFF-56C3-4453-9BAD-A02FE717F83E}" type="datetimeFigureOut">
              <a:rPr lang="en-US" smtClean="0"/>
              <a:t>4/2/19</a:t>
            </a:fld>
            <a:endParaRPr lang="en-US" dirty="0"/>
          </a:p>
        </p:txBody>
      </p:sp>
      <p:sp>
        <p:nvSpPr>
          <p:cNvPr id="5" name="Footer Placeholder 4">
            <a:extLst>
              <a:ext uri="{FF2B5EF4-FFF2-40B4-BE49-F238E27FC236}">
                <a16:creationId xmlns:a16="http://schemas.microsoft.com/office/drawing/2014/main" id="{5C10CA14-AD61-4101-9143-F7884378CA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98B885-CFEA-4882-BBEA-C5F142089598}"/>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2951664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ED4A7-E64C-E24C-AC7C-0B52F7934F9B}"/>
              </a:ext>
            </a:extLst>
          </p:cNvPr>
          <p:cNvSpPr>
            <a:spLocks noGrp="1"/>
          </p:cNvSpPr>
          <p:nvPr>
            <p:ph type="title"/>
          </p:nvPr>
        </p:nvSpPr>
        <p:spPr>
          <a:xfrm>
            <a:off x="406400" y="193676"/>
            <a:ext cx="11176000" cy="72072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0BC9A1-1223-B34E-8587-6DE72B46EADE}"/>
              </a:ext>
            </a:extLst>
          </p:cNvPr>
          <p:cNvSpPr>
            <a:spLocks noGrp="1"/>
          </p:cNvSpPr>
          <p:nvPr>
            <p:ph type="body" sz="half" idx="1"/>
          </p:nvPr>
        </p:nvSpPr>
        <p:spPr>
          <a:xfrm>
            <a:off x="406400" y="990601"/>
            <a:ext cx="5638800" cy="1895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E38243-D9E7-6749-AF37-24660DF6EAD0}"/>
              </a:ext>
            </a:extLst>
          </p:cNvPr>
          <p:cNvSpPr>
            <a:spLocks noGrp="1"/>
          </p:cNvSpPr>
          <p:nvPr>
            <p:ph sz="half" idx="2"/>
          </p:nvPr>
        </p:nvSpPr>
        <p:spPr>
          <a:xfrm>
            <a:off x="6248400" y="990601"/>
            <a:ext cx="5638800" cy="1895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554366"/>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95" y="273006"/>
            <a:ext cx="10966893" cy="1140618"/>
          </a:xfrm>
        </p:spPr>
        <p:txBody>
          <a:bodyPr/>
          <a:lstStyle/>
          <a:p>
            <a:r>
              <a:rPr lang="en-US"/>
              <a:t>Click to edit Master title style</a:t>
            </a:r>
          </a:p>
        </p:txBody>
      </p:sp>
    </p:spTree>
    <p:extLst>
      <p:ext uri="{BB962C8B-B14F-4D97-AF65-F5344CB8AC3E}">
        <p14:creationId xmlns:p14="http://schemas.microsoft.com/office/powerpoint/2010/main" val="1506514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C47AB-DC6F-40F0-B4FB-9C0850EE0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0939C5-683A-4FDC-A8CF-5F35848AD6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FB5F0-A7AB-4ACB-91A6-4B836F174335}"/>
              </a:ext>
            </a:extLst>
          </p:cNvPr>
          <p:cNvSpPr>
            <a:spLocks noGrp="1"/>
          </p:cNvSpPr>
          <p:nvPr>
            <p:ph type="dt" sz="half" idx="10"/>
          </p:nvPr>
        </p:nvSpPr>
        <p:spPr/>
        <p:txBody>
          <a:bodyPr/>
          <a:lstStyle/>
          <a:p>
            <a:fld id="{3050ACFF-56C3-4453-9BAD-A02FE717F83E}" type="datetimeFigureOut">
              <a:rPr lang="en-US" smtClean="0"/>
              <a:t>4/2/19</a:t>
            </a:fld>
            <a:endParaRPr lang="en-US" dirty="0"/>
          </a:p>
        </p:txBody>
      </p:sp>
      <p:sp>
        <p:nvSpPr>
          <p:cNvPr id="5" name="Footer Placeholder 4">
            <a:extLst>
              <a:ext uri="{FF2B5EF4-FFF2-40B4-BE49-F238E27FC236}">
                <a16:creationId xmlns:a16="http://schemas.microsoft.com/office/drawing/2014/main" id="{B01BCE02-CEFC-4D30-BBB0-23CE2CB5B3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F49760-3E16-4F16-B710-C85178E29FE7}"/>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679804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EE07D-6026-47C0-975A-7E493011BA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C00015-2956-4E1F-B05F-214F1DE24E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556B43-C1CB-4618-B91B-AAAEEB4015DA}"/>
              </a:ext>
            </a:extLst>
          </p:cNvPr>
          <p:cNvSpPr>
            <a:spLocks noGrp="1"/>
          </p:cNvSpPr>
          <p:nvPr>
            <p:ph type="dt" sz="half" idx="10"/>
          </p:nvPr>
        </p:nvSpPr>
        <p:spPr/>
        <p:txBody>
          <a:bodyPr/>
          <a:lstStyle/>
          <a:p>
            <a:fld id="{3050ACFF-56C3-4453-9BAD-A02FE717F83E}" type="datetimeFigureOut">
              <a:rPr lang="en-US" smtClean="0"/>
              <a:t>4/2/19</a:t>
            </a:fld>
            <a:endParaRPr lang="en-US" dirty="0"/>
          </a:p>
        </p:txBody>
      </p:sp>
      <p:sp>
        <p:nvSpPr>
          <p:cNvPr id="5" name="Footer Placeholder 4">
            <a:extLst>
              <a:ext uri="{FF2B5EF4-FFF2-40B4-BE49-F238E27FC236}">
                <a16:creationId xmlns:a16="http://schemas.microsoft.com/office/drawing/2014/main" id="{C1688E39-E80F-4C18-9C2A-69886B8221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4C5964-5187-4195-8EAF-85D18DC4F58C}"/>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35891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B990-ED8C-4AAA-8241-C4881B1382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6612F2-9E33-44D3-80E2-578C5440A7C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F7B21-660D-43B3-9151-B40C9ABCD71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326A10-CB05-4418-9338-CB55A7059760}"/>
              </a:ext>
            </a:extLst>
          </p:cNvPr>
          <p:cNvSpPr>
            <a:spLocks noGrp="1"/>
          </p:cNvSpPr>
          <p:nvPr>
            <p:ph type="dt" sz="half" idx="10"/>
          </p:nvPr>
        </p:nvSpPr>
        <p:spPr/>
        <p:txBody>
          <a:bodyPr/>
          <a:lstStyle/>
          <a:p>
            <a:fld id="{3050ACFF-56C3-4453-9BAD-A02FE717F83E}" type="datetimeFigureOut">
              <a:rPr lang="en-US" smtClean="0"/>
              <a:t>4/2/19</a:t>
            </a:fld>
            <a:endParaRPr lang="en-US" dirty="0"/>
          </a:p>
        </p:txBody>
      </p:sp>
      <p:sp>
        <p:nvSpPr>
          <p:cNvPr id="6" name="Footer Placeholder 5">
            <a:extLst>
              <a:ext uri="{FF2B5EF4-FFF2-40B4-BE49-F238E27FC236}">
                <a16:creationId xmlns:a16="http://schemas.microsoft.com/office/drawing/2014/main" id="{06940335-9BE1-42D1-A30D-C3232BD3EE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E95C68-4307-4B03-8921-74DB104105C2}"/>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2721209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EBEC8-AC56-429B-89C3-BB6A0E6E3B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3866BA-F48C-4383-B119-81B3496761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89F967-CBBC-414E-9DC3-136707A8D35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905A60-FBC4-40AC-9F71-0FAD9CD7A6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24F92BA-75D6-44F9-A1C8-BCFBF6FF6E0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93CDDC-3537-4692-BE83-87B2A82A7040}"/>
              </a:ext>
            </a:extLst>
          </p:cNvPr>
          <p:cNvSpPr>
            <a:spLocks noGrp="1"/>
          </p:cNvSpPr>
          <p:nvPr>
            <p:ph type="dt" sz="half" idx="10"/>
          </p:nvPr>
        </p:nvSpPr>
        <p:spPr/>
        <p:txBody>
          <a:bodyPr/>
          <a:lstStyle/>
          <a:p>
            <a:fld id="{3050ACFF-56C3-4453-9BAD-A02FE717F83E}" type="datetimeFigureOut">
              <a:rPr lang="en-US" smtClean="0"/>
              <a:t>4/2/19</a:t>
            </a:fld>
            <a:endParaRPr lang="en-US" dirty="0"/>
          </a:p>
        </p:txBody>
      </p:sp>
      <p:sp>
        <p:nvSpPr>
          <p:cNvPr id="8" name="Footer Placeholder 7">
            <a:extLst>
              <a:ext uri="{FF2B5EF4-FFF2-40B4-BE49-F238E27FC236}">
                <a16:creationId xmlns:a16="http://schemas.microsoft.com/office/drawing/2014/main" id="{DF37B9E1-D5EA-4054-8D92-F930B36963A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898A038-7CD6-4715-9FDA-7194E6BCAA55}"/>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887039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65FAF-B698-49B0-B197-FD64C97AFD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3E3F44-F1D6-40F7-9A7D-0542C4A9C58A}"/>
              </a:ext>
            </a:extLst>
          </p:cNvPr>
          <p:cNvSpPr>
            <a:spLocks noGrp="1"/>
          </p:cNvSpPr>
          <p:nvPr>
            <p:ph type="dt" sz="half" idx="10"/>
          </p:nvPr>
        </p:nvSpPr>
        <p:spPr/>
        <p:txBody>
          <a:bodyPr/>
          <a:lstStyle/>
          <a:p>
            <a:fld id="{3050ACFF-56C3-4453-9BAD-A02FE717F83E}" type="datetimeFigureOut">
              <a:rPr lang="en-US" smtClean="0"/>
              <a:t>4/2/19</a:t>
            </a:fld>
            <a:endParaRPr lang="en-US" dirty="0"/>
          </a:p>
        </p:txBody>
      </p:sp>
      <p:sp>
        <p:nvSpPr>
          <p:cNvPr id="4" name="Footer Placeholder 3">
            <a:extLst>
              <a:ext uri="{FF2B5EF4-FFF2-40B4-BE49-F238E27FC236}">
                <a16:creationId xmlns:a16="http://schemas.microsoft.com/office/drawing/2014/main" id="{0248CC28-3F4A-42A0-B211-4BA085ADCDB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3B6C99-6764-43D0-84AE-52C83494F61A}"/>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2305763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79C79D-3B8A-4FA9-BC4A-63E3EF10AA4E}"/>
              </a:ext>
            </a:extLst>
          </p:cNvPr>
          <p:cNvSpPr>
            <a:spLocks noGrp="1"/>
          </p:cNvSpPr>
          <p:nvPr>
            <p:ph type="dt" sz="half" idx="10"/>
          </p:nvPr>
        </p:nvSpPr>
        <p:spPr/>
        <p:txBody>
          <a:bodyPr/>
          <a:lstStyle/>
          <a:p>
            <a:fld id="{3050ACFF-56C3-4453-9BAD-A02FE717F83E}" type="datetimeFigureOut">
              <a:rPr lang="en-US" smtClean="0"/>
              <a:t>4/2/19</a:t>
            </a:fld>
            <a:endParaRPr lang="en-US" dirty="0"/>
          </a:p>
        </p:txBody>
      </p:sp>
      <p:sp>
        <p:nvSpPr>
          <p:cNvPr id="3" name="Footer Placeholder 2">
            <a:extLst>
              <a:ext uri="{FF2B5EF4-FFF2-40B4-BE49-F238E27FC236}">
                <a16:creationId xmlns:a16="http://schemas.microsoft.com/office/drawing/2014/main" id="{E4730E35-44DB-4FED-9E24-5BBE5D9DA83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1CDC42F-3337-4692-B53C-A552904877F8}"/>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058420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7D58-952D-44D7-9911-60544C9F53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5BC150-9914-4A82-84CF-B3708B9757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4A7C02-9C7E-401F-BABE-D3028FF18C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ED6080A-4623-4F4C-B5BF-7E9E7531FA72}"/>
              </a:ext>
            </a:extLst>
          </p:cNvPr>
          <p:cNvSpPr>
            <a:spLocks noGrp="1"/>
          </p:cNvSpPr>
          <p:nvPr>
            <p:ph type="dt" sz="half" idx="10"/>
          </p:nvPr>
        </p:nvSpPr>
        <p:spPr/>
        <p:txBody>
          <a:bodyPr/>
          <a:lstStyle/>
          <a:p>
            <a:fld id="{3050ACFF-56C3-4453-9BAD-A02FE717F83E}" type="datetimeFigureOut">
              <a:rPr lang="en-US" smtClean="0"/>
              <a:t>4/2/19</a:t>
            </a:fld>
            <a:endParaRPr lang="en-US" dirty="0"/>
          </a:p>
        </p:txBody>
      </p:sp>
      <p:sp>
        <p:nvSpPr>
          <p:cNvPr id="6" name="Footer Placeholder 5">
            <a:extLst>
              <a:ext uri="{FF2B5EF4-FFF2-40B4-BE49-F238E27FC236}">
                <a16:creationId xmlns:a16="http://schemas.microsoft.com/office/drawing/2014/main" id="{319B1D15-0BD5-4F6E-A265-BD1F2F3613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F764D4-AA29-4DF8-A501-E2B904E9CC31}"/>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3478856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4D526-F53C-446D-8D7C-8A73C2A6AB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41CC3D-D32B-4629-85B8-E779A41050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0517242-BF08-4A5E-ABD7-483896CAE9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B2B8E4-DF23-4701-B28A-B9E5700B31BD}"/>
              </a:ext>
            </a:extLst>
          </p:cNvPr>
          <p:cNvSpPr>
            <a:spLocks noGrp="1"/>
          </p:cNvSpPr>
          <p:nvPr>
            <p:ph type="dt" sz="half" idx="10"/>
          </p:nvPr>
        </p:nvSpPr>
        <p:spPr/>
        <p:txBody>
          <a:bodyPr/>
          <a:lstStyle/>
          <a:p>
            <a:fld id="{3050ACFF-56C3-4453-9BAD-A02FE717F83E}" type="datetimeFigureOut">
              <a:rPr lang="en-US" smtClean="0"/>
              <a:t>4/2/19</a:t>
            </a:fld>
            <a:endParaRPr lang="en-US" dirty="0"/>
          </a:p>
        </p:txBody>
      </p:sp>
      <p:sp>
        <p:nvSpPr>
          <p:cNvPr id="6" name="Footer Placeholder 5">
            <a:extLst>
              <a:ext uri="{FF2B5EF4-FFF2-40B4-BE49-F238E27FC236}">
                <a16:creationId xmlns:a16="http://schemas.microsoft.com/office/drawing/2014/main" id="{546DE909-4588-4CF5-B2FA-B7631243341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9EA005E-65C2-4007-815C-52F23809FC2F}"/>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550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shingle">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373118-F27D-412D-B19A-2DB8C8101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537CCC-B536-48B0-B893-63FFC2EBD3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CE552F-73E7-48CE-AAB3-E947C535D5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0ACFF-56C3-4453-9BAD-A02FE717F83E}" type="datetimeFigureOut">
              <a:rPr lang="en-US" smtClean="0"/>
              <a:t>4/2/19</a:t>
            </a:fld>
            <a:endParaRPr lang="en-US" dirty="0"/>
          </a:p>
        </p:txBody>
      </p:sp>
      <p:sp>
        <p:nvSpPr>
          <p:cNvPr id="5" name="Footer Placeholder 4">
            <a:extLst>
              <a:ext uri="{FF2B5EF4-FFF2-40B4-BE49-F238E27FC236}">
                <a16:creationId xmlns:a16="http://schemas.microsoft.com/office/drawing/2014/main" id="{46E40B4F-2015-4E9F-BCB3-E0BFA4AF9A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B610C3C-BBD3-4864-98E4-5D7B08A627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A7955-6230-48B4-BD8B-A7C460F75945}" type="slidenum">
              <a:rPr lang="en-US" smtClean="0"/>
              <a:t>‹#›</a:t>
            </a:fld>
            <a:endParaRPr lang="en-US" dirty="0"/>
          </a:p>
        </p:txBody>
      </p:sp>
    </p:spTree>
    <p:extLst>
      <p:ext uri="{BB962C8B-B14F-4D97-AF65-F5344CB8AC3E}">
        <p14:creationId xmlns:p14="http://schemas.microsoft.com/office/powerpoint/2010/main" val="2432680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24slides.com/?utm_campaign=mp&amp;utm_medium=ppt&amp;utm_source=pptlink&amp;utm_content=&amp;utm_ter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bankrate.com/calculators/savings/save-million-calculator.aspx"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u-gFLH3Epb0&amp;feature=youtu.be" TargetMode="External"/><Relationship Id="rId2" Type="http://schemas.openxmlformats.org/officeDocument/2006/relationships/hyperlink" Target="https://www.youtube.com/watch?v=LsDKT7P_iws&amp;feature=youtu.be"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LsDKT7P_iws&amp;feature=youtu.be"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u-gFLH3Epb0&amp;feature=youtu.be"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1.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s://www.annualcreditreport.com/index.action"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24slides.com/?utm_campaign=mp&amp;utm_medium=ppt&amp;utm_source=pptlink&amp;utm_content=&amp;utm_ter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AE457D-0397-41A5-A1CF-4C80622841D7}"/>
              </a:ext>
              <a:ext uri="{C183D7F6-B498-43B3-948B-1728B52AA6E4}">
                <adec:decorative xmlns:adec="http://schemas.microsoft.com/office/drawing/2017/decorative" val="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p:blipFill>
        <p:spPr>
          <a:xfrm>
            <a:off x="292100" y="362320"/>
            <a:ext cx="11607800" cy="6133360"/>
          </a:xfrm>
          <a:prstGeom prst="rect">
            <a:avLst/>
          </a:prstGeom>
        </p:spPr>
      </p:pic>
      <p:sp>
        <p:nvSpPr>
          <p:cNvPr id="6" name="Rectangle 5">
            <a:extLst>
              <a:ext uri="{FF2B5EF4-FFF2-40B4-BE49-F238E27FC236}">
                <a16:creationId xmlns:a16="http://schemas.microsoft.com/office/drawing/2014/main" id="{3016AF48-2AA8-4B78-82AB-CE8B9E71F21F}"/>
              </a:ext>
              <a:ext uri="{C183D7F6-B498-43B3-948B-1728B52AA6E4}">
                <adec:decorative xmlns:adec="http://schemas.microsoft.com/office/drawing/2017/decorative" val="1"/>
              </a:ext>
            </a:extLst>
          </p:cNvPr>
          <p:cNvSpPr/>
          <p:nvPr/>
        </p:nvSpPr>
        <p:spPr>
          <a:xfrm>
            <a:off x="0" y="1701800"/>
            <a:ext cx="7023100" cy="34544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4"/>
            <a:extLst>
              <a:ext uri="{FF2B5EF4-FFF2-40B4-BE49-F238E27FC236}">
                <a16:creationId xmlns:a16="http://schemas.microsoft.com/office/drawing/2014/main" id="{FD739A43-7308-4A45-800C-2B124CABFA5F}"/>
              </a:ext>
              <a:ext uri="{C183D7F6-B498-43B3-948B-1728B52AA6E4}">
                <adec:decorative xmlns:adec="http://schemas.microsoft.com/office/drawing/2017/decorative" val="1"/>
              </a:ext>
            </a:extLst>
          </p:cNvPr>
          <p:cNvSpPr/>
          <p:nvPr/>
        </p:nvSpPr>
        <p:spPr>
          <a:xfrm>
            <a:off x="9944100" y="4161794"/>
            <a:ext cx="1955800" cy="994405"/>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DC4CCBA-12AD-4433-A381-A03661E3D927}"/>
              </a:ext>
            </a:extLst>
          </p:cNvPr>
          <p:cNvSpPr txBox="1"/>
          <p:nvPr/>
        </p:nvSpPr>
        <p:spPr>
          <a:xfrm>
            <a:off x="292100" y="2216475"/>
            <a:ext cx="6568169" cy="1846659"/>
          </a:xfrm>
          <a:prstGeom prst="rect">
            <a:avLst/>
          </a:prstGeom>
          <a:noFill/>
        </p:spPr>
        <p:txBody>
          <a:bodyPr wrap="square" lIns="0" tIns="0" rIns="0" bIns="0" rtlCol="0" anchor="ctr">
            <a:spAutoFit/>
          </a:bodyPr>
          <a:lstStyle/>
          <a:p>
            <a:r>
              <a:rPr lang="en-US" sz="6000" b="1" dirty="0">
                <a:solidFill>
                  <a:schemeClr val="bg1"/>
                </a:solidFill>
                <a:latin typeface="+mj-lt"/>
              </a:rPr>
              <a:t>Chapter 11: </a:t>
            </a:r>
          </a:p>
          <a:p>
            <a:r>
              <a:rPr lang="en-US" sz="6000" b="1" dirty="0">
                <a:solidFill>
                  <a:schemeClr val="bg1"/>
                </a:solidFill>
                <a:latin typeface="+mj-lt"/>
              </a:rPr>
              <a:t>Financial Markets</a:t>
            </a:r>
            <a:endParaRPr lang="en-US" sz="6600" dirty="0">
              <a:solidFill>
                <a:schemeClr val="bg1"/>
              </a:solidFill>
              <a:latin typeface="+mj-lt"/>
            </a:endParaRPr>
          </a:p>
        </p:txBody>
      </p:sp>
      <p:sp>
        <p:nvSpPr>
          <p:cNvPr id="9" name="TextBox 8">
            <a:extLst>
              <a:ext uri="{FF2B5EF4-FFF2-40B4-BE49-F238E27FC236}">
                <a16:creationId xmlns:a16="http://schemas.microsoft.com/office/drawing/2014/main" id="{7EAEBA89-B616-43ED-A91E-61105E1C9DD6}"/>
              </a:ext>
            </a:extLst>
          </p:cNvPr>
          <p:cNvSpPr txBox="1"/>
          <p:nvPr/>
        </p:nvSpPr>
        <p:spPr>
          <a:xfrm>
            <a:off x="10448534" y="4443552"/>
            <a:ext cx="946931" cy="430887"/>
          </a:xfrm>
          <a:prstGeom prst="rect">
            <a:avLst/>
          </a:prstGeom>
          <a:noFill/>
        </p:spPr>
        <p:txBody>
          <a:bodyPr wrap="square" lIns="0" tIns="0" rIns="0" bIns="0" rtlCol="0">
            <a:spAutoFit/>
          </a:bodyPr>
          <a:lstStyle/>
          <a:p>
            <a:r>
              <a:rPr lang="en-US" sz="2800" dirty="0">
                <a:solidFill>
                  <a:schemeClr val="bg1"/>
                </a:solidFill>
              </a:rPr>
              <a:t>Unit 4</a:t>
            </a:r>
          </a:p>
        </p:txBody>
      </p:sp>
      <p:sp>
        <p:nvSpPr>
          <p:cNvPr id="2" name="Title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a:lstStyle/>
          <a:p>
            <a:r>
              <a:rPr lang="en-US" dirty="0"/>
              <a:t>Balanced scorecard slide 1</a:t>
            </a:r>
          </a:p>
        </p:txBody>
      </p:sp>
    </p:spTree>
    <p:extLst>
      <p:ext uri="{BB962C8B-B14F-4D97-AF65-F5344CB8AC3E}">
        <p14:creationId xmlns:p14="http://schemas.microsoft.com/office/powerpoint/2010/main" val="3623649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CFEDB-1474-FF47-BC67-3E025454036A}"/>
              </a:ext>
            </a:extLst>
          </p:cNvPr>
          <p:cNvSpPr>
            <a:spLocks noGrp="1"/>
          </p:cNvSpPr>
          <p:nvPr>
            <p:ph type="title"/>
          </p:nvPr>
        </p:nvSpPr>
        <p:spPr/>
        <p:txBody>
          <a:bodyPr/>
          <a:lstStyle/>
          <a:p>
            <a:r>
              <a:rPr lang="en-US" dirty="0"/>
              <a:t>Happy Wednesday: Warm-Up #2</a:t>
            </a:r>
          </a:p>
        </p:txBody>
      </p:sp>
      <p:sp>
        <p:nvSpPr>
          <p:cNvPr id="3" name="Content Placeholder 2">
            <a:extLst>
              <a:ext uri="{FF2B5EF4-FFF2-40B4-BE49-F238E27FC236}">
                <a16:creationId xmlns:a16="http://schemas.microsoft.com/office/drawing/2014/main" id="{C301F6B4-11BE-F14A-BCAB-436744F424CF}"/>
              </a:ext>
            </a:extLst>
          </p:cNvPr>
          <p:cNvSpPr>
            <a:spLocks noGrp="1"/>
          </p:cNvSpPr>
          <p:nvPr>
            <p:ph idx="1"/>
          </p:nvPr>
        </p:nvSpPr>
        <p:spPr>
          <a:xfrm>
            <a:off x="838200" y="1825625"/>
            <a:ext cx="10515600" cy="3017680"/>
          </a:xfrm>
        </p:spPr>
        <p:txBody>
          <a:bodyPr/>
          <a:lstStyle/>
          <a:p>
            <a:pPr marL="514350" indent="-514350">
              <a:buFont typeface="+mj-lt"/>
              <a:buAutoNum type="arabicPeriod"/>
            </a:pPr>
            <a:r>
              <a:rPr lang="en-US" dirty="0"/>
              <a:t>What are your financial goals? Short term or Long Term.</a:t>
            </a:r>
          </a:p>
          <a:p>
            <a:pPr marL="514350" indent="-514350">
              <a:buFont typeface="+mj-lt"/>
              <a:buAutoNum type="arabicPeriod"/>
            </a:pPr>
            <a:r>
              <a:rPr lang="en-US" dirty="0"/>
              <a:t>What types of savings or investing accounts do you think will help you reach those goals? </a:t>
            </a:r>
          </a:p>
          <a:p>
            <a:pPr marL="514350" indent="-514350">
              <a:buFont typeface="+mj-lt"/>
              <a:buAutoNum type="arabicPeriod"/>
            </a:pPr>
            <a:r>
              <a:rPr lang="en-US" dirty="0"/>
              <a:t>What’s the safest way to hang on to your money?</a:t>
            </a:r>
          </a:p>
          <a:p>
            <a:pPr marL="514350" indent="-514350">
              <a:buFont typeface="+mj-lt"/>
              <a:buAutoNum type="arabicPeriod"/>
            </a:pPr>
            <a:r>
              <a:rPr lang="en-US" dirty="0"/>
              <a:t>How much risk do you think you can handle when it comes to your money? High, low, moderate? Why?</a:t>
            </a:r>
          </a:p>
          <a:p>
            <a:endParaRPr lang="en-US" dirty="0"/>
          </a:p>
        </p:txBody>
      </p:sp>
      <p:sp>
        <p:nvSpPr>
          <p:cNvPr id="4" name="Content Placeholder 2">
            <a:extLst>
              <a:ext uri="{FF2B5EF4-FFF2-40B4-BE49-F238E27FC236}">
                <a16:creationId xmlns:a16="http://schemas.microsoft.com/office/drawing/2014/main" id="{05AFBBE8-EB9C-1249-B82B-3AE2D1F17B06}"/>
              </a:ext>
            </a:extLst>
          </p:cNvPr>
          <p:cNvSpPr txBox="1">
            <a:spLocks/>
          </p:cNvSpPr>
          <p:nvPr/>
        </p:nvSpPr>
        <p:spPr>
          <a:xfrm>
            <a:off x="200967" y="4843305"/>
            <a:ext cx="11728119" cy="109527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chemeClr val="accent5">
                    <a:lumMod val="75000"/>
                  </a:schemeClr>
                </a:solidFill>
                <a:latin typeface="+mj-lt"/>
              </a:rPr>
              <a:t>You’ll need your Study Guide out. </a:t>
            </a:r>
          </a:p>
          <a:p>
            <a:r>
              <a:rPr lang="en-US" sz="2600" dirty="0">
                <a:solidFill>
                  <a:schemeClr val="accent5">
                    <a:lumMod val="75000"/>
                  </a:schemeClr>
                </a:solidFill>
                <a:latin typeface="+mj-lt"/>
              </a:rPr>
              <a:t>Be sure to pick up the worksheet on your way in. We’ll work on this later in class. </a:t>
            </a:r>
            <a:endParaRPr lang="en-US" dirty="0">
              <a:solidFill>
                <a:schemeClr val="accent5">
                  <a:lumMod val="75000"/>
                </a:schemeClr>
              </a:solidFill>
            </a:endParaRPr>
          </a:p>
        </p:txBody>
      </p:sp>
      <p:sp>
        <p:nvSpPr>
          <p:cNvPr id="5" name="Rectangle 4">
            <a:extLst>
              <a:ext uri="{FF2B5EF4-FFF2-40B4-BE49-F238E27FC236}">
                <a16:creationId xmlns:a16="http://schemas.microsoft.com/office/drawing/2014/main" id="{D0791626-9D4C-674E-A075-44951AA0427A}"/>
              </a:ext>
              <a:ext uri="{C183D7F6-B498-43B3-948B-1728B52AA6E4}">
                <adec:decorative xmlns:adec="http://schemas.microsoft.com/office/drawing/2017/decorative" val="1"/>
              </a:ext>
            </a:extLst>
          </p:cNvPr>
          <p:cNvSpPr/>
          <p:nvPr/>
        </p:nvSpPr>
        <p:spPr>
          <a:xfrm>
            <a:off x="0" y="0"/>
            <a:ext cx="1750742" cy="58420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Wed. 4/3/19</a:t>
            </a:r>
          </a:p>
        </p:txBody>
      </p:sp>
    </p:spTree>
    <p:extLst>
      <p:ext uri="{BB962C8B-B14F-4D97-AF65-F5344CB8AC3E}">
        <p14:creationId xmlns:p14="http://schemas.microsoft.com/office/powerpoint/2010/main" val="1892775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596B4-76CE-1448-9869-46F19ABEAA15}"/>
              </a:ext>
            </a:extLst>
          </p:cNvPr>
          <p:cNvSpPr>
            <a:spLocks noGrp="1"/>
          </p:cNvSpPr>
          <p:nvPr>
            <p:ph type="title"/>
          </p:nvPr>
        </p:nvSpPr>
        <p:spPr/>
        <p:txBody>
          <a:bodyPr/>
          <a:lstStyle/>
          <a:p>
            <a:r>
              <a:rPr lang="en-US" dirty="0"/>
              <a:t>Financial Intermediaries</a:t>
            </a:r>
          </a:p>
        </p:txBody>
      </p:sp>
      <p:sp>
        <p:nvSpPr>
          <p:cNvPr id="3" name="Content Placeholder 2">
            <a:extLst>
              <a:ext uri="{FF2B5EF4-FFF2-40B4-BE49-F238E27FC236}">
                <a16:creationId xmlns:a16="http://schemas.microsoft.com/office/drawing/2014/main" id="{8D3EB4D3-9BB9-634E-B8A9-15319B3E6925}"/>
              </a:ext>
            </a:extLst>
          </p:cNvPr>
          <p:cNvSpPr>
            <a:spLocks noGrp="1"/>
          </p:cNvSpPr>
          <p:nvPr>
            <p:ph idx="1"/>
          </p:nvPr>
        </p:nvSpPr>
        <p:spPr>
          <a:xfrm>
            <a:off x="340658" y="1546412"/>
            <a:ext cx="11694460" cy="5217459"/>
          </a:xfrm>
        </p:spPr>
        <p:txBody>
          <a:bodyPr>
            <a:normAutofit/>
          </a:bodyPr>
          <a:lstStyle/>
          <a:p>
            <a:r>
              <a:rPr lang="en-US" b="1" dirty="0">
                <a:solidFill>
                  <a:schemeClr val="accent1">
                    <a:lumMod val="50000"/>
                  </a:schemeClr>
                </a:solidFill>
              </a:rPr>
              <a:t>BANKS</a:t>
            </a:r>
          </a:p>
          <a:p>
            <a:pPr lvl="1">
              <a:buFont typeface="Wingdings" pitchFamily="2" charset="2"/>
              <a:buChar char="§"/>
            </a:pPr>
            <a:r>
              <a:rPr lang="en-US" dirty="0"/>
              <a:t>Fewer than 6000 banks in our country, but have multiple branches all over.</a:t>
            </a:r>
          </a:p>
          <a:p>
            <a:pPr lvl="1">
              <a:buFont typeface="Wingdings" pitchFamily="2" charset="2"/>
              <a:buChar char="§"/>
            </a:pPr>
            <a:r>
              <a:rPr lang="en-US" dirty="0"/>
              <a:t>Offer checking accounts, savings accounts, &amp; CDs to attract deposits from consumers.</a:t>
            </a:r>
          </a:p>
          <a:p>
            <a:pPr lvl="1">
              <a:buFont typeface="Wingdings" pitchFamily="2" charset="2"/>
              <a:buChar char="§"/>
            </a:pPr>
            <a:r>
              <a:rPr lang="en-US" dirty="0"/>
              <a:t>Most profitable customers are usually commercial businesses. </a:t>
            </a:r>
          </a:p>
          <a:p>
            <a:pPr lvl="1">
              <a:buFont typeface="Wingdings" pitchFamily="2" charset="2"/>
              <a:buChar char="§"/>
            </a:pPr>
            <a:r>
              <a:rPr lang="en-US" dirty="0"/>
              <a:t>Also, might offer credit </a:t>
            </a:r>
            <a:r>
              <a:rPr lang="en-US" dirty="0" err="1"/>
              <a:t>cards</a:t>
            </a:r>
            <a:r>
              <a:rPr lang="en-US" dirty="0" err="1">
                <a:sym typeface="Wingdings" pitchFamily="2" charset="2"/>
              </a:rPr>
              <a:t>fees</a:t>
            </a:r>
            <a:r>
              <a:rPr lang="en-US" dirty="0">
                <a:sym typeface="Wingdings" pitchFamily="2" charset="2"/>
              </a:rPr>
              <a:t> for overdrafts and late credit card payments are a major source of profit.</a:t>
            </a:r>
            <a:endParaRPr lang="en-US" dirty="0"/>
          </a:p>
          <a:p>
            <a:r>
              <a:rPr lang="en-US" b="1" dirty="0">
                <a:solidFill>
                  <a:schemeClr val="accent1">
                    <a:lumMod val="50000"/>
                  </a:schemeClr>
                </a:solidFill>
              </a:rPr>
              <a:t>CREDIT UNIONS</a:t>
            </a:r>
          </a:p>
          <a:p>
            <a:pPr lvl="1">
              <a:buFont typeface="Wingdings" pitchFamily="2" charset="2"/>
              <a:buChar char="§"/>
            </a:pPr>
            <a:r>
              <a:rPr lang="en-US" dirty="0"/>
              <a:t>Nonprofit cooperatives</a:t>
            </a:r>
            <a:r>
              <a:rPr lang="en-US" dirty="0">
                <a:sym typeface="Wingdings" pitchFamily="2" charset="2"/>
              </a:rPr>
              <a:t> accept deposits, make loans, issue CDs &amp; offer checking</a:t>
            </a:r>
          </a:p>
          <a:p>
            <a:pPr lvl="1">
              <a:buFont typeface="Wingdings" pitchFamily="2" charset="2"/>
              <a:buChar char="§"/>
            </a:pPr>
            <a:r>
              <a:rPr lang="en-US" dirty="0">
                <a:sym typeface="Wingdings" pitchFamily="2" charset="2"/>
              </a:rPr>
              <a:t>Owned &amp; operated by members. </a:t>
            </a:r>
          </a:p>
          <a:p>
            <a:pPr lvl="1">
              <a:buFont typeface="Wingdings" pitchFamily="2" charset="2"/>
              <a:buChar char="§"/>
            </a:pPr>
            <a:r>
              <a:rPr lang="en-US" dirty="0">
                <a:sym typeface="Wingdings" pitchFamily="2" charset="2"/>
              </a:rPr>
              <a:t>7200 small credit unions throughout the country. </a:t>
            </a:r>
          </a:p>
          <a:p>
            <a:pPr lvl="1">
              <a:buFont typeface="Wingdings" pitchFamily="2" charset="2"/>
              <a:buChar char="§"/>
            </a:pPr>
            <a:r>
              <a:rPr lang="en-US" dirty="0">
                <a:sym typeface="Wingdings" pitchFamily="2" charset="2"/>
              </a:rPr>
              <a:t>Most are connected with a single employer.</a:t>
            </a:r>
          </a:p>
          <a:p>
            <a:pPr lvl="1">
              <a:buFont typeface="Wingdings" pitchFamily="2" charset="2"/>
              <a:buChar char="§"/>
            </a:pPr>
            <a:r>
              <a:rPr lang="en-US" dirty="0">
                <a:sym typeface="Wingdings" pitchFamily="2" charset="2"/>
              </a:rPr>
              <a:t>Only provide services to members</a:t>
            </a:r>
            <a:endParaRPr lang="en-US" dirty="0"/>
          </a:p>
        </p:txBody>
      </p:sp>
      <p:sp>
        <p:nvSpPr>
          <p:cNvPr id="4" name="Rectangle 3">
            <a:extLst>
              <a:ext uri="{FF2B5EF4-FFF2-40B4-BE49-F238E27FC236}">
                <a16:creationId xmlns:a16="http://schemas.microsoft.com/office/drawing/2014/main" id="{1547DC1E-990C-884B-90DD-7D77C42BE162}"/>
              </a:ext>
              <a:ext uri="{C183D7F6-B498-43B3-948B-1728B52AA6E4}">
                <adec:decorative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L1</a:t>
            </a:r>
          </a:p>
        </p:txBody>
      </p:sp>
    </p:spTree>
    <p:extLst>
      <p:ext uri="{BB962C8B-B14F-4D97-AF65-F5344CB8AC3E}">
        <p14:creationId xmlns:p14="http://schemas.microsoft.com/office/powerpoint/2010/main" val="2638750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596B4-76CE-1448-9869-46F19ABEAA15}"/>
              </a:ext>
            </a:extLst>
          </p:cNvPr>
          <p:cNvSpPr>
            <a:spLocks noGrp="1"/>
          </p:cNvSpPr>
          <p:nvPr>
            <p:ph type="title"/>
          </p:nvPr>
        </p:nvSpPr>
        <p:spPr/>
        <p:txBody>
          <a:bodyPr/>
          <a:lstStyle/>
          <a:p>
            <a:r>
              <a:rPr lang="en-US" dirty="0"/>
              <a:t>Financial Intermediaries</a:t>
            </a:r>
          </a:p>
        </p:txBody>
      </p:sp>
      <p:sp>
        <p:nvSpPr>
          <p:cNvPr id="3" name="Content Placeholder 2">
            <a:extLst>
              <a:ext uri="{FF2B5EF4-FFF2-40B4-BE49-F238E27FC236}">
                <a16:creationId xmlns:a16="http://schemas.microsoft.com/office/drawing/2014/main" id="{8D3EB4D3-9BB9-634E-B8A9-15319B3E6925}"/>
              </a:ext>
            </a:extLst>
          </p:cNvPr>
          <p:cNvSpPr>
            <a:spLocks noGrp="1"/>
          </p:cNvSpPr>
          <p:nvPr>
            <p:ph idx="1"/>
          </p:nvPr>
        </p:nvSpPr>
        <p:spPr>
          <a:xfrm>
            <a:off x="340658" y="1425388"/>
            <a:ext cx="11694460" cy="5432612"/>
          </a:xfrm>
        </p:spPr>
        <p:txBody>
          <a:bodyPr>
            <a:normAutofit/>
          </a:bodyPr>
          <a:lstStyle/>
          <a:p>
            <a:r>
              <a:rPr lang="en-US" b="1" dirty="0">
                <a:solidFill>
                  <a:schemeClr val="accent1">
                    <a:lumMod val="50000"/>
                  </a:schemeClr>
                </a:solidFill>
              </a:rPr>
              <a:t>FINANCE COMPANIES</a:t>
            </a:r>
          </a:p>
          <a:p>
            <a:pPr lvl="1">
              <a:buFont typeface="Wingdings" pitchFamily="2" charset="2"/>
              <a:buChar char="§"/>
            </a:pPr>
            <a:r>
              <a:rPr lang="en-US" dirty="0"/>
              <a:t>Specialize in making loans directly to consumers</a:t>
            </a:r>
          </a:p>
          <a:p>
            <a:pPr lvl="1">
              <a:buFont typeface="Wingdings" pitchFamily="2" charset="2"/>
              <a:buChar char="§"/>
            </a:pPr>
            <a:r>
              <a:rPr lang="en-US" dirty="0"/>
              <a:t>Buy installment contracts from merchants who sell goods on credit.</a:t>
            </a:r>
          </a:p>
          <a:p>
            <a:pPr lvl="1">
              <a:buFont typeface="Wingdings" pitchFamily="2" charset="2"/>
              <a:buChar char="§"/>
            </a:pPr>
            <a:r>
              <a:rPr lang="en-US" dirty="0"/>
              <a:t>Carry loans to the full term or take consumers to court if they don’t pay</a:t>
            </a:r>
          </a:p>
          <a:p>
            <a:pPr lvl="1">
              <a:buFont typeface="Wingdings" pitchFamily="2" charset="2"/>
              <a:buChar char="§"/>
            </a:pPr>
            <a:r>
              <a:rPr lang="en-US" dirty="0"/>
              <a:t>Tend to make some high risk loans</a:t>
            </a:r>
            <a:r>
              <a:rPr lang="en-US" dirty="0">
                <a:sym typeface="Wingdings" pitchFamily="2" charset="2"/>
              </a:rPr>
              <a:t> can then charge more </a:t>
            </a:r>
            <a:endParaRPr lang="en-US" dirty="0"/>
          </a:p>
          <a:p>
            <a:r>
              <a:rPr lang="en-US" b="1" dirty="0">
                <a:solidFill>
                  <a:schemeClr val="accent1">
                    <a:lumMod val="50000"/>
                  </a:schemeClr>
                </a:solidFill>
              </a:rPr>
              <a:t>LIFE INSURANCE COMPANIES</a:t>
            </a:r>
          </a:p>
          <a:p>
            <a:pPr lvl="1">
              <a:buFont typeface="Wingdings" pitchFamily="2" charset="2"/>
              <a:buChar char="§"/>
            </a:pPr>
            <a:r>
              <a:rPr lang="en-US" dirty="0"/>
              <a:t>Primary purpose is to provide financial protection in case of death. </a:t>
            </a:r>
          </a:p>
          <a:p>
            <a:pPr lvl="1">
              <a:buFont typeface="Wingdings" pitchFamily="2" charset="2"/>
              <a:buChar char="§"/>
            </a:pPr>
            <a:r>
              <a:rPr lang="en-US" dirty="0"/>
              <a:t>Use surplus premiums to offer loans to businesses or individuals. </a:t>
            </a:r>
          </a:p>
          <a:p>
            <a:r>
              <a:rPr lang="en-US" b="1" dirty="0">
                <a:solidFill>
                  <a:schemeClr val="accent1">
                    <a:lumMod val="50000"/>
                  </a:schemeClr>
                </a:solidFill>
              </a:rPr>
              <a:t>PENSION FUNDS</a:t>
            </a:r>
          </a:p>
          <a:p>
            <a:pPr lvl="1">
              <a:buFont typeface="Wingdings" pitchFamily="2" charset="2"/>
              <a:buChar char="§"/>
            </a:pPr>
            <a:r>
              <a:rPr lang="en-US" dirty="0"/>
              <a:t>Retirement fund based on contributions from employer</a:t>
            </a:r>
          </a:p>
          <a:p>
            <a:pPr lvl="1">
              <a:buFont typeface="Wingdings" pitchFamily="2" charset="2"/>
              <a:buChar char="§"/>
            </a:pPr>
            <a:r>
              <a:rPr lang="en-US" dirty="0"/>
              <a:t>Provides funds when employee is of retirement age. </a:t>
            </a:r>
          </a:p>
          <a:p>
            <a:pPr lvl="1">
              <a:buFont typeface="Wingdings" pitchFamily="2" charset="2"/>
              <a:buChar char="§"/>
            </a:pPr>
            <a:r>
              <a:rPr lang="en-US" dirty="0"/>
              <a:t>During the 30-40 years that the money is collected it can be used to invest in high-quality stocks and bonds. </a:t>
            </a:r>
          </a:p>
        </p:txBody>
      </p:sp>
      <p:sp>
        <p:nvSpPr>
          <p:cNvPr id="4" name="Rectangle 3">
            <a:extLst>
              <a:ext uri="{FF2B5EF4-FFF2-40B4-BE49-F238E27FC236}">
                <a16:creationId xmlns:a16="http://schemas.microsoft.com/office/drawing/2014/main" id="{5E8D9B86-D1C1-8E49-9E4D-421734ECA1EC}"/>
              </a:ext>
              <a:ext uri="{C183D7F6-B498-43B3-948B-1728B52AA6E4}">
                <adec:decorative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L1</a:t>
            </a:r>
          </a:p>
        </p:txBody>
      </p:sp>
    </p:spTree>
    <p:extLst>
      <p:ext uri="{BB962C8B-B14F-4D97-AF65-F5344CB8AC3E}">
        <p14:creationId xmlns:p14="http://schemas.microsoft.com/office/powerpoint/2010/main" val="2862813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E84C9C-6CB2-244D-91A3-7969D1EA8462}"/>
              </a:ext>
            </a:extLst>
          </p:cNvPr>
          <p:cNvSpPr>
            <a:spLocks noGrp="1"/>
          </p:cNvSpPr>
          <p:nvPr>
            <p:ph type="title"/>
          </p:nvPr>
        </p:nvSpPr>
        <p:spPr>
          <a:xfrm>
            <a:off x="6746628" y="484094"/>
            <a:ext cx="4645250" cy="2272553"/>
          </a:xfrm>
        </p:spPr>
        <p:txBody>
          <a:bodyPr vert="horz" lIns="91440" tIns="45720" rIns="91440" bIns="45720" rtlCol="0" anchor="b">
            <a:normAutofit/>
          </a:bodyPr>
          <a:lstStyle/>
          <a:p>
            <a:r>
              <a:rPr lang="en-US" sz="5100" kern="1200" dirty="0">
                <a:solidFill>
                  <a:schemeClr val="bg1"/>
                </a:solidFill>
                <a:latin typeface="+mj-lt"/>
                <a:ea typeface="+mj-ea"/>
                <a:cs typeface="+mj-cs"/>
              </a:rPr>
              <a:t>All </a:t>
            </a:r>
            <a:br>
              <a:rPr lang="en-US" sz="5100" kern="1200" dirty="0">
                <a:solidFill>
                  <a:schemeClr val="bg1"/>
                </a:solidFill>
                <a:latin typeface="+mj-lt"/>
                <a:ea typeface="+mj-ea"/>
                <a:cs typeface="+mj-cs"/>
              </a:rPr>
            </a:br>
            <a:r>
              <a:rPr lang="en-US" sz="5100" kern="1200" dirty="0">
                <a:solidFill>
                  <a:schemeClr val="bg1"/>
                </a:solidFill>
                <a:latin typeface="+mj-lt"/>
                <a:ea typeface="+mj-ea"/>
                <a:cs typeface="+mj-cs"/>
              </a:rPr>
              <a:t>FINANCIAL Intermediaries</a:t>
            </a:r>
          </a:p>
        </p:txBody>
      </p:sp>
      <p:sp>
        <p:nvSpPr>
          <p:cNvPr id="3" name="Text Placeholder 2">
            <a:extLst>
              <a:ext uri="{FF2B5EF4-FFF2-40B4-BE49-F238E27FC236}">
                <a16:creationId xmlns:a16="http://schemas.microsoft.com/office/drawing/2014/main" id="{83F48BF4-0C85-3949-BADB-5C1F610297F4}"/>
              </a:ext>
            </a:extLst>
          </p:cNvPr>
          <p:cNvSpPr>
            <a:spLocks noGrp="1"/>
          </p:cNvSpPr>
          <p:nvPr>
            <p:ph type="body" idx="1"/>
          </p:nvPr>
        </p:nvSpPr>
        <p:spPr>
          <a:xfrm>
            <a:off x="5777802" y="3119718"/>
            <a:ext cx="6414198" cy="3230839"/>
          </a:xfrm>
        </p:spPr>
        <p:txBody>
          <a:bodyPr vert="horz" lIns="91440" tIns="45720" rIns="91440" bIns="45720" rtlCol="0" anchor="t">
            <a:normAutofit/>
          </a:bodyPr>
          <a:lstStyle/>
          <a:p>
            <a:pPr marL="171450" indent="-171450">
              <a:buFont typeface="Wingdings" pitchFamily="2" charset="2"/>
              <a:buChar char="§"/>
            </a:pPr>
            <a:r>
              <a:rPr lang="en-US" kern="1200" dirty="0">
                <a:solidFill>
                  <a:schemeClr val="bg1"/>
                </a:solidFill>
                <a:latin typeface="+mj-lt"/>
                <a:ea typeface="+mn-ea"/>
                <a:cs typeface="+mn-cs"/>
              </a:rPr>
              <a:t>Accept deposits or contributions from individuals, businesses, and/or governments. </a:t>
            </a:r>
          </a:p>
          <a:p>
            <a:pPr marL="171450" indent="-171450">
              <a:buFont typeface="Wingdings" pitchFamily="2" charset="2"/>
              <a:buChar char="§"/>
            </a:pPr>
            <a:r>
              <a:rPr lang="en-US" kern="1200" dirty="0">
                <a:solidFill>
                  <a:schemeClr val="bg1"/>
                </a:solidFill>
                <a:latin typeface="+mj-lt"/>
                <a:ea typeface="+mn-ea"/>
                <a:cs typeface="+mn-cs"/>
              </a:rPr>
              <a:t>The accumulated funds are then loaned out to borrowers. </a:t>
            </a:r>
          </a:p>
          <a:p>
            <a:pPr marL="171450" indent="-171450">
              <a:buFont typeface="Wingdings" pitchFamily="2" charset="2"/>
              <a:buChar char="§"/>
            </a:pPr>
            <a:r>
              <a:rPr lang="en-US" kern="1200" dirty="0">
                <a:solidFill>
                  <a:schemeClr val="bg1"/>
                </a:solidFill>
                <a:latin typeface="+mj-lt"/>
                <a:ea typeface="+mn-ea"/>
                <a:cs typeface="+mn-cs"/>
              </a:rPr>
              <a:t>Savings in a strong financial system can be made available for use by others in the economy. </a:t>
            </a:r>
          </a:p>
        </p:txBody>
      </p:sp>
      <p:sp>
        <p:nvSpPr>
          <p:cNvPr id="24" name="Freeform: Shape 23">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descr="Money">
            <a:extLst>
              <a:ext uri="{FF2B5EF4-FFF2-40B4-BE49-F238E27FC236}">
                <a16:creationId xmlns:a16="http://schemas.microsoft.com/office/drawing/2014/main" id="{7F94E7E4-C145-418C-9CB1-A82CD62DB8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382" y="720993"/>
            <a:ext cx="4047843" cy="4047843"/>
          </a:xfrm>
          <a:prstGeom prst="rect">
            <a:avLst/>
          </a:prstGeom>
        </p:spPr>
      </p:pic>
      <p:sp>
        <p:nvSpPr>
          <p:cNvPr id="11" name="Rectangle 10">
            <a:extLst>
              <a:ext uri="{FF2B5EF4-FFF2-40B4-BE49-F238E27FC236}">
                <a16:creationId xmlns:a16="http://schemas.microsoft.com/office/drawing/2014/main" id="{5730B748-0B0A-1B4C-A8C2-B2308F293702}"/>
              </a:ext>
              <a:ext uri="{C183D7F6-B498-43B3-948B-1728B52AA6E4}">
                <adec:decorative xmlns:adec="http://schemas.microsoft.com/office/drawing/2017/decorative" val="1"/>
              </a:ext>
            </a:extLst>
          </p:cNvPr>
          <p:cNvSpPr/>
          <p:nvPr/>
        </p:nvSpPr>
        <p:spPr>
          <a:xfrm>
            <a:off x="11607800" y="0"/>
            <a:ext cx="584200" cy="58420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L1</a:t>
            </a:r>
          </a:p>
        </p:txBody>
      </p:sp>
    </p:spTree>
    <p:extLst>
      <p:ext uri="{BB962C8B-B14F-4D97-AF65-F5344CB8AC3E}">
        <p14:creationId xmlns:p14="http://schemas.microsoft.com/office/powerpoint/2010/main" val="3234917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56C193-BD1E-B64F-9C73-18425607B9FB}"/>
              </a:ext>
            </a:extLst>
          </p:cNvPr>
          <p:cNvPicPr>
            <a:picLocks noChangeAspect="1"/>
          </p:cNvPicPr>
          <p:nvPr/>
        </p:nvPicPr>
        <p:blipFill rotWithShape="1">
          <a:blip r:embed="rId2">
            <a:alphaModFix/>
            <a:extLst/>
          </a:blip>
          <a:srcRect l="703" r="6060"/>
          <a:stretch/>
        </p:blipFill>
        <p:spPr>
          <a:xfrm>
            <a:off x="6317507" y="10"/>
            <a:ext cx="5874187" cy="6300306"/>
          </a:xfrm>
          <a:prstGeom prst="rect">
            <a:avLst/>
          </a:prstGeom>
        </p:spPr>
      </p:pic>
      <p:pic>
        <p:nvPicPr>
          <p:cNvPr id="12"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B30E0CF6-B084-3045-B06D-28CF3D02ED2C}"/>
              </a:ext>
            </a:extLst>
          </p:cNvPr>
          <p:cNvSpPr>
            <a:spLocks noGrp="1"/>
          </p:cNvSpPr>
          <p:nvPr>
            <p:ph type="title"/>
          </p:nvPr>
        </p:nvSpPr>
        <p:spPr>
          <a:xfrm>
            <a:off x="804997" y="480240"/>
            <a:ext cx="4803636" cy="1311664"/>
          </a:xfrm>
        </p:spPr>
        <p:txBody>
          <a:bodyPr>
            <a:normAutofit/>
          </a:bodyPr>
          <a:lstStyle/>
          <a:p>
            <a:r>
              <a:rPr lang="en-US" sz="4100" dirty="0">
                <a:solidFill>
                  <a:srgbClr val="000000"/>
                </a:solidFill>
              </a:rPr>
              <a:t>Basic INVESTMENT Considerations</a:t>
            </a:r>
          </a:p>
        </p:txBody>
      </p:sp>
      <p:sp>
        <p:nvSpPr>
          <p:cNvPr id="3" name="Content Placeholder 2">
            <a:extLst>
              <a:ext uri="{FF2B5EF4-FFF2-40B4-BE49-F238E27FC236}">
                <a16:creationId xmlns:a16="http://schemas.microsoft.com/office/drawing/2014/main" id="{2BD5955C-02D7-064E-B970-34977D627A81}"/>
              </a:ext>
            </a:extLst>
          </p:cNvPr>
          <p:cNvSpPr>
            <a:spLocks noGrp="1"/>
          </p:cNvSpPr>
          <p:nvPr>
            <p:ph idx="1"/>
          </p:nvPr>
        </p:nvSpPr>
        <p:spPr>
          <a:xfrm>
            <a:off x="160774" y="1577591"/>
            <a:ext cx="7104183" cy="4722725"/>
          </a:xfrm>
        </p:spPr>
        <p:txBody>
          <a:bodyPr anchor="ctr">
            <a:normAutofit/>
          </a:bodyPr>
          <a:lstStyle/>
          <a:p>
            <a:r>
              <a:rPr lang="en-US" dirty="0">
                <a:solidFill>
                  <a:srgbClr val="000000"/>
                </a:solidFill>
                <a:latin typeface="+mj-lt"/>
              </a:rPr>
              <a:t>Before you decide to participate in the financial system you need to be aware of the </a:t>
            </a:r>
            <a:r>
              <a:rPr lang="en-US" b="1" dirty="0">
                <a:solidFill>
                  <a:srgbClr val="000000"/>
                </a:solidFill>
                <a:latin typeface="+mj-lt"/>
              </a:rPr>
              <a:t>4 basic considerations</a:t>
            </a:r>
            <a:r>
              <a:rPr lang="en-US" dirty="0">
                <a:solidFill>
                  <a:srgbClr val="000000"/>
                </a:solidFill>
                <a:latin typeface="+mj-lt"/>
              </a:rPr>
              <a:t>. </a:t>
            </a:r>
          </a:p>
          <a:p>
            <a:pPr lvl="1">
              <a:buFont typeface="Wingdings" pitchFamily="2" charset="2"/>
              <a:buChar char="§"/>
            </a:pPr>
            <a:r>
              <a:rPr lang="en-US" sz="2800" dirty="0">
                <a:solidFill>
                  <a:srgbClr val="000000"/>
                </a:solidFill>
                <a:latin typeface="+mj-lt"/>
              </a:rPr>
              <a:t>Consistency</a:t>
            </a:r>
          </a:p>
          <a:p>
            <a:pPr lvl="1">
              <a:buFont typeface="Wingdings" pitchFamily="2" charset="2"/>
              <a:buChar char="§"/>
            </a:pPr>
            <a:r>
              <a:rPr lang="en-US" sz="2800" dirty="0">
                <a:solidFill>
                  <a:srgbClr val="000000"/>
                </a:solidFill>
                <a:latin typeface="+mj-lt"/>
              </a:rPr>
              <a:t>Simplicity</a:t>
            </a:r>
          </a:p>
          <a:p>
            <a:pPr lvl="1">
              <a:buFont typeface="Wingdings" pitchFamily="2" charset="2"/>
              <a:buChar char="§"/>
            </a:pPr>
            <a:r>
              <a:rPr lang="en-US" sz="2800" dirty="0">
                <a:solidFill>
                  <a:srgbClr val="000000"/>
                </a:solidFill>
                <a:latin typeface="+mj-lt"/>
              </a:rPr>
              <a:t>The Risk-Return Relationship</a:t>
            </a:r>
          </a:p>
          <a:p>
            <a:pPr lvl="1">
              <a:buFont typeface="Wingdings" pitchFamily="2" charset="2"/>
              <a:buChar char="§"/>
            </a:pPr>
            <a:r>
              <a:rPr lang="en-US" sz="2800" dirty="0">
                <a:solidFill>
                  <a:srgbClr val="000000"/>
                </a:solidFill>
                <a:latin typeface="+mj-lt"/>
              </a:rPr>
              <a:t>Investment Objectives</a:t>
            </a:r>
          </a:p>
        </p:txBody>
      </p:sp>
      <p:sp>
        <p:nvSpPr>
          <p:cNvPr id="4" name="Rectangle 3">
            <a:extLst>
              <a:ext uri="{FF2B5EF4-FFF2-40B4-BE49-F238E27FC236}">
                <a16:creationId xmlns:a16="http://schemas.microsoft.com/office/drawing/2014/main" id="{D7D36C6D-57DC-CF4C-8174-4865BA46667D}"/>
              </a:ext>
              <a:ext uri="{C183D7F6-B498-43B3-948B-1728B52AA6E4}">
                <adec:decorative xmlns:adec="http://schemas.microsoft.com/office/drawing/2017/decorative" val="1"/>
              </a:ext>
            </a:extLst>
          </p:cNvPr>
          <p:cNvSpPr/>
          <p:nvPr/>
        </p:nvSpPr>
        <p:spPr>
          <a:xfrm>
            <a:off x="11607800" y="0"/>
            <a:ext cx="584200" cy="58420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L1</a:t>
            </a:r>
          </a:p>
        </p:txBody>
      </p:sp>
      <p:cxnSp>
        <p:nvCxnSpPr>
          <p:cNvPr id="9" name="Straight Connector 8">
            <a:extLst>
              <a:ext uri="{FF2B5EF4-FFF2-40B4-BE49-F238E27FC236}">
                <a16:creationId xmlns:a16="http://schemas.microsoft.com/office/drawing/2014/main" id="{70320095-0A0E-7B4A-95AB-CD8D32B83A3B}"/>
              </a:ext>
            </a:extLst>
          </p:cNvPr>
          <p:cNvCxnSpPr>
            <a:cxnSpLocks/>
          </p:cNvCxnSpPr>
          <p:nvPr/>
        </p:nvCxnSpPr>
        <p:spPr>
          <a:xfrm>
            <a:off x="1241722" y="1826189"/>
            <a:ext cx="317427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9755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3546D7E-20CB-9E4A-9419-26D35E2A05F6}"/>
              </a:ext>
            </a:extLst>
          </p:cNvPr>
          <p:cNvSpPr>
            <a:spLocks noGrp="1"/>
          </p:cNvSpPr>
          <p:nvPr>
            <p:ph type="title"/>
          </p:nvPr>
        </p:nvSpPr>
        <p:spPr>
          <a:xfrm>
            <a:off x="-466585" y="0"/>
            <a:ext cx="6562585" cy="1325563"/>
          </a:xfrm>
          <a:prstGeom prst="ellipse">
            <a:avLst/>
          </a:prstGeom>
        </p:spPr>
        <p:txBody>
          <a:bodyPr vert="horz" lIns="91440" tIns="45720" rIns="91440" bIns="45720" rtlCol="0" anchor="ctr">
            <a:normAutofit/>
          </a:bodyPr>
          <a:lstStyle/>
          <a:p>
            <a:r>
              <a:rPr lang="en-US" kern="1200" dirty="0">
                <a:solidFill>
                  <a:schemeClr val="tx1"/>
                </a:solidFill>
                <a:latin typeface="+mj-lt"/>
                <a:ea typeface="+mj-ea"/>
                <a:cs typeface="+mj-cs"/>
              </a:rPr>
              <a:t>1. CONSITENCY</a:t>
            </a:r>
          </a:p>
        </p:txBody>
      </p:sp>
      <p:sp>
        <p:nvSpPr>
          <p:cNvPr id="9" name="Content Placeholder 2">
            <a:extLst>
              <a:ext uri="{FF2B5EF4-FFF2-40B4-BE49-F238E27FC236}">
                <a16:creationId xmlns:a16="http://schemas.microsoft.com/office/drawing/2014/main" id="{75643AD1-8FA0-2D41-84D9-5914566B0E49}"/>
              </a:ext>
            </a:extLst>
          </p:cNvPr>
          <p:cNvSpPr txBox="1">
            <a:spLocks/>
          </p:cNvSpPr>
          <p:nvPr/>
        </p:nvSpPr>
        <p:spPr>
          <a:xfrm>
            <a:off x="635577" y="1045029"/>
            <a:ext cx="11353800" cy="109527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latin typeface="+mj-lt"/>
              </a:rPr>
              <a:t>Most successful investors invest consistently over long periods. </a:t>
            </a:r>
          </a:p>
          <a:p>
            <a:r>
              <a:rPr lang="en-US" sz="2600" dirty="0">
                <a:latin typeface="+mj-lt"/>
              </a:rPr>
              <a:t>Investing on a regular basis is just as important as the amount invested</a:t>
            </a:r>
            <a:r>
              <a:rPr lang="en-US" dirty="0"/>
              <a:t>.</a:t>
            </a:r>
          </a:p>
        </p:txBody>
      </p:sp>
      <p:pic>
        <p:nvPicPr>
          <p:cNvPr id="6" name="Picture 5">
            <a:extLst>
              <a:ext uri="{FF2B5EF4-FFF2-40B4-BE49-F238E27FC236}">
                <a16:creationId xmlns:a16="http://schemas.microsoft.com/office/drawing/2014/main" id="{F2ECB0A9-B73C-C64C-8BED-5ACE66FD7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333" y="2140299"/>
            <a:ext cx="10164909" cy="4625032"/>
          </a:xfrm>
          <a:prstGeom prst="rect">
            <a:avLst/>
          </a:prstGeom>
        </p:spPr>
      </p:pic>
      <p:sp>
        <p:nvSpPr>
          <p:cNvPr id="15" name="Rectangle 14">
            <a:extLst>
              <a:ext uri="{FF2B5EF4-FFF2-40B4-BE49-F238E27FC236}">
                <a16:creationId xmlns:a16="http://schemas.microsoft.com/office/drawing/2014/main" id="{F9F0BF37-EEA3-6F46-9AB4-C0977CA9D0C2}"/>
              </a:ext>
              <a:ext uri="{C183D7F6-B498-43B3-948B-1728B52AA6E4}">
                <adec:decorative xmlns:adec="http://schemas.microsoft.com/office/drawing/2017/decorative" val="1"/>
              </a:ext>
            </a:extLst>
          </p:cNvPr>
          <p:cNvSpPr/>
          <p:nvPr/>
        </p:nvSpPr>
        <p:spPr>
          <a:xfrm>
            <a:off x="11607800" y="0"/>
            <a:ext cx="584200" cy="58420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L1</a:t>
            </a:r>
          </a:p>
        </p:txBody>
      </p:sp>
    </p:spTree>
    <p:extLst>
      <p:ext uri="{BB962C8B-B14F-4D97-AF65-F5344CB8AC3E}">
        <p14:creationId xmlns:p14="http://schemas.microsoft.com/office/powerpoint/2010/main" val="65390816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87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7D8590-E186-CE47-9858-87CDF51F948F}"/>
              </a:ext>
            </a:extLst>
          </p:cNvPr>
          <p:cNvSpPr>
            <a:spLocks noGrp="1"/>
          </p:cNvSpPr>
          <p:nvPr>
            <p:ph type="title"/>
          </p:nvPr>
        </p:nvSpPr>
        <p:spPr>
          <a:xfrm>
            <a:off x="524255" y="4592812"/>
            <a:ext cx="6594189" cy="980585"/>
          </a:xfrm>
        </p:spPr>
        <p:txBody>
          <a:bodyPr>
            <a:normAutofit/>
          </a:bodyPr>
          <a:lstStyle/>
          <a:p>
            <a:pPr algn="r"/>
            <a:r>
              <a:rPr lang="en-US" dirty="0">
                <a:solidFill>
                  <a:srgbClr val="FFFFFF"/>
                </a:solidFill>
              </a:rPr>
              <a:t>2. SIMPLICITY</a:t>
            </a:r>
          </a:p>
        </p:txBody>
      </p:sp>
      <p:pic>
        <p:nvPicPr>
          <p:cNvPr id="5" name="Picture 4">
            <a:extLst>
              <a:ext uri="{FF2B5EF4-FFF2-40B4-BE49-F238E27FC236}">
                <a16:creationId xmlns:a16="http://schemas.microsoft.com/office/drawing/2014/main" id="{D62B0C95-BD1C-8146-A3FE-88D13094101F}"/>
              </a:ext>
            </a:extLst>
          </p:cNvPr>
          <p:cNvPicPr>
            <a:picLocks noChangeAspect="1"/>
          </p:cNvPicPr>
          <p:nvPr/>
        </p:nvPicPr>
        <p:blipFill rotWithShape="1">
          <a:blip r:embed="rId2"/>
          <a:srcRect t="8514" r="1" b="3980"/>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2B2FF6C-0218-5F4F-BEEC-06E809FAC160}"/>
              </a:ext>
            </a:extLst>
          </p:cNvPr>
          <p:cNvSpPr>
            <a:spLocks noGrp="1"/>
          </p:cNvSpPr>
          <p:nvPr>
            <p:ph idx="1"/>
          </p:nvPr>
        </p:nvSpPr>
        <p:spPr>
          <a:xfrm>
            <a:off x="7582564" y="321731"/>
            <a:ext cx="4287704" cy="3617223"/>
          </a:xfrm>
        </p:spPr>
        <p:txBody>
          <a:bodyPr anchor="ctr">
            <a:normAutofit/>
          </a:bodyPr>
          <a:lstStyle/>
          <a:p>
            <a:r>
              <a:rPr lang="en-US" sz="2400" dirty="0">
                <a:solidFill>
                  <a:srgbClr val="FFFFFF"/>
                </a:solidFill>
                <a:latin typeface="+mj-lt"/>
              </a:rPr>
              <a:t>According to successful investors,  you should </a:t>
            </a:r>
            <a:r>
              <a:rPr lang="en-US" sz="2400" b="1" dirty="0">
                <a:solidFill>
                  <a:srgbClr val="FFFFFF"/>
                </a:solidFill>
                <a:latin typeface="+mj-lt"/>
              </a:rPr>
              <a:t>IGNORE</a:t>
            </a:r>
            <a:r>
              <a:rPr lang="en-US" sz="2400" dirty="0">
                <a:solidFill>
                  <a:srgbClr val="FFFFFF"/>
                </a:solidFill>
                <a:latin typeface="+mj-lt"/>
              </a:rPr>
              <a:t> any investment that seems:</a:t>
            </a:r>
          </a:p>
          <a:p>
            <a:pPr lvl="1">
              <a:buFont typeface="Wingdings" pitchFamily="2" charset="2"/>
              <a:buChar char="§"/>
            </a:pPr>
            <a:r>
              <a:rPr lang="en-US" dirty="0">
                <a:solidFill>
                  <a:srgbClr val="FFFFFF"/>
                </a:solidFill>
                <a:latin typeface="+mj-lt"/>
              </a:rPr>
              <a:t>Too complicated, or you don’t understand.</a:t>
            </a:r>
          </a:p>
          <a:p>
            <a:pPr lvl="1">
              <a:buFont typeface="Wingdings" pitchFamily="2" charset="2"/>
              <a:buChar char="§"/>
            </a:pPr>
            <a:r>
              <a:rPr lang="en-US" dirty="0">
                <a:solidFill>
                  <a:srgbClr val="FFFFFF"/>
                </a:solidFill>
                <a:latin typeface="+mj-lt"/>
              </a:rPr>
              <a:t>Too good to be true, because it probably is</a:t>
            </a:r>
          </a:p>
        </p:txBody>
      </p:sp>
      <p:sp>
        <p:nvSpPr>
          <p:cNvPr id="7" name="Rectangle 6">
            <a:extLst>
              <a:ext uri="{FF2B5EF4-FFF2-40B4-BE49-F238E27FC236}">
                <a16:creationId xmlns:a16="http://schemas.microsoft.com/office/drawing/2014/main" id="{0573DFDC-DC1A-0B42-90EF-54F3B34CFF87}"/>
              </a:ext>
            </a:extLst>
          </p:cNvPr>
          <p:cNvSpPr/>
          <p:nvPr/>
        </p:nvSpPr>
        <p:spPr>
          <a:xfrm>
            <a:off x="4128793" y="5346940"/>
            <a:ext cx="3123356" cy="369332"/>
          </a:xfrm>
          <a:prstGeom prst="rect">
            <a:avLst/>
          </a:prstGeom>
        </p:spPr>
        <p:txBody>
          <a:bodyPr wrap="none">
            <a:spAutoFit/>
          </a:bodyPr>
          <a:lstStyle/>
          <a:p>
            <a:r>
              <a:rPr lang="en-US" dirty="0">
                <a:solidFill>
                  <a:srgbClr val="FFFFFF"/>
                </a:solidFill>
              </a:rPr>
              <a:t>Stay with what you understand!</a:t>
            </a:r>
          </a:p>
        </p:txBody>
      </p:sp>
      <p:sp>
        <p:nvSpPr>
          <p:cNvPr id="13" name="Rectangle 12">
            <a:extLst>
              <a:ext uri="{FF2B5EF4-FFF2-40B4-BE49-F238E27FC236}">
                <a16:creationId xmlns:a16="http://schemas.microsoft.com/office/drawing/2014/main" id="{A4763A80-E695-C542-9F13-57FA64C60039}"/>
              </a:ext>
            </a:extLst>
          </p:cNvPr>
          <p:cNvSpPr/>
          <p:nvPr/>
        </p:nvSpPr>
        <p:spPr>
          <a:xfrm>
            <a:off x="7582561" y="3938954"/>
            <a:ext cx="4214203" cy="1938992"/>
          </a:xfrm>
          <a:prstGeom prst="rect">
            <a:avLst/>
          </a:prstGeom>
        </p:spPr>
        <p:txBody>
          <a:bodyPr wrap="square">
            <a:spAutoFit/>
          </a:bodyPr>
          <a:lstStyle/>
          <a:p>
            <a:pPr algn="ctr"/>
            <a:r>
              <a:rPr lang="en-US" sz="2400" b="1" dirty="0">
                <a:solidFill>
                  <a:schemeClr val="accent6">
                    <a:lumMod val="20000"/>
                    <a:lumOff val="80000"/>
                  </a:schemeClr>
                </a:solidFill>
                <a:latin typeface="+mj-lt"/>
              </a:rPr>
              <a:t>Some investors get lucky, but most build wealth because they invest regularly &amp; avoid out of the ordinary investments</a:t>
            </a:r>
          </a:p>
        </p:txBody>
      </p:sp>
      <p:sp>
        <p:nvSpPr>
          <p:cNvPr id="14" name="Rectangle 13">
            <a:extLst>
              <a:ext uri="{FF2B5EF4-FFF2-40B4-BE49-F238E27FC236}">
                <a16:creationId xmlns:a16="http://schemas.microsoft.com/office/drawing/2014/main" id="{7D4DB5A8-D1C4-C745-A730-DC29EF4A8ED8}"/>
              </a:ext>
              <a:ext uri="{C183D7F6-B498-43B3-948B-1728B52AA6E4}">
                <adec:decorative xmlns:adec="http://schemas.microsoft.com/office/drawing/2017/decorative" val="1"/>
              </a:ext>
            </a:extLst>
          </p:cNvPr>
          <p:cNvSpPr/>
          <p:nvPr/>
        </p:nvSpPr>
        <p:spPr>
          <a:xfrm>
            <a:off x="11607800" y="0"/>
            <a:ext cx="584200" cy="58420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L1</a:t>
            </a:r>
          </a:p>
        </p:txBody>
      </p:sp>
    </p:spTree>
    <p:extLst>
      <p:ext uri="{BB962C8B-B14F-4D97-AF65-F5344CB8AC3E}">
        <p14:creationId xmlns:p14="http://schemas.microsoft.com/office/powerpoint/2010/main" val="1289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A0FB-95E2-4D49-BAEB-A6A813FD1B1C}"/>
              </a:ext>
            </a:extLst>
          </p:cNvPr>
          <p:cNvSpPr>
            <a:spLocks noGrp="1"/>
          </p:cNvSpPr>
          <p:nvPr>
            <p:ph type="title"/>
          </p:nvPr>
        </p:nvSpPr>
        <p:spPr>
          <a:xfrm>
            <a:off x="838200" y="365125"/>
            <a:ext cx="10515600" cy="1325563"/>
          </a:xfrm>
        </p:spPr>
        <p:txBody>
          <a:bodyPr>
            <a:normAutofit/>
          </a:bodyPr>
          <a:lstStyle/>
          <a:p>
            <a:r>
              <a:rPr lang="en-US" dirty="0"/>
              <a:t>3. The Risk-Return RELATIONSHIP</a:t>
            </a:r>
          </a:p>
        </p:txBody>
      </p:sp>
      <p:sp>
        <p:nvSpPr>
          <p:cNvPr id="3" name="Content Placeholder 2">
            <a:extLst>
              <a:ext uri="{FF2B5EF4-FFF2-40B4-BE49-F238E27FC236}">
                <a16:creationId xmlns:a16="http://schemas.microsoft.com/office/drawing/2014/main" id="{563B080D-F55A-5847-B3AF-270D8C7A6861}"/>
              </a:ext>
            </a:extLst>
          </p:cNvPr>
          <p:cNvSpPr>
            <a:spLocks noGrp="1"/>
          </p:cNvSpPr>
          <p:nvPr>
            <p:ph sz="half" idx="1"/>
          </p:nvPr>
        </p:nvSpPr>
        <p:spPr>
          <a:xfrm>
            <a:off x="291402" y="2110154"/>
            <a:ext cx="6240198" cy="4066809"/>
          </a:xfrm>
        </p:spPr>
        <p:txBody>
          <a:bodyPr>
            <a:normAutofit/>
          </a:bodyPr>
          <a:lstStyle/>
          <a:p>
            <a:r>
              <a:rPr lang="en-US" sz="2400" b="1" dirty="0">
                <a:solidFill>
                  <a:schemeClr val="tx2">
                    <a:lumMod val="75000"/>
                  </a:schemeClr>
                </a:solidFill>
                <a:latin typeface="+mj-lt"/>
              </a:rPr>
              <a:t>RISK</a:t>
            </a:r>
            <a:r>
              <a:rPr lang="en-US" sz="2400" dirty="0">
                <a:latin typeface="+mj-lt"/>
              </a:rPr>
              <a:t> is the degree to which the outcome is uncertain but a probably </a:t>
            </a:r>
            <a:r>
              <a:rPr lang="en-US" sz="2400" u="sng" dirty="0">
                <a:latin typeface="+mj-lt"/>
              </a:rPr>
              <a:t>outcome can be estimated</a:t>
            </a:r>
            <a:r>
              <a:rPr lang="en-US" sz="2400" dirty="0">
                <a:latin typeface="+mj-lt"/>
              </a:rPr>
              <a:t>. </a:t>
            </a:r>
          </a:p>
          <a:p>
            <a:r>
              <a:rPr lang="en-US" sz="2400" dirty="0">
                <a:latin typeface="+mj-lt"/>
              </a:rPr>
              <a:t>Investors realize some investments are riskier then others, so they demand higher </a:t>
            </a:r>
            <a:r>
              <a:rPr lang="en-US" sz="2400" b="1" dirty="0">
                <a:latin typeface="+mj-lt"/>
              </a:rPr>
              <a:t>compensation $$$</a:t>
            </a:r>
            <a:r>
              <a:rPr lang="en-US" sz="2400" dirty="0">
                <a:latin typeface="+mj-lt"/>
              </a:rPr>
              <a:t>. </a:t>
            </a:r>
          </a:p>
          <a:p>
            <a:r>
              <a:rPr lang="en-US" sz="2400" dirty="0">
                <a:latin typeface="+mj-lt"/>
              </a:rPr>
              <a:t>As an investor you have to consider the </a:t>
            </a:r>
            <a:r>
              <a:rPr lang="en-US" sz="2400" u="sng" dirty="0">
                <a:latin typeface="+mj-lt"/>
              </a:rPr>
              <a:t>level of risk you can tolerate</a:t>
            </a:r>
            <a:r>
              <a:rPr lang="en-US" sz="2400" dirty="0">
                <a:latin typeface="+mj-lt"/>
              </a:rPr>
              <a:t>. </a:t>
            </a:r>
          </a:p>
        </p:txBody>
      </p:sp>
      <p:pic>
        <p:nvPicPr>
          <p:cNvPr id="9" name="Content Placeholder 8">
            <a:extLst>
              <a:ext uri="{FF2B5EF4-FFF2-40B4-BE49-F238E27FC236}">
                <a16:creationId xmlns:a16="http://schemas.microsoft.com/office/drawing/2014/main" id="{05B77755-5B59-C24B-A55D-1FB6B2AD440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31600" y="1569074"/>
            <a:ext cx="5194827" cy="5019872"/>
          </a:xfrm>
        </p:spPr>
      </p:pic>
      <p:cxnSp>
        <p:nvCxnSpPr>
          <p:cNvPr id="13" name="Straight Connector 12">
            <a:extLst>
              <a:ext uri="{FF2B5EF4-FFF2-40B4-BE49-F238E27FC236}">
                <a16:creationId xmlns:a16="http://schemas.microsoft.com/office/drawing/2014/main" id="{AA6D04AA-267B-6946-8AB7-2950215868B9}"/>
              </a:ext>
            </a:extLst>
          </p:cNvPr>
          <p:cNvCxnSpPr>
            <a:cxnSpLocks/>
          </p:cNvCxnSpPr>
          <p:nvPr/>
        </p:nvCxnSpPr>
        <p:spPr>
          <a:xfrm>
            <a:off x="1784333" y="1451102"/>
            <a:ext cx="6907491"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D723050-EEE6-7A41-907C-48D60624B127}"/>
              </a:ext>
              <a:ext uri="{C183D7F6-B498-43B3-948B-1728B52AA6E4}">
                <adec:decorative xmlns:adec="http://schemas.microsoft.com/office/drawing/2017/decorative" val="1"/>
              </a:ext>
            </a:extLst>
          </p:cNvPr>
          <p:cNvSpPr/>
          <p:nvPr/>
        </p:nvSpPr>
        <p:spPr>
          <a:xfrm>
            <a:off x="11607800" y="0"/>
            <a:ext cx="584200" cy="58420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L1</a:t>
            </a:r>
          </a:p>
        </p:txBody>
      </p:sp>
    </p:spTree>
    <p:extLst>
      <p:ext uri="{BB962C8B-B14F-4D97-AF65-F5344CB8AC3E}">
        <p14:creationId xmlns:p14="http://schemas.microsoft.com/office/powerpoint/2010/main" val="2496199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701F04-01AA-404E-8C27-B888061D8541}"/>
              </a:ext>
            </a:extLst>
          </p:cNvPr>
          <p:cNvPicPr>
            <a:picLocks noChangeAspect="1"/>
          </p:cNvPicPr>
          <p:nvPr/>
        </p:nvPicPr>
        <p:blipFill rotWithShape="1">
          <a:blip r:embed="rId2"/>
          <a:srcRect t="6759" r="9091" b="2332"/>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10348F-A1B9-BB43-A5D1-602936EEBDD8}"/>
              </a:ext>
            </a:extLst>
          </p:cNvPr>
          <p:cNvSpPr>
            <a:spLocks noGrp="1"/>
          </p:cNvSpPr>
          <p:nvPr>
            <p:ph type="title"/>
          </p:nvPr>
        </p:nvSpPr>
        <p:spPr>
          <a:xfrm>
            <a:off x="336884" y="321176"/>
            <a:ext cx="7197772" cy="1344975"/>
          </a:xfrm>
        </p:spPr>
        <p:txBody>
          <a:bodyPr>
            <a:normAutofit/>
          </a:bodyPr>
          <a:lstStyle/>
          <a:p>
            <a:pPr algn="ctr"/>
            <a:r>
              <a:rPr lang="en-US" dirty="0"/>
              <a:t>4. Investment OBJECTIVE</a:t>
            </a:r>
          </a:p>
        </p:txBody>
      </p:sp>
      <p:sp>
        <p:nvSpPr>
          <p:cNvPr id="3" name="Content Placeholder 2">
            <a:extLst>
              <a:ext uri="{FF2B5EF4-FFF2-40B4-BE49-F238E27FC236}">
                <a16:creationId xmlns:a16="http://schemas.microsoft.com/office/drawing/2014/main" id="{E62BA04E-D445-1A49-AAA5-6515AB3E8356}"/>
              </a:ext>
            </a:extLst>
          </p:cNvPr>
          <p:cNvSpPr>
            <a:spLocks noGrp="1"/>
          </p:cNvSpPr>
          <p:nvPr>
            <p:ph idx="1"/>
          </p:nvPr>
        </p:nvSpPr>
        <p:spPr>
          <a:xfrm>
            <a:off x="411983" y="1547446"/>
            <a:ext cx="7122674" cy="4347327"/>
          </a:xfrm>
        </p:spPr>
        <p:txBody>
          <a:bodyPr>
            <a:normAutofit/>
          </a:bodyPr>
          <a:lstStyle/>
          <a:p>
            <a:r>
              <a:rPr lang="en-US" sz="2400" dirty="0"/>
              <a:t>WHAT’S YOUR REASON FOR INVESTING?</a:t>
            </a:r>
          </a:p>
          <a:p>
            <a:pPr lvl="1">
              <a:buFont typeface="Wingdings" pitchFamily="2" charset="2"/>
              <a:buChar char="§"/>
            </a:pPr>
            <a:r>
              <a:rPr lang="en-US" dirty="0"/>
              <a:t>If you want to cover your living expenses during random periods of unemployment, you might want financial assets that can be easily converted into cash. </a:t>
            </a:r>
          </a:p>
          <a:p>
            <a:pPr lvl="1">
              <a:buFont typeface="Wingdings" pitchFamily="2" charset="2"/>
              <a:buChar char="§"/>
            </a:pPr>
            <a:r>
              <a:rPr lang="en-US" dirty="0"/>
              <a:t>If you want to save for retirement, another type of financial asset might work better, such as a 401(k). </a:t>
            </a:r>
          </a:p>
        </p:txBody>
      </p:sp>
      <p:sp>
        <p:nvSpPr>
          <p:cNvPr id="7" name="Content Placeholder 2">
            <a:extLst>
              <a:ext uri="{FF2B5EF4-FFF2-40B4-BE49-F238E27FC236}">
                <a16:creationId xmlns:a16="http://schemas.microsoft.com/office/drawing/2014/main" id="{9A4F070C-F226-F843-A6A9-785CF0DF67F1}"/>
              </a:ext>
            </a:extLst>
          </p:cNvPr>
          <p:cNvSpPr txBox="1">
            <a:spLocks/>
          </p:cNvSpPr>
          <p:nvPr/>
        </p:nvSpPr>
        <p:spPr>
          <a:xfrm>
            <a:off x="411982" y="4342807"/>
            <a:ext cx="7013750" cy="9699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accent5">
                    <a:lumMod val="75000"/>
                  </a:schemeClr>
                </a:solidFill>
                <a:latin typeface="+mj-lt"/>
              </a:rPr>
              <a:t>If you were to invest your money, what would your objectives be?</a:t>
            </a:r>
          </a:p>
        </p:txBody>
      </p:sp>
      <p:sp>
        <p:nvSpPr>
          <p:cNvPr id="9" name="Rectangle 8">
            <a:extLst>
              <a:ext uri="{FF2B5EF4-FFF2-40B4-BE49-F238E27FC236}">
                <a16:creationId xmlns:a16="http://schemas.microsoft.com/office/drawing/2014/main" id="{A785E46C-91DD-DF4B-B536-B7F70FD18EFC}"/>
              </a:ext>
              <a:ext uri="{C183D7F6-B498-43B3-948B-1728B52AA6E4}">
                <adec:decorative xmlns:adec="http://schemas.microsoft.com/office/drawing/2017/decorative" val="1"/>
              </a:ext>
            </a:extLst>
          </p:cNvPr>
          <p:cNvSpPr/>
          <p:nvPr/>
        </p:nvSpPr>
        <p:spPr>
          <a:xfrm>
            <a:off x="11607800" y="0"/>
            <a:ext cx="584200" cy="58420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L1</a:t>
            </a:r>
          </a:p>
        </p:txBody>
      </p:sp>
    </p:spTree>
    <p:extLst>
      <p:ext uri="{BB962C8B-B14F-4D97-AF65-F5344CB8AC3E}">
        <p14:creationId xmlns:p14="http://schemas.microsoft.com/office/powerpoint/2010/main" val="34895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C3101C-B783-1641-B1BC-5B5661CB449E}"/>
              </a:ext>
            </a:extLst>
          </p:cNvPr>
          <p:cNvSpPr>
            <a:spLocks noGrp="1"/>
          </p:cNvSpPr>
          <p:nvPr>
            <p:ph type="title"/>
          </p:nvPr>
        </p:nvSpPr>
        <p:spPr>
          <a:xfrm>
            <a:off x="1286932" y="1204109"/>
            <a:ext cx="10023398" cy="857894"/>
          </a:xfrm>
        </p:spPr>
        <p:txBody>
          <a:bodyPr>
            <a:normAutofit/>
          </a:bodyPr>
          <a:lstStyle/>
          <a:p>
            <a:r>
              <a:rPr lang="en-US" sz="4000">
                <a:solidFill>
                  <a:srgbClr val="FFFFFF"/>
                </a:solidFill>
              </a:rPr>
              <a:t>Activity- RISK</a:t>
            </a:r>
          </a:p>
        </p:txBody>
      </p:sp>
      <p:sp>
        <p:nvSpPr>
          <p:cNvPr id="3" name="Content Placeholder 2">
            <a:extLst>
              <a:ext uri="{FF2B5EF4-FFF2-40B4-BE49-F238E27FC236}">
                <a16:creationId xmlns:a16="http://schemas.microsoft.com/office/drawing/2014/main" id="{6F9B9CA7-966A-0E46-B832-59D14FA3B40F}"/>
              </a:ext>
            </a:extLst>
          </p:cNvPr>
          <p:cNvSpPr>
            <a:spLocks noGrp="1"/>
          </p:cNvSpPr>
          <p:nvPr>
            <p:ph idx="1"/>
          </p:nvPr>
        </p:nvSpPr>
        <p:spPr>
          <a:xfrm>
            <a:off x="965198" y="2559090"/>
            <a:ext cx="5261039" cy="3666898"/>
          </a:xfrm>
        </p:spPr>
        <p:txBody>
          <a:bodyPr>
            <a:normAutofit/>
          </a:bodyPr>
          <a:lstStyle/>
          <a:p>
            <a:r>
              <a:rPr lang="en-US" sz="2400" dirty="0">
                <a:latin typeface="+mj-lt"/>
              </a:rPr>
              <a:t>Things to remember when saving/investing:</a:t>
            </a:r>
          </a:p>
          <a:p>
            <a:pPr lvl="1">
              <a:buFont typeface="Wingdings" pitchFamily="2" charset="2"/>
              <a:buChar char="§"/>
            </a:pPr>
            <a:r>
              <a:rPr lang="en-US" dirty="0">
                <a:latin typeface="+mj-lt"/>
              </a:rPr>
              <a:t>Invest only what you can afford to lose.</a:t>
            </a:r>
          </a:p>
          <a:p>
            <a:pPr lvl="1">
              <a:buFont typeface="Wingdings" pitchFamily="2" charset="2"/>
              <a:buChar char="§"/>
            </a:pPr>
            <a:r>
              <a:rPr lang="en-US" dirty="0">
                <a:latin typeface="+mj-lt"/>
              </a:rPr>
              <a:t>Invest at your comfort level.</a:t>
            </a:r>
          </a:p>
          <a:p>
            <a:pPr lvl="1">
              <a:buFont typeface="Wingdings" pitchFamily="2" charset="2"/>
              <a:buChar char="§"/>
            </a:pPr>
            <a:r>
              <a:rPr lang="en-US" dirty="0">
                <a:latin typeface="+mj-lt"/>
              </a:rPr>
              <a:t>Invest according to your age</a:t>
            </a:r>
          </a:p>
        </p:txBody>
      </p:sp>
      <p:pic>
        <p:nvPicPr>
          <p:cNvPr id="7" name="Picture 6">
            <a:extLst>
              <a:ext uri="{FF2B5EF4-FFF2-40B4-BE49-F238E27FC236}">
                <a16:creationId xmlns:a16="http://schemas.microsoft.com/office/drawing/2014/main" id="{161E01EC-CCE7-D246-BEB7-B5578B6AA8CC}"/>
              </a:ext>
            </a:extLst>
          </p:cNvPr>
          <p:cNvPicPr>
            <a:picLocks noChangeAspect="1"/>
          </p:cNvPicPr>
          <p:nvPr/>
        </p:nvPicPr>
        <p:blipFill>
          <a:blip r:embed="rId2"/>
          <a:stretch>
            <a:fillRect/>
          </a:stretch>
        </p:blipFill>
        <p:spPr>
          <a:xfrm>
            <a:off x="6226237" y="2962451"/>
            <a:ext cx="4865616" cy="2820012"/>
          </a:xfrm>
          <a:prstGeom prst="rect">
            <a:avLst/>
          </a:prstGeom>
        </p:spPr>
      </p:pic>
      <p:sp>
        <p:nvSpPr>
          <p:cNvPr id="6" name="Rectangle 5">
            <a:extLst>
              <a:ext uri="{FF2B5EF4-FFF2-40B4-BE49-F238E27FC236}">
                <a16:creationId xmlns:a16="http://schemas.microsoft.com/office/drawing/2014/main" id="{A3038ACE-F3CD-A343-B7EA-F69FF574B848}"/>
              </a:ext>
              <a:ext uri="{C183D7F6-B498-43B3-948B-1728B52AA6E4}">
                <adec:decorative xmlns:adec="http://schemas.microsoft.com/office/drawing/2017/decorative" val="1"/>
              </a:ext>
            </a:extLst>
          </p:cNvPr>
          <p:cNvSpPr/>
          <p:nvPr/>
        </p:nvSpPr>
        <p:spPr>
          <a:xfrm>
            <a:off x="11607800" y="0"/>
            <a:ext cx="584200" cy="58420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L1</a:t>
            </a:r>
            <a:endParaRPr lang="en-US"/>
          </a:p>
        </p:txBody>
      </p:sp>
    </p:spTree>
    <p:extLst>
      <p:ext uri="{BB962C8B-B14F-4D97-AF65-F5344CB8AC3E}">
        <p14:creationId xmlns:p14="http://schemas.microsoft.com/office/powerpoint/2010/main" val="2912550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A5937-5DB2-CA4A-A68B-3CDD1813240C}"/>
              </a:ext>
            </a:extLst>
          </p:cNvPr>
          <p:cNvSpPr>
            <a:spLocks noGrp="1"/>
          </p:cNvSpPr>
          <p:nvPr>
            <p:ph type="title"/>
          </p:nvPr>
        </p:nvSpPr>
        <p:spPr>
          <a:xfrm>
            <a:off x="1750742" y="0"/>
            <a:ext cx="9603058" cy="1139204"/>
          </a:xfrm>
        </p:spPr>
        <p:txBody>
          <a:bodyPr/>
          <a:lstStyle/>
          <a:p>
            <a:r>
              <a:rPr lang="en-US" b="1" dirty="0"/>
              <a:t>Welcome:</a:t>
            </a:r>
            <a:r>
              <a:rPr lang="en-US" dirty="0"/>
              <a:t> </a:t>
            </a:r>
            <a:r>
              <a:rPr lang="en-US" sz="2200" dirty="0"/>
              <a:t>Pick up the Study Guide &amp; Warm-up sheet on your way in</a:t>
            </a:r>
          </a:p>
        </p:txBody>
      </p:sp>
      <p:sp>
        <p:nvSpPr>
          <p:cNvPr id="3" name="Content Placeholder 2">
            <a:extLst>
              <a:ext uri="{FF2B5EF4-FFF2-40B4-BE49-F238E27FC236}">
                <a16:creationId xmlns:a16="http://schemas.microsoft.com/office/drawing/2014/main" id="{2E49732B-C5FF-6847-AAF3-A0A8AC5F664D}"/>
              </a:ext>
            </a:extLst>
          </p:cNvPr>
          <p:cNvSpPr>
            <a:spLocks noGrp="1"/>
          </p:cNvSpPr>
          <p:nvPr>
            <p:ph sz="half" idx="1"/>
          </p:nvPr>
        </p:nvSpPr>
        <p:spPr>
          <a:xfrm>
            <a:off x="-1" y="1073399"/>
            <a:ext cx="9219846" cy="4305426"/>
          </a:xfrm>
        </p:spPr>
        <p:txBody>
          <a:bodyPr>
            <a:normAutofit/>
          </a:bodyPr>
          <a:lstStyle/>
          <a:p>
            <a:r>
              <a:rPr lang="en-US" dirty="0"/>
              <a:t>Answer the following questions on your Warm-up sheet (#1):</a:t>
            </a:r>
          </a:p>
          <a:p>
            <a:pPr marL="914400" lvl="1" indent="-457200">
              <a:buFont typeface="+mj-lt"/>
              <a:buAutoNum type="arabicPeriod"/>
            </a:pPr>
            <a:r>
              <a:rPr lang="en-US" dirty="0"/>
              <a:t>What’s the surest method of accumulating $1 million- saving or gambling?</a:t>
            </a:r>
          </a:p>
          <a:p>
            <a:pPr marL="914400" lvl="1" indent="-457200">
              <a:buFont typeface="+mj-lt"/>
              <a:buAutoNum type="arabicPeriod"/>
            </a:pPr>
            <a:r>
              <a:rPr lang="en-US" dirty="0"/>
              <a:t>Whenever you have extra money (as a gift, from your paycheck, etc.) what do you do with it?  </a:t>
            </a:r>
          </a:p>
          <a:p>
            <a:pPr marL="914400" lvl="1" indent="-457200">
              <a:buFont typeface="+mj-lt"/>
              <a:buAutoNum type="arabicPeriod"/>
            </a:pPr>
            <a:r>
              <a:rPr lang="en-US" dirty="0"/>
              <a:t>Go to </a:t>
            </a:r>
            <a:r>
              <a:rPr lang="en-US" dirty="0">
                <a:hlinkClick r:id="rId2"/>
              </a:rPr>
              <a:t>https://www.bankrate.com/calculators/savings/save-million-calculator.aspx</a:t>
            </a:r>
            <a:r>
              <a:rPr lang="en-US" dirty="0"/>
              <a:t> to figure out how much you have to save each month to reach a million by retirement age.</a:t>
            </a:r>
          </a:p>
          <a:p>
            <a:pPr lvl="2"/>
            <a:r>
              <a:rPr lang="en-US" dirty="0"/>
              <a:t>Consider when you want to retire (avg. 65) &amp; how much you think you can save once you’ve started your career.</a:t>
            </a:r>
          </a:p>
          <a:p>
            <a:pPr lvl="2"/>
            <a:r>
              <a:rPr lang="en-US" dirty="0"/>
              <a:t>How much do you need to invest each month to reach $1 million, at what interest rate and at what retirement age?</a:t>
            </a:r>
          </a:p>
          <a:p>
            <a:pPr marL="457200" lvl="1" indent="0">
              <a:buNone/>
            </a:pPr>
            <a:endParaRPr lang="en-US" dirty="0"/>
          </a:p>
        </p:txBody>
      </p:sp>
      <p:sp>
        <p:nvSpPr>
          <p:cNvPr id="4" name="Rectangle 3">
            <a:extLst>
              <a:ext uri="{FF2B5EF4-FFF2-40B4-BE49-F238E27FC236}">
                <a16:creationId xmlns:a16="http://schemas.microsoft.com/office/drawing/2014/main" id="{A013A623-C031-7745-8A1D-CCF411589A1F}"/>
              </a:ext>
              <a:ext uri="{C183D7F6-B498-43B3-948B-1728B52AA6E4}">
                <adec:decorative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L1</a:t>
            </a:r>
          </a:p>
        </p:txBody>
      </p:sp>
      <p:sp>
        <p:nvSpPr>
          <p:cNvPr id="5" name="Rectangle 4">
            <a:extLst>
              <a:ext uri="{FF2B5EF4-FFF2-40B4-BE49-F238E27FC236}">
                <a16:creationId xmlns:a16="http://schemas.microsoft.com/office/drawing/2014/main" id="{BCBD46AC-AF1D-494E-B8A3-611135FEC19C}"/>
              </a:ext>
              <a:ext uri="{C183D7F6-B498-43B3-948B-1728B52AA6E4}">
                <adec:decorative xmlns:adec="http://schemas.microsoft.com/office/drawing/2017/decorative" val="1"/>
              </a:ext>
            </a:extLst>
          </p:cNvPr>
          <p:cNvSpPr/>
          <p:nvPr/>
        </p:nvSpPr>
        <p:spPr>
          <a:xfrm>
            <a:off x="0" y="0"/>
            <a:ext cx="1750742" cy="58420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Tues. 4/2/19</a:t>
            </a:r>
          </a:p>
        </p:txBody>
      </p:sp>
      <p:sp>
        <p:nvSpPr>
          <p:cNvPr id="6" name="Content Placeholder 2">
            <a:extLst>
              <a:ext uri="{FF2B5EF4-FFF2-40B4-BE49-F238E27FC236}">
                <a16:creationId xmlns:a16="http://schemas.microsoft.com/office/drawing/2014/main" id="{D7610A11-F02B-2F42-AD6C-F390F033F904}"/>
              </a:ext>
            </a:extLst>
          </p:cNvPr>
          <p:cNvSpPr txBox="1">
            <a:spLocks/>
          </p:cNvSpPr>
          <p:nvPr/>
        </p:nvSpPr>
        <p:spPr>
          <a:xfrm>
            <a:off x="260332" y="5394015"/>
            <a:ext cx="11870801" cy="95071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lumMod val="75000"/>
                  </a:schemeClr>
                </a:solidFill>
              </a:rPr>
              <a:t>You can find the link to the website on Google Classroom&gt;classroom&gt;Unit 4&gt;Link to calculate savings</a:t>
            </a:r>
          </a:p>
          <a:p>
            <a:r>
              <a:rPr lang="en-US" dirty="0">
                <a:solidFill>
                  <a:schemeClr val="accent1">
                    <a:lumMod val="75000"/>
                  </a:schemeClr>
                </a:solidFill>
              </a:rPr>
              <a:t>When you’re done with the warm-up, start working on the </a:t>
            </a:r>
            <a:r>
              <a:rPr lang="en-US" b="1" dirty="0">
                <a:solidFill>
                  <a:schemeClr val="accent1">
                    <a:lumMod val="75000"/>
                  </a:schemeClr>
                </a:solidFill>
              </a:rPr>
              <a:t>vocabulary</a:t>
            </a:r>
            <a:r>
              <a:rPr lang="en-US" dirty="0">
                <a:solidFill>
                  <a:schemeClr val="accent1">
                    <a:lumMod val="75000"/>
                  </a:schemeClr>
                </a:solidFill>
              </a:rPr>
              <a:t> for 11.1: Savings &amp; Financial Systems.- Reading is on my website </a:t>
            </a:r>
          </a:p>
          <a:p>
            <a:pPr marL="0" indent="0">
              <a:buNone/>
            </a:pPr>
            <a:endParaRPr lang="en-US" dirty="0"/>
          </a:p>
        </p:txBody>
      </p:sp>
      <p:pic>
        <p:nvPicPr>
          <p:cNvPr id="8" name="Picture 7">
            <a:extLst>
              <a:ext uri="{FF2B5EF4-FFF2-40B4-BE49-F238E27FC236}">
                <a16:creationId xmlns:a16="http://schemas.microsoft.com/office/drawing/2014/main" id="{A0080214-02C7-EB4D-A26E-C2D539C61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9845" y="1993528"/>
            <a:ext cx="2911288" cy="2911288"/>
          </a:xfrm>
          <a:prstGeom prst="rect">
            <a:avLst/>
          </a:prstGeom>
        </p:spPr>
      </p:pic>
    </p:spTree>
    <p:extLst>
      <p:ext uri="{BB962C8B-B14F-4D97-AF65-F5344CB8AC3E}">
        <p14:creationId xmlns:p14="http://schemas.microsoft.com/office/powerpoint/2010/main" val="3656374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90315-5F5D-5740-B97E-9BE4E7B1D7F1}"/>
              </a:ext>
            </a:extLst>
          </p:cNvPr>
          <p:cNvSpPr>
            <a:spLocks noGrp="1"/>
          </p:cNvSpPr>
          <p:nvPr>
            <p:ph type="title"/>
          </p:nvPr>
        </p:nvSpPr>
        <p:spPr/>
        <p:txBody>
          <a:bodyPr/>
          <a:lstStyle/>
          <a:p>
            <a:r>
              <a:rPr lang="en-US" dirty="0"/>
              <a:t>Investment SITUATIONS</a:t>
            </a:r>
          </a:p>
        </p:txBody>
      </p:sp>
      <p:sp>
        <p:nvSpPr>
          <p:cNvPr id="3" name="Content Placeholder 2">
            <a:extLst>
              <a:ext uri="{FF2B5EF4-FFF2-40B4-BE49-F238E27FC236}">
                <a16:creationId xmlns:a16="http://schemas.microsoft.com/office/drawing/2014/main" id="{EF16AF25-8815-8844-932D-8957DCCF2465}"/>
              </a:ext>
            </a:extLst>
          </p:cNvPr>
          <p:cNvSpPr>
            <a:spLocks noGrp="1"/>
          </p:cNvSpPr>
          <p:nvPr>
            <p:ph idx="1"/>
          </p:nvPr>
        </p:nvSpPr>
        <p:spPr>
          <a:xfrm>
            <a:off x="838200" y="1690688"/>
            <a:ext cx="10515600" cy="4486275"/>
          </a:xfrm>
        </p:spPr>
        <p:txBody>
          <a:bodyPr>
            <a:normAutofit/>
          </a:bodyPr>
          <a:lstStyle/>
          <a:p>
            <a:pPr marL="0" indent="0">
              <a:buNone/>
            </a:pPr>
            <a:r>
              <a:rPr lang="en-US" dirty="0">
                <a:solidFill>
                  <a:srgbClr val="000000"/>
                </a:solidFill>
                <a:latin typeface="Arial - 28"/>
              </a:rPr>
              <a:t>1. You received $1,000 in gift money for your high school graduation.  You have no need for this money anytime soon.</a:t>
            </a:r>
          </a:p>
          <a:p>
            <a:endParaRPr lang="en-US" dirty="0">
              <a:solidFill>
                <a:srgbClr val="000000"/>
              </a:solidFill>
              <a:latin typeface="Arial - 28"/>
            </a:endParaRPr>
          </a:p>
          <a:p>
            <a:pPr marL="0" indent="0">
              <a:buNone/>
            </a:pPr>
            <a:r>
              <a:rPr lang="en-US" dirty="0">
                <a:solidFill>
                  <a:srgbClr val="000000"/>
                </a:solidFill>
                <a:latin typeface="Arial - 28"/>
              </a:rPr>
              <a:t>2. You have $18,000 that you'll need for college next year.  </a:t>
            </a:r>
          </a:p>
          <a:p>
            <a:endParaRPr lang="en-US" dirty="0">
              <a:solidFill>
                <a:srgbClr val="000000"/>
              </a:solidFill>
              <a:latin typeface="Arial - 28"/>
            </a:endParaRPr>
          </a:p>
          <a:p>
            <a:pPr marL="0" indent="0">
              <a:buNone/>
            </a:pPr>
            <a:r>
              <a:rPr lang="en-US" dirty="0">
                <a:solidFill>
                  <a:srgbClr val="000000"/>
                </a:solidFill>
                <a:latin typeface="Arial - 28"/>
              </a:rPr>
              <a:t>3. You inherited $10,000 from your great aunt that you would like to use as a down payment on a house you plan to buy next year.  </a:t>
            </a:r>
          </a:p>
          <a:p>
            <a:endParaRPr lang="en-US" dirty="0"/>
          </a:p>
        </p:txBody>
      </p:sp>
      <p:sp>
        <p:nvSpPr>
          <p:cNvPr id="5" name="Rectangle 4">
            <a:extLst>
              <a:ext uri="{FF2B5EF4-FFF2-40B4-BE49-F238E27FC236}">
                <a16:creationId xmlns:a16="http://schemas.microsoft.com/office/drawing/2014/main" id="{7D5B13CB-EA30-DB44-9215-464A6E74038D}"/>
              </a:ext>
              <a:ext uri="{C183D7F6-B498-43B3-948B-1728B52AA6E4}">
                <adec:decorative xmlns:adec="http://schemas.microsoft.com/office/drawing/2017/decorative" val="1"/>
              </a:ext>
            </a:extLst>
          </p:cNvPr>
          <p:cNvSpPr/>
          <p:nvPr/>
        </p:nvSpPr>
        <p:spPr>
          <a:xfrm>
            <a:off x="11607800" y="0"/>
            <a:ext cx="584200" cy="58420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L1</a:t>
            </a:r>
          </a:p>
        </p:txBody>
      </p:sp>
    </p:spTree>
    <p:extLst>
      <p:ext uri="{BB962C8B-B14F-4D97-AF65-F5344CB8AC3E}">
        <p14:creationId xmlns:p14="http://schemas.microsoft.com/office/powerpoint/2010/main" val="1141021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1A1684-D6E9-6947-AAC1-800804084E4A}"/>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Handout #2</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0C74D90-CBF3-2A4B-8105-26D53CD0527F}"/>
              </a:ext>
            </a:extLst>
          </p:cNvPr>
          <p:cNvSpPr>
            <a:spLocks noGrp="1"/>
          </p:cNvSpPr>
          <p:nvPr>
            <p:ph idx="1"/>
          </p:nvPr>
        </p:nvSpPr>
        <p:spPr>
          <a:xfrm>
            <a:off x="4976031" y="963877"/>
            <a:ext cx="6377769" cy="4930246"/>
          </a:xfrm>
        </p:spPr>
        <p:txBody>
          <a:bodyPr anchor="ctr">
            <a:normAutofit/>
          </a:bodyPr>
          <a:lstStyle/>
          <a:p>
            <a:r>
              <a:rPr lang="en-US" sz="2400" dirty="0"/>
              <a:t>Rank the scenarios 1-10</a:t>
            </a:r>
          </a:p>
          <a:p>
            <a:pPr lvl="1"/>
            <a:r>
              <a:rPr lang="en-US" dirty="0"/>
              <a:t>Lowest risk/lowest reward= 1</a:t>
            </a:r>
          </a:p>
          <a:p>
            <a:pPr lvl="1"/>
            <a:r>
              <a:rPr lang="en-US" dirty="0"/>
              <a:t>Highest risk/lowest reward=10</a:t>
            </a:r>
          </a:p>
        </p:txBody>
      </p:sp>
      <p:sp>
        <p:nvSpPr>
          <p:cNvPr id="4" name="Rectangle 3">
            <a:extLst>
              <a:ext uri="{FF2B5EF4-FFF2-40B4-BE49-F238E27FC236}">
                <a16:creationId xmlns:a16="http://schemas.microsoft.com/office/drawing/2014/main" id="{655EFE6C-154E-664C-87BF-54C56061C563}"/>
              </a:ext>
              <a:ext uri="{C183D7F6-B498-43B3-948B-1728B52AA6E4}">
                <adec:decorative xmlns:adec="http://schemas.microsoft.com/office/drawing/2017/decorative" val="1"/>
              </a:ext>
            </a:extLst>
          </p:cNvPr>
          <p:cNvSpPr/>
          <p:nvPr/>
        </p:nvSpPr>
        <p:spPr>
          <a:xfrm>
            <a:off x="11607800" y="0"/>
            <a:ext cx="584200" cy="58420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L1</a:t>
            </a:r>
            <a:endParaRPr lang="en-US"/>
          </a:p>
        </p:txBody>
      </p:sp>
    </p:spTree>
    <p:extLst>
      <p:ext uri="{BB962C8B-B14F-4D97-AF65-F5344CB8AC3E}">
        <p14:creationId xmlns:p14="http://schemas.microsoft.com/office/powerpoint/2010/main" val="1726401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11"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2" name="Oval 11">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3"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5" name="Rectangle 14">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EB52E78B-17C2-5441-B074-573C33374F66}"/>
              </a:ext>
            </a:extLst>
          </p:cNvPr>
          <p:cNvSpPr>
            <a:spLocks noGrp="1"/>
          </p:cNvSpPr>
          <p:nvPr>
            <p:ph type="title"/>
          </p:nvPr>
        </p:nvSpPr>
        <p:spPr>
          <a:xfrm>
            <a:off x="1524000" y="2776538"/>
            <a:ext cx="9144000" cy="1381188"/>
          </a:xfrm>
        </p:spPr>
        <p:txBody>
          <a:bodyPr vert="horz" lIns="91440" tIns="45720" rIns="91440" bIns="45720" rtlCol="0" anchor="ctr">
            <a:normAutofit/>
          </a:bodyPr>
          <a:lstStyle/>
          <a:p>
            <a:pPr algn="ctr"/>
            <a:r>
              <a:rPr lang="en-US" sz="4000" kern="1200">
                <a:solidFill>
                  <a:schemeClr val="bg2"/>
                </a:solidFill>
                <a:latin typeface="+mj-lt"/>
                <a:ea typeface="+mj-ea"/>
                <a:cs typeface="+mj-cs"/>
              </a:rPr>
              <a:t>Which type of asset is riskier? </a:t>
            </a:r>
          </a:p>
        </p:txBody>
      </p:sp>
    </p:spTree>
    <p:extLst>
      <p:ext uri="{BB962C8B-B14F-4D97-AF65-F5344CB8AC3E}">
        <p14:creationId xmlns:p14="http://schemas.microsoft.com/office/powerpoint/2010/main" val="3942826430"/>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200" kern="1200">
                <a:solidFill>
                  <a:srgbClr val="FFFFFF"/>
                </a:solidFill>
                <a:latin typeface="+mj-lt"/>
                <a:ea typeface="+mj-ea"/>
                <a:cs typeface="+mj-cs"/>
              </a:rPr>
              <a:t>savings account</a:t>
            </a:r>
          </a:p>
          <a:p>
            <a:pPr algn="ctr">
              <a:lnSpc>
                <a:spcPct val="90000"/>
              </a:lnSpc>
              <a:spcBef>
                <a:spcPct val="0"/>
              </a:spcBef>
              <a:spcAft>
                <a:spcPts val="600"/>
              </a:spcAft>
            </a:pPr>
            <a:r>
              <a:rPr lang="en-US" sz="4200" kern="1200">
                <a:solidFill>
                  <a:srgbClr val="FFFFFF"/>
                </a:solidFill>
                <a:latin typeface="+mj-lt"/>
                <a:ea typeface="+mj-ea"/>
                <a:cs typeface="+mj-cs"/>
              </a:rPr>
              <a:t>vs.</a:t>
            </a:r>
          </a:p>
          <a:p>
            <a:pPr algn="ctr">
              <a:lnSpc>
                <a:spcPct val="90000"/>
              </a:lnSpc>
              <a:spcBef>
                <a:spcPct val="0"/>
              </a:spcBef>
              <a:spcAft>
                <a:spcPts val="600"/>
              </a:spcAft>
            </a:pPr>
            <a:r>
              <a:rPr lang="en-US" sz="4200" kern="1200">
                <a:solidFill>
                  <a:srgbClr val="FFFFFF"/>
                </a:solidFill>
                <a:latin typeface="+mj-lt"/>
                <a:ea typeface="+mj-ea"/>
                <a:cs typeface="+mj-cs"/>
              </a:rPr>
              <a:t>U.S. government bond</a:t>
            </a:r>
          </a:p>
        </p:txBody>
      </p:sp>
    </p:spTree>
    <p:extLst>
      <p:ext uri="{BB962C8B-B14F-4D97-AF65-F5344CB8AC3E}">
        <p14:creationId xmlns:p14="http://schemas.microsoft.com/office/powerpoint/2010/main" val="2104474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p:cNvSpPr txBox="1"/>
          <p:nvPr/>
        </p:nvSpPr>
        <p:spPr>
          <a:xfrm>
            <a:off x="2555631" y="1441938"/>
            <a:ext cx="7080738"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a:solidFill>
                  <a:schemeClr val="bg1">
                    <a:lumMod val="95000"/>
                    <a:lumOff val="5000"/>
                  </a:schemeClr>
                </a:solidFill>
                <a:latin typeface="+mj-lt"/>
                <a:ea typeface="+mj-ea"/>
                <a:cs typeface="+mj-cs"/>
              </a:rPr>
              <a:t>checking account</a:t>
            </a:r>
          </a:p>
          <a:p>
            <a:pPr algn="ctr">
              <a:lnSpc>
                <a:spcPct val="90000"/>
              </a:lnSpc>
              <a:spcBef>
                <a:spcPct val="0"/>
              </a:spcBef>
              <a:spcAft>
                <a:spcPts val="600"/>
              </a:spcAft>
            </a:pPr>
            <a:r>
              <a:rPr lang="en-US" sz="5400">
                <a:solidFill>
                  <a:schemeClr val="bg1">
                    <a:lumMod val="95000"/>
                    <a:lumOff val="5000"/>
                  </a:schemeClr>
                </a:solidFill>
                <a:latin typeface="+mj-lt"/>
                <a:ea typeface="+mj-ea"/>
                <a:cs typeface="+mj-cs"/>
              </a:rPr>
              <a:t>vs.</a:t>
            </a:r>
          </a:p>
          <a:p>
            <a:pPr algn="ctr">
              <a:lnSpc>
                <a:spcPct val="90000"/>
              </a:lnSpc>
              <a:spcBef>
                <a:spcPct val="0"/>
              </a:spcBef>
              <a:spcAft>
                <a:spcPts val="600"/>
              </a:spcAft>
            </a:pPr>
            <a:r>
              <a:rPr lang="en-US" sz="5400">
                <a:solidFill>
                  <a:schemeClr val="bg1">
                    <a:lumMod val="95000"/>
                    <a:lumOff val="5000"/>
                  </a:schemeClr>
                </a:solidFill>
                <a:latin typeface="+mj-lt"/>
                <a:ea typeface="+mj-ea"/>
                <a:cs typeface="+mj-cs"/>
              </a:rPr>
              <a:t>certificate of deposit</a:t>
            </a:r>
          </a:p>
        </p:txBody>
      </p:sp>
    </p:spTree>
    <p:extLst>
      <p:ext uri="{BB962C8B-B14F-4D97-AF65-F5344CB8AC3E}">
        <p14:creationId xmlns:p14="http://schemas.microsoft.com/office/powerpoint/2010/main" val="3748331140"/>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200" kern="1200">
                <a:solidFill>
                  <a:srgbClr val="FFFFFF"/>
                </a:solidFill>
                <a:latin typeface="+mj-lt"/>
                <a:ea typeface="+mj-ea"/>
                <a:cs typeface="+mj-cs"/>
              </a:rPr>
              <a:t>certificate of deposit</a:t>
            </a:r>
          </a:p>
          <a:p>
            <a:pPr algn="ctr">
              <a:lnSpc>
                <a:spcPct val="90000"/>
              </a:lnSpc>
              <a:spcBef>
                <a:spcPct val="0"/>
              </a:spcBef>
              <a:spcAft>
                <a:spcPts val="600"/>
              </a:spcAft>
            </a:pPr>
            <a:r>
              <a:rPr lang="en-US" sz="4200" kern="1200">
                <a:solidFill>
                  <a:srgbClr val="FFFFFF"/>
                </a:solidFill>
                <a:latin typeface="+mj-lt"/>
                <a:ea typeface="+mj-ea"/>
                <a:cs typeface="+mj-cs"/>
              </a:rPr>
              <a:t>vs.</a:t>
            </a:r>
          </a:p>
          <a:p>
            <a:pPr algn="ctr">
              <a:lnSpc>
                <a:spcPct val="90000"/>
              </a:lnSpc>
              <a:spcBef>
                <a:spcPct val="0"/>
              </a:spcBef>
              <a:spcAft>
                <a:spcPts val="600"/>
              </a:spcAft>
            </a:pPr>
            <a:r>
              <a:rPr lang="en-US" sz="4200" kern="1200">
                <a:solidFill>
                  <a:srgbClr val="FFFFFF"/>
                </a:solidFill>
                <a:latin typeface="+mj-lt"/>
                <a:ea typeface="+mj-ea"/>
                <a:cs typeface="+mj-cs"/>
              </a:rPr>
              <a:t>U.S. government bond</a:t>
            </a:r>
          </a:p>
        </p:txBody>
      </p:sp>
    </p:spTree>
    <p:extLst>
      <p:ext uri="{BB962C8B-B14F-4D97-AF65-F5344CB8AC3E}">
        <p14:creationId xmlns:p14="http://schemas.microsoft.com/office/powerpoint/2010/main" val="2447428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p:cNvSpPr txBox="1"/>
          <p:nvPr/>
        </p:nvSpPr>
        <p:spPr>
          <a:xfrm>
            <a:off x="2555631" y="1441938"/>
            <a:ext cx="7080738"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a:solidFill>
                  <a:schemeClr val="bg1">
                    <a:lumMod val="95000"/>
                    <a:lumOff val="5000"/>
                  </a:schemeClr>
                </a:solidFill>
                <a:latin typeface="+mj-lt"/>
                <a:ea typeface="+mj-ea"/>
                <a:cs typeface="+mj-cs"/>
              </a:rPr>
              <a:t>U.S. government bond</a:t>
            </a:r>
          </a:p>
          <a:p>
            <a:pPr algn="ctr">
              <a:lnSpc>
                <a:spcPct val="90000"/>
              </a:lnSpc>
              <a:spcBef>
                <a:spcPct val="0"/>
              </a:spcBef>
              <a:spcAft>
                <a:spcPts val="600"/>
              </a:spcAft>
            </a:pPr>
            <a:r>
              <a:rPr lang="en-US" sz="5400">
                <a:solidFill>
                  <a:schemeClr val="bg1">
                    <a:lumMod val="95000"/>
                    <a:lumOff val="5000"/>
                  </a:schemeClr>
                </a:solidFill>
                <a:latin typeface="+mj-lt"/>
                <a:ea typeface="+mj-ea"/>
                <a:cs typeface="+mj-cs"/>
              </a:rPr>
              <a:t>vs.</a:t>
            </a:r>
          </a:p>
          <a:p>
            <a:pPr algn="ctr">
              <a:lnSpc>
                <a:spcPct val="90000"/>
              </a:lnSpc>
              <a:spcBef>
                <a:spcPct val="0"/>
              </a:spcBef>
              <a:spcAft>
                <a:spcPts val="600"/>
              </a:spcAft>
            </a:pPr>
            <a:r>
              <a:rPr lang="en-US" sz="5400">
                <a:solidFill>
                  <a:schemeClr val="bg1">
                    <a:lumMod val="95000"/>
                    <a:lumOff val="5000"/>
                  </a:schemeClr>
                </a:solidFill>
                <a:latin typeface="+mj-lt"/>
                <a:ea typeface="+mj-ea"/>
                <a:cs typeface="+mj-cs"/>
              </a:rPr>
              <a:t>municipal bond</a:t>
            </a:r>
          </a:p>
        </p:txBody>
      </p:sp>
    </p:spTree>
    <p:extLst>
      <p:ext uri="{BB962C8B-B14F-4D97-AF65-F5344CB8AC3E}">
        <p14:creationId xmlns:p14="http://schemas.microsoft.com/office/powerpoint/2010/main" val="2414045596"/>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200" kern="1200">
                <a:solidFill>
                  <a:srgbClr val="FFFFFF"/>
                </a:solidFill>
                <a:latin typeface="+mj-lt"/>
                <a:ea typeface="+mj-ea"/>
                <a:cs typeface="+mj-cs"/>
              </a:rPr>
              <a:t>municipal bond</a:t>
            </a:r>
          </a:p>
          <a:p>
            <a:pPr algn="ctr">
              <a:lnSpc>
                <a:spcPct val="90000"/>
              </a:lnSpc>
              <a:spcBef>
                <a:spcPct val="0"/>
              </a:spcBef>
              <a:spcAft>
                <a:spcPts val="600"/>
              </a:spcAft>
            </a:pPr>
            <a:r>
              <a:rPr lang="en-US" sz="4200" kern="1200">
                <a:solidFill>
                  <a:srgbClr val="FFFFFF"/>
                </a:solidFill>
                <a:latin typeface="+mj-lt"/>
                <a:ea typeface="+mj-ea"/>
                <a:cs typeface="+mj-cs"/>
              </a:rPr>
              <a:t>vs.</a:t>
            </a:r>
          </a:p>
          <a:p>
            <a:pPr algn="ctr">
              <a:lnSpc>
                <a:spcPct val="90000"/>
              </a:lnSpc>
              <a:spcBef>
                <a:spcPct val="0"/>
              </a:spcBef>
              <a:spcAft>
                <a:spcPts val="600"/>
              </a:spcAft>
            </a:pPr>
            <a:r>
              <a:rPr lang="en-US" sz="4200" kern="1200">
                <a:solidFill>
                  <a:srgbClr val="FFFFFF"/>
                </a:solidFill>
                <a:latin typeface="+mj-lt"/>
                <a:ea typeface="+mj-ea"/>
                <a:cs typeface="+mj-cs"/>
              </a:rPr>
              <a:t>special purpose bond</a:t>
            </a:r>
          </a:p>
        </p:txBody>
      </p:sp>
    </p:spTree>
    <p:extLst>
      <p:ext uri="{BB962C8B-B14F-4D97-AF65-F5344CB8AC3E}">
        <p14:creationId xmlns:p14="http://schemas.microsoft.com/office/powerpoint/2010/main" val="3765835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p:cNvSpPr txBox="1"/>
          <p:nvPr/>
        </p:nvSpPr>
        <p:spPr>
          <a:xfrm>
            <a:off x="2555631" y="1441938"/>
            <a:ext cx="7080738"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a:solidFill>
                  <a:schemeClr val="bg1">
                    <a:lumMod val="95000"/>
                    <a:lumOff val="5000"/>
                  </a:schemeClr>
                </a:solidFill>
                <a:latin typeface="+mj-lt"/>
                <a:ea typeface="+mj-ea"/>
                <a:cs typeface="+mj-cs"/>
              </a:rPr>
              <a:t>special purpose bond</a:t>
            </a:r>
          </a:p>
          <a:p>
            <a:pPr algn="ctr">
              <a:lnSpc>
                <a:spcPct val="90000"/>
              </a:lnSpc>
              <a:spcBef>
                <a:spcPct val="0"/>
              </a:spcBef>
              <a:spcAft>
                <a:spcPts val="600"/>
              </a:spcAft>
            </a:pPr>
            <a:r>
              <a:rPr lang="en-US" sz="5400">
                <a:solidFill>
                  <a:schemeClr val="bg1">
                    <a:lumMod val="95000"/>
                    <a:lumOff val="5000"/>
                  </a:schemeClr>
                </a:solidFill>
                <a:latin typeface="+mj-lt"/>
                <a:ea typeface="+mj-ea"/>
                <a:cs typeface="+mj-cs"/>
              </a:rPr>
              <a:t>vs.</a:t>
            </a:r>
          </a:p>
          <a:p>
            <a:pPr algn="ctr">
              <a:lnSpc>
                <a:spcPct val="90000"/>
              </a:lnSpc>
              <a:spcBef>
                <a:spcPct val="0"/>
              </a:spcBef>
              <a:spcAft>
                <a:spcPts val="600"/>
              </a:spcAft>
            </a:pPr>
            <a:r>
              <a:rPr lang="en-US" sz="5400">
                <a:solidFill>
                  <a:schemeClr val="bg1">
                    <a:lumMod val="95000"/>
                    <a:lumOff val="5000"/>
                  </a:schemeClr>
                </a:solidFill>
                <a:latin typeface="+mj-lt"/>
                <a:ea typeface="+mj-ea"/>
                <a:cs typeface="+mj-cs"/>
              </a:rPr>
              <a:t>corporate bond</a:t>
            </a:r>
          </a:p>
        </p:txBody>
      </p:sp>
    </p:spTree>
    <p:extLst>
      <p:ext uri="{BB962C8B-B14F-4D97-AF65-F5344CB8AC3E}">
        <p14:creationId xmlns:p14="http://schemas.microsoft.com/office/powerpoint/2010/main" val="1264191362"/>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200" kern="1200">
                <a:solidFill>
                  <a:srgbClr val="FFFFFF"/>
                </a:solidFill>
                <a:latin typeface="+mj-lt"/>
                <a:ea typeface="+mj-ea"/>
                <a:cs typeface="+mj-cs"/>
              </a:rPr>
              <a:t>corporate bond</a:t>
            </a:r>
          </a:p>
          <a:p>
            <a:pPr algn="ctr">
              <a:lnSpc>
                <a:spcPct val="90000"/>
              </a:lnSpc>
              <a:spcBef>
                <a:spcPct val="0"/>
              </a:spcBef>
              <a:spcAft>
                <a:spcPts val="600"/>
              </a:spcAft>
            </a:pPr>
            <a:r>
              <a:rPr lang="en-US" sz="4200" kern="1200">
                <a:solidFill>
                  <a:srgbClr val="FFFFFF"/>
                </a:solidFill>
                <a:latin typeface="+mj-lt"/>
                <a:ea typeface="+mj-ea"/>
                <a:cs typeface="+mj-cs"/>
              </a:rPr>
              <a:t>vs.</a:t>
            </a:r>
          </a:p>
          <a:p>
            <a:pPr algn="ctr">
              <a:lnSpc>
                <a:spcPct val="90000"/>
              </a:lnSpc>
              <a:spcBef>
                <a:spcPct val="0"/>
              </a:spcBef>
              <a:spcAft>
                <a:spcPts val="600"/>
              </a:spcAft>
            </a:pPr>
            <a:r>
              <a:rPr lang="en-US" sz="4200" kern="1200">
                <a:solidFill>
                  <a:srgbClr val="FFFFFF"/>
                </a:solidFill>
                <a:latin typeface="+mj-lt"/>
                <a:ea typeface="+mj-ea"/>
                <a:cs typeface="+mj-cs"/>
              </a:rPr>
              <a:t>growth mutual fund</a:t>
            </a:r>
          </a:p>
        </p:txBody>
      </p:sp>
    </p:spTree>
    <p:extLst>
      <p:ext uri="{BB962C8B-B14F-4D97-AF65-F5344CB8AC3E}">
        <p14:creationId xmlns:p14="http://schemas.microsoft.com/office/powerpoint/2010/main" val="2419651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BADDF-0D32-A444-ADA9-9BD47BBB151F}"/>
              </a:ext>
            </a:extLst>
          </p:cNvPr>
          <p:cNvSpPr>
            <a:spLocks noGrp="1"/>
          </p:cNvSpPr>
          <p:nvPr>
            <p:ph type="title"/>
          </p:nvPr>
        </p:nvSpPr>
        <p:spPr/>
        <p:txBody>
          <a:bodyPr/>
          <a:lstStyle/>
          <a:p>
            <a:r>
              <a:rPr lang="en-US" dirty="0"/>
              <a:t>Today’s Agenda</a:t>
            </a:r>
          </a:p>
        </p:txBody>
      </p:sp>
      <p:sp>
        <p:nvSpPr>
          <p:cNvPr id="3" name="Content Placeholder 2">
            <a:extLst>
              <a:ext uri="{FF2B5EF4-FFF2-40B4-BE49-F238E27FC236}">
                <a16:creationId xmlns:a16="http://schemas.microsoft.com/office/drawing/2014/main" id="{8F97E615-0777-9A4A-A0CE-D716D58D8748}"/>
              </a:ext>
            </a:extLst>
          </p:cNvPr>
          <p:cNvSpPr>
            <a:spLocks noGrp="1"/>
          </p:cNvSpPr>
          <p:nvPr>
            <p:ph idx="1"/>
          </p:nvPr>
        </p:nvSpPr>
        <p:spPr/>
        <p:txBody>
          <a:bodyPr/>
          <a:lstStyle/>
          <a:p>
            <a:r>
              <a:rPr lang="en-US" dirty="0"/>
              <a:t>We’re starting the chapter by looking Savings and the role it plays in the financial system. </a:t>
            </a:r>
          </a:p>
          <a:p>
            <a:r>
              <a:rPr lang="en-US" dirty="0"/>
              <a:t>Watch the Difference between Saving &amp; Investing</a:t>
            </a:r>
          </a:p>
          <a:p>
            <a:pPr lvl="1"/>
            <a:r>
              <a:rPr lang="en-US" dirty="0">
                <a:hlinkClick r:id="rId2"/>
              </a:rPr>
              <a:t>https://www.youtube.com/watch?v=LsDKT7P_iws&amp;feature=youtu.be</a:t>
            </a:r>
            <a:endParaRPr lang="en-US" dirty="0"/>
          </a:p>
          <a:p>
            <a:r>
              <a:rPr lang="en-US" dirty="0"/>
              <a:t>Watch How much should I save? </a:t>
            </a:r>
          </a:p>
          <a:p>
            <a:pPr lvl="1"/>
            <a:r>
              <a:rPr lang="en-US" dirty="0">
                <a:hlinkClick r:id="rId3"/>
              </a:rPr>
              <a:t>https://www.youtube.com/watch?v=u-gFLH3Epb0&amp;feature=youtu.be</a:t>
            </a:r>
            <a:endParaRPr lang="en-US" dirty="0"/>
          </a:p>
          <a:p>
            <a:r>
              <a:rPr lang="en-US" b="1" dirty="0"/>
              <a:t>Lecture</a:t>
            </a:r>
            <a:r>
              <a:rPr lang="en-US" dirty="0"/>
              <a:t> on key aspects of </a:t>
            </a:r>
            <a:r>
              <a:rPr lang="en-US" dirty="0">
                <a:solidFill>
                  <a:srgbClr val="C00000"/>
                </a:solidFill>
              </a:rPr>
              <a:t>Circular Flow of Finance, Capital Formation, Financial Intermediaries and Investment Considerations</a:t>
            </a:r>
            <a:r>
              <a:rPr lang="en-US" dirty="0"/>
              <a:t>. </a:t>
            </a:r>
          </a:p>
        </p:txBody>
      </p:sp>
      <p:sp>
        <p:nvSpPr>
          <p:cNvPr id="5" name="Rectangle 4">
            <a:extLst>
              <a:ext uri="{FF2B5EF4-FFF2-40B4-BE49-F238E27FC236}">
                <a16:creationId xmlns:a16="http://schemas.microsoft.com/office/drawing/2014/main" id="{EA0870F1-F595-5245-9170-3AE81A4DC4D3}"/>
              </a:ext>
              <a:ext uri="{C183D7F6-B498-43B3-948B-1728B52AA6E4}">
                <adec:decorative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L1</a:t>
            </a:r>
          </a:p>
        </p:txBody>
      </p:sp>
    </p:spTree>
    <p:extLst>
      <p:ext uri="{BB962C8B-B14F-4D97-AF65-F5344CB8AC3E}">
        <p14:creationId xmlns:p14="http://schemas.microsoft.com/office/powerpoint/2010/main" val="2087038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p:cNvSpPr txBox="1"/>
          <p:nvPr/>
        </p:nvSpPr>
        <p:spPr>
          <a:xfrm>
            <a:off x="2555631" y="1441938"/>
            <a:ext cx="7080738"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a:solidFill>
                  <a:schemeClr val="bg1">
                    <a:lumMod val="95000"/>
                    <a:lumOff val="5000"/>
                  </a:schemeClr>
                </a:solidFill>
                <a:latin typeface="+mj-lt"/>
                <a:ea typeface="+mj-ea"/>
                <a:cs typeface="+mj-cs"/>
              </a:rPr>
              <a:t>growth mutual fund</a:t>
            </a:r>
          </a:p>
          <a:p>
            <a:pPr algn="ctr">
              <a:lnSpc>
                <a:spcPct val="90000"/>
              </a:lnSpc>
              <a:spcBef>
                <a:spcPct val="0"/>
              </a:spcBef>
              <a:spcAft>
                <a:spcPts val="600"/>
              </a:spcAft>
            </a:pPr>
            <a:r>
              <a:rPr lang="en-US" sz="5400">
                <a:solidFill>
                  <a:schemeClr val="bg1">
                    <a:lumMod val="95000"/>
                    <a:lumOff val="5000"/>
                  </a:schemeClr>
                </a:solidFill>
                <a:latin typeface="+mj-lt"/>
                <a:ea typeface="+mj-ea"/>
                <a:cs typeface="+mj-cs"/>
              </a:rPr>
              <a:t>vs. </a:t>
            </a:r>
          </a:p>
          <a:p>
            <a:pPr algn="ctr">
              <a:lnSpc>
                <a:spcPct val="90000"/>
              </a:lnSpc>
              <a:spcBef>
                <a:spcPct val="0"/>
              </a:spcBef>
              <a:spcAft>
                <a:spcPts val="600"/>
              </a:spcAft>
            </a:pPr>
            <a:r>
              <a:rPr lang="en-US" sz="5400">
                <a:solidFill>
                  <a:schemeClr val="bg1">
                    <a:lumMod val="95000"/>
                    <a:lumOff val="5000"/>
                  </a:schemeClr>
                </a:solidFill>
                <a:latin typeface="+mj-lt"/>
                <a:ea typeface="+mj-ea"/>
                <a:cs typeface="+mj-cs"/>
              </a:rPr>
              <a:t>blue chip stock</a:t>
            </a:r>
          </a:p>
        </p:txBody>
      </p:sp>
    </p:spTree>
    <p:extLst>
      <p:ext uri="{BB962C8B-B14F-4D97-AF65-F5344CB8AC3E}">
        <p14:creationId xmlns:p14="http://schemas.microsoft.com/office/powerpoint/2010/main" val="3460633974"/>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200" kern="1200">
                <a:solidFill>
                  <a:srgbClr val="FFFFFF"/>
                </a:solidFill>
                <a:latin typeface="+mj-lt"/>
                <a:ea typeface="+mj-ea"/>
                <a:cs typeface="+mj-cs"/>
              </a:rPr>
              <a:t>blue chip stock</a:t>
            </a:r>
          </a:p>
          <a:p>
            <a:pPr algn="ctr">
              <a:lnSpc>
                <a:spcPct val="90000"/>
              </a:lnSpc>
              <a:spcBef>
                <a:spcPct val="0"/>
              </a:spcBef>
              <a:spcAft>
                <a:spcPts val="600"/>
              </a:spcAft>
            </a:pPr>
            <a:r>
              <a:rPr lang="en-US" sz="4200" kern="1200">
                <a:solidFill>
                  <a:srgbClr val="FFFFFF"/>
                </a:solidFill>
                <a:latin typeface="+mj-lt"/>
                <a:ea typeface="+mj-ea"/>
                <a:cs typeface="+mj-cs"/>
              </a:rPr>
              <a:t>vs.</a:t>
            </a:r>
          </a:p>
          <a:p>
            <a:pPr algn="ctr">
              <a:lnSpc>
                <a:spcPct val="90000"/>
              </a:lnSpc>
              <a:spcBef>
                <a:spcPct val="0"/>
              </a:spcBef>
              <a:spcAft>
                <a:spcPts val="600"/>
              </a:spcAft>
            </a:pPr>
            <a:r>
              <a:rPr lang="en-US" sz="4200" kern="1200">
                <a:solidFill>
                  <a:srgbClr val="FFFFFF"/>
                </a:solidFill>
                <a:latin typeface="+mj-lt"/>
                <a:ea typeface="+mj-ea"/>
                <a:cs typeface="+mj-cs"/>
              </a:rPr>
              <a:t>real estate</a:t>
            </a:r>
          </a:p>
        </p:txBody>
      </p:sp>
    </p:spTree>
    <p:extLst>
      <p:ext uri="{BB962C8B-B14F-4D97-AF65-F5344CB8AC3E}">
        <p14:creationId xmlns:p14="http://schemas.microsoft.com/office/powerpoint/2010/main" val="921410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p:cNvSpPr txBox="1"/>
          <p:nvPr/>
        </p:nvSpPr>
        <p:spPr>
          <a:xfrm>
            <a:off x="2555631" y="1441938"/>
            <a:ext cx="7080738"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a:solidFill>
                  <a:schemeClr val="bg1">
                    <a:lumMod val="95000"/>
                    <a:lumOff val="5000"/>
                  </a:schemeClr>
                </a:solidFill>
                <a:latin typeface="+mj-lt"/>
                <a:ea typeface="+mj-ea"/>
                <a:cs typeface="+mj-cs"/>
              </a:rPr>
              <a:t>real estate</a:t>
            </a:r>
          </a:p>
          <a:p>
            <a:pPr algn="ctr">
              <a:lnSpc>
                <a:spcPct val="90000"/>
              </a:lnSpc>
              <a:spcBef>
                <a:spcPct val="0"/>
              </a:spcBef>
              <a:spcAft>
                <a:spcPts val="600"/>
              </a:spcAft>
            </a:pPr>
            <a:r>
              <a:rPr lang="en-US" sz="5400">
                <a:solidFill>
                  <a:schemeClr val="bg1">
                    <a:lumMod val="95000"/>
                    <a:lumOff val="5000"/>
                  </a:schemeClr>
                </a:solidFill>
                <a:latin typeface="+mj-lt"/>
                <a:ea typeface="+mj-ea"/>
                <a:cs typeface="+mj-cs"/>
              </a:rPr>
              <a:t>vs.</a:t>
            </a:r>
          </a:p>
          <a:p>
            <a:pPr algn="ctr">
              <a:lnSpc>
                <a:spcPct val="90000"/>
              </a:lnSpc>
              <a:spcBef>
                <a:spcPct val="0"/>
              </a:spcBef>
              <a:spcAft>
                <a:spcPts val="600"/>
              </a:spcAft>
            </a:pPr>
            <a:r>
              <a:rPr lang="en-US" sz="5400">
                <a:solidFill>
                  <a:schemeClr val="bg1">
                    <a:lumMod val="95000"/>
                    <a:lumOff val="5000"/>
                  </a:schemeClr>
                </a:solidFill>
                <a:latin typeface="+mj-lt"/>
                <a:ea typeface="+mj-ea"/>
                <a:cs typeface="+mj-cs"/>
              </a:rPr>
              <a:t>gold and silver</a:t>
            </a:r>
          </a:p>
        </p:txBody>
      </p:sp>
    </p:spTree>
    <p:extLst>
      <p:ext uri="{BB962C8B-B14F-4D97-AF65-F5344CB8AC3E}">
        <p14:creationId xmlns:p14="http://schemas.microsoft.com/office/powerpoint/2010/main" val="2175316704"/>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200" kern="1200">
                <a:solidFill>
                  <a:srgbClr val="FFFFFF"/>
                </a:solidFill>
                <a:latin typeface="+mj-lt"/>
                <a:ea typeface="+mj-ea"/>
                <a:cs typeface="+mj-cs"/>
              </a:rPr>
              <a:t>art collection</a:t>
            </a:r>
          </a:p>
          <a:p>
            <a:pPr algn="ctr">
              <a:lnSpc>
                <a:spcPct val="90000"/>
              </a:lnSpc>
              <a:spcBef>
                <a:spcPct val="0"/>
              </a:spcBef>
              <a:spcAft>
                <a:spcPts val="600"/>
              </a:spcAft>
            </a:pPr>
            <a:r>
              <a:rPr lang="en-US" sz="4200" kern="1200">
                <a:solidFill>
                  <a:srgbClr val="FFFFFF"/>
                </a:solidFill>
                <a:latin typeface="+mj-lt"/>
                <a:ea typeface="+mj-ea"/>
                <a:cs typeface="+mj-cs"/>
              </a:rPr>
              <a:t>vs.</a:t>
            </a:r>
          </a:p>
          <a:p>
            <a:pPr algn="ctr">
              <a:lnSpc>
                <a:spcPct val="90000"/>
              </a:lnSpc>
              <a:spcBef>
                <a:spcPct val="0"/>
              </a:spcBef>
              <a:spcAft>
                <a:spcPts val="600"/>
              </a:spcAft>
            </a:pPr>
            <a:r>
              <a:rPr lang="en-US" sz="4200" kern="1200">
                <a:solidFill>
                  <a:srgbClr val="FFFFFF"/>
                </a:solidFill>
                <a:latin typeface="+mj-lt"/>
                <a:ea typeface="+mj-ea"/>
                <a:cs typeface="+mj-cs"/>
              </a:rPr>
              <a:t>income mutual fund</a:t>
            </a:r>
          </a:p>
        </p:txBody>
      </p:sp>
    </p:spTree>
    <p:extLst>
      <p:ext uri="{BB962C8B-B14F-4D97-AF65-F5344CB8AC3E}">
        <p14:creationId xmlns:p14="http://schemas.microsoft.com/office/powerpoint/2010/main" val="1315948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p:cNvSpPr txBox="1"/>
          <p:nvPr/>
        </p:nvSpPr>
        <p:spPr>
          <a:xfrm>
            <a:off x="2555631" y="1441938"/>
            <a:ext cx="7080738"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a:solidFill>
                  <a:schemeClr val="bg1">
                    <a:lumMod val="95000"/>
                    <a:lumOff val="5000"/>
                  </a:schemeClr>
                </a:solidFill>
                <a:latin typeface="+mj-lt"/>
                <a:ea typeface="+mj-ea"/>
                <a:cs typeface="+mj-cs"/>
              </a:rPr>
              <a:t>stuffed animal collection</a:t>
            </a:r>
          </a:p>
          <a:p>
            <a:pPr algn="ctr">
              <a:lnSpc>
                <a:spcPct val="90000"/>
              </a:lnSpc>
              <a:spcBef>
                <a:spcPct val="0"/>
              </a:spcBef>
              <a:spcAft>
                <a:spcPts val="600"/>
              </a:spcAft>
            </a:pPr>
            <a:r>
              <a:rPr lang="en-US" sz="5400">
                <a:solidFill>
                  <a:schemeClr val="bg1">
                    <a:lumMod val="95000"/>
                    <a:lumOff val="5000"/>
                  </a:schemeClr>
                </a:solidFill>
                <a:latin typeface="+mj-lt"/>
                <a:ea typeface="+mj-ea"/>
                <a:cs typeface="+mj-cs"/>
              </a:rPr>
              <a:t>vs.</a:t>
            </a:r>
          </a:p>
          <a:p>
            <a:pPr algn="ctr">
              <a:lnSpc>
                <a:spcPct val="90000"/>
              </a:lnSpc>
              <a:spcBef>
                <a:spcPct val="0"/>
              </a:spcBef>
              <a:spcAft>
                <a:spcPts val="600"/>
              </a:spcAft>
            </a:pPr>
            <a:r>
              <a:rPr lang="en-US" sz="5400">
                <a:solidFill>
                  <a:schemeClr val="bg1">
                    <a:lumMod val="95000"/>
                    <a:lumOff val="5000"/>
                  </a:schemeClr>
                </a:solidFill>
                <a:latin typeface="+mj-lt"/>
                <a:ea typeface="+mj-ea"/>
                <a:cs typeface="+mj-cs"/>
              </a:rPr>
              <a:t>gold and silver</a:t>
            </a:r>
          </a:p>
        </p:txBody>
      </p:sp>
    </p:spTree>
    <p:extLst>
      <p:ext uri="{BB962C8B-B14F-4D97-AF65-F5344CB8AC3E}">
        <p14:creationId xmlns:p14="http://schemas.microsoft.com/office/powerpoint/2010/main" val="178373154"/>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200" kern="1200">
                <a:solidFill>
                  <a:srgbClr val="FFFFFF"/>
                </a:solidFill>
                <a:latin typeface="+mj-lt"/>
                <a:ea typeface="+mj-ea"/>
                <a:cs typeface="+mj-cs"/>
              </a:rPr>
              <a:t>gold and silver</a:t>
            </a:r>
          </a:p>
          <a:p>
            <a:pPr algn="ctr">
              <a:lnSpc>
                <a:spcPct val="90000"/>
              </a:lnSpc>
              <a:spcBef>
                <a:spcPct val="0"/>
              </a:spcBef>
              <a:spcAft>
                <a:spcPts val="600"/>
              </a:spcAft>
            </a:pPr>
            <a:r>
              <a:rPr lang="en-US" sz="4200" kern="1200">
                <a:solidFill>
                  <a:srgbClr val="FFFFFF"/>
                </a:solidFill>
                <a:latin typeface="+mj-lt"/>
                <a:ea typeface="+mj-ea"/>
                <a:cs typeface="+mj-cs"/>
              </a:rPr>
              <a:t>vs.</a:t>
            </a:r>
          </a:p>
          <a:p>
            <a:pPr algn="ctr">
              <a:lnSpc>
                <a:spcPct val="90000"/>
              </a:lnSpc>
              <a:spcBef>
                <a:spcPct val="0"/>
              </a:spcBef>
              <a:spcAft>
                <a:spcPts val="600"/>
              </a:spcAft>
            </a:pPr>
            <a:r>
              <a:rPr lang="en-US" sz="4200" kern="1200">
                <a:solidFill>
                  <a:srgbClr val="FFFFFF"/>
                </a:solidFill>
                <a:latin typeface="+mj-lt"/>
                <a:ea typeface="+mj-ea"/>
                <a:cs typeface="+mj-cs"/>
              </a:rPr>
              <a:t>savings account</a:t>
            </a:r>
          </a:p>
        </p:txBody>
      </p:sp>
    </p:spTree>
    <p:extLst>
      <p:ext uri="{BB962C8B-B14F-4D97-AF65-F5344CB8AC3E}">
        <p14:creationId xmlns:p14="http://schemas.microsoft.com/office/powerpoint/2010/main" val="11930102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p:cNvSpPr txBox="1"/>
          <p:nvPr/>
        </p:nvSpPr>
        <p:spPr>
          <a:xfrm>
            <a:off x="2555631" y="1441938"/>
            <a:ext cx="7080738"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a:solidFill>
                  <a:schemeClr val="bg1">
                    <a:lumMod val="95000"/>
                    <a:lumOff val="5000"/>
                  </a:schemeClr>
                </a:solidFill>
                <a:latin typeface="+mj-lt"/>
                <a:ea typeface="+mj-ea"/>
                <a:cs typeface="+mj-cs"/>
              </a:rPr>
              <a:t>income mutual fund</a:t>
            </a:r>
          </a:p>
          <a:p>
            <a:pPr algn="ctr">
              <a:lnSpc>
                <a:spcPct val="90000"/>
              </a:lnSpc>
              <a:spcBef>
                <a:spcPct val="0"/>
              </a:spcBef>
              <a:spcAft>
                <a:spcPts val="600"/>
              </a:spcAft>
            </a:pPr>
            <a:r>
              <a:rPr lang="en-US" sz="5400">
                <a:solidFill>
                  <a:schemeClr val="bg1">
                    <a:lumMod val="95000"/>
                    <a:lumOff val="5000"/>
                  </a:schemeClr>
                </a:solidFill>
                <a:latin typeface="+mj-lt"/>
                <a:ea typeface="+mj-ea"/>
                <a:cs typeface="+mj-cs"/>
              </a:rPr>
              <a:t>vs.</a:t>
            </a:r>
          </a:p>
          <a:p>
            <a:pPr algn="ctr">
              <a:lnSpc>
                <a:spcPct val="90000"/>
              </a:lnSpc>
              <a:spcBef>
                <a:spcPct val="0"/>
              </a:spcBef>
              <a:spcAft>
                <a:spcPts val="600"/>
              </a:spcAft>
            </a:pPr>
            <a:r>
              <a:rPr lang="en-US" sz="5400">
                <a:solidFill>
                  <a:schemeClr val="bg1">
                    <a:lumMod val="95000"/>
                    <a:lumOff val="5000"/>
                  </a:schemeClr>
                </a:solidFill>
                <a:latin typeface="+mj-lt"/>
                <a:ea typeface="+mj-ea"/>
                <a:cs typeface="+mj-cs"/>
              </a:rPr>
              <a:t>growth mutual fund</a:t>
            </a:r>
          </a:p>
        </p:txBody>
      </p:sp>
    </p:spTree>
    <p:extLst>
      <p:ext uri="{BB962C8B-B14F-4D97-AF65-F5344CB8AC3E}">
        <p14:creationId xmlns:p14="http://schemas.microsoft.com/office/powerpoint/2010/main" val="2134483413"/>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045368" y="2043663"/>
            <a:ext cx="6105194" cy="203105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200" kern="1200">
                <a:solidFill>
                  <a:srgbClr val="FFFFFF"/>
                </a:solidFill>
                <a:latin typeface="+mj-lt"/>
                <a:ea typeface="+mj-ea"/>
                <a:cs typeface="+mj-cs"/>
              </a:rPr>
              <a:t>penny stock</a:t>
            </a:r>
          </a:p>
          <a:p>
            <a:pPr algn="ctr">
              <a:lnSpc>
                <a:spcPct val="90000"/>
              </a:lnSpc>
              <a:spcBef>
                <a:spcPct val="0"/>
              </a:spcBef>
              <a:spcAft>
                <a:spcPts val="600"/>
              </a:spcAft>
            </a:pPr>
            <a:r>
              <a:rPr lang="en-US" sz="4200" kern="1200">
                <a:solidFill>
                  <a:srgbClr val="FFFFFF"/>
                </a:solidFill>
                <a:latin typeface="+mj-lt"/>
                <a:ea typeface="+mj-ea"/>
                <a:cs typeface="+mj-cs"/>
              </a:rPr>
              <a:t>vs.</a:t>
            </a:r>
          </a:p>
          <a:p>
            <a:pPr algn="ctr">
              <a:lnSpc>
                <a:spcPct val="90000"/>
              </a:lnSpc>
              <a:spcBef>
                <a:spcPct val="0"/>
              </a:spcBef>
              <a:spcAft>
                <a:spcPts val="600"/>
              </a:spcAft>
            </a:pPr>
            <a:r>
              <a:rPr lang="en-US" sz="4200" kern="1200">
                <a:solidFill>
                  <a:srgbClr val="FFFFFF"/>
                </a:solidFill>
                <a:latin typeface="+mj-lt"/>
                <a:ea typeface="+mj-ea"/>
                <a:cs typeface="+mj-cs"/>
              </a:rPr>
              <a:t>blue chip stock</a:t>
            </a:r>
          </a:p>
        </p:txBody>
      </p:sp>
    </p:spTree>
    <p:extLst>
      <p:ext uri="{BB962C8B-B14F-4D97-AF65-F5344CB8AC3E}">
        <p14:creationId xmlns:p14="http://schemas.microsoft.com/office/powerpoint/2010/main" val="1389952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152B8DBA-0983-FE47-A071-99430E1D16D8}"/>
              </a:ext>
            </a:extLst>
          </p:cNvPr>
          <p:cNvSpPr>
            <a:spLocks noGrp="1"/>
          </p:cNvSpPr>
          <p:nvPr>
            <p:ph type="title"/>
          </p:nvPr>
        </p:nvSpPr>
        <p:spPr>
          <a:xfrm>
            <a:off x="130630" y="685800"/>
            <a:ext cx="3184662" cy="5105400"/>
          </a:xfrm>
        </p:spPr>
        <p:txBody>
          <a:bodyPr>
            <a:normAutofit/>
          </a:bodyPr>
          <a:lstStyle/>
          <a:p>
            <a:r>
              <a:rPr lang="en-US" sz="4000" dirty="0">
                <a:solidFill>
                  <a:srgbClr val="FFFFFF"/>
                </a:solidFill>
              </a:rPr>
              <a:t>Handout #7</a:t>
            </a:r>
          </a:p>
        </p:txBody>
      </p:sp>
      <p:sp>
        <p:nvSpPr>
          <p:cNvPr id="4" name="Rectangle 3">
            <a:extLst>
              <a:ext uri="{FF2B5EF4-FFF2-40B4-BE49-F238E27FC236}">
                <a16:creationId xmlns:a16="http://schemas.microsoft.com/office/drawing/2014/main" id="{25637CE2-7FF4-D245-AEDA-5A04CB7676D6}"/>
              </a:ext>
              <a:ext uri="{C183D7F6-B498-43B3-948B-1728B52AA6E4}">
                <adec:decorative xmlns:adec="http://schemas.microsoft.com/office/drawing/2017/decorative" val="1"/>
              </a:ext>
            </a:extLst>
          </p:cNvPr>
          <p:cNvSpPr/>
          <p:nvPr/>
        </p:nvSpPr>
        <p:spPr>
          <a:xfrm>
            <a:off x="11607800" y="0"/>
            <a:ext cx="584200" cy="58420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L1</a:t>
            </a:r>
            <a:endParaRPr lang="en-US"/>
          </a:p>
        </p:txBody>
      </p:sp>
      <p:graphicFrame>
        <p:nvGraphicFramePr>
          <p:cNvPr id="6" name="Content Placeholder 2">
            <a:extLst>
              <a:ext uri="{FF2B5EF4-FFF2-40B4-BE49-F238E27FC236}">
                <a16:creationId xmlns:a16="http://schemas.microsoft.com/office/drawing/2014/main" id="{7C63AC2E-C3D4-49C5-B567-CECF4248C024}"/>
              </a:ext>
            </a:extLst>
          </p:cNvPr>
          <p:cNvGraphicFramePr>
            <a:graphicFrameLocks noGrp="1"/>
          </p:cNvGraphicFramePr>
          <p:nvPr>
            <p:ph idx="1"/>
            <p:extLst>
              <p:ext uri="{D42A27DB-BD31-4B8C-83A1-F6EECF244321}">
                <p14:modId xmlns:p14="http://schemas.microsoft.com/office/powerpoint/2010/main" val="3293492316"/>
              </p:ext>
            </p:extLst>
          </p:nvPr>
        </p:nvGraphicFramePr>
        <p:xfrm>
          <a:off x="5010151" y="685800"/>
          <a:ext cx="6424874"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9533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7346FA-E13A-3A4A-9980-A1667B857F87}"/>
              </a:ext>
            </a:extLst>
          </p:cNvPr>
          <p:cNvSpPr>
            <a:spLocks noGrp="1"/>
          </p:cNvSpPr>
          <p:nvPr>
            <p:ph type="title"/>
          </p:nvPr>
        </p:nvSpPr>
        <p:spPr>
          <a:xfrm>
            <a:off x="863029" y="1012004"/>
            <a:ext cx="3688874" cy="4795408"/>
          </a:xfrm>
        </p:spPr>
        <p:txBody>
          <a:bodyPr>
            <a:normAutofit/>
          </a:bodyPr>
          <a:lstStyle/>
          <a:p>
            <a:r>
              <a:rPr lang="en-US" dirty="0">
                <a:solidFill>
                  <a:srgbClr val="FFFFFF"/>
                </a:solidFill>
              </a:rPr>
              <a:t>Answers: Handout #7</a:t>
            </a:r>
          </a:p>
        </p:txBody>
      </p:sp>
      <p:sp>
        <p:nvSpPr>
          <p:cNvPr id="5" name="Rectangle 4">
            <a:extLst>
              <a:ext uri="{FF2B5EF4-FFF2-40B4-BE49-F238E27FC236}">
                <a16:creationId xmlns:a16="http://schemas.microsoft.com/office/drawing/2014/main" id="{C6E05346-0CD9-664B-B060-012444AF666D}"/>
              </a:ext>
              <a:ext uri="{C183D7F6-B498-43B3-948B-1728B52AA6E4}">
                <adec:decorative xmlns:adec="http://schemas.microsoft.com/office/drawing/2017/decorative" val="1"/>
              </a:ext>
            </a:extLst>
          </p:cNvPr>
          <p:cNvSpPr/>
          <p:nvPr/>
        </p:nvSpPr>
        <p:spPr>
          <a:xfrm>
            <a:off x="11607800" y="0"/>
            <a:ext cx="584200" cy="58420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t>L1</a:t>
            </a:r>
          </a:p>
        </p:txBody>
      </p:sp>
      <p:graphicFrame>
        <p:nvGraphicFramePr>
          <p:cNvPr id="4" name="Content Placeholder 3">
            <a:extLst>
              <a:ext uri="{FF2B5EF4-FFF2-40B4-BE49-F238E27FC236}">
                <a16:creationId xmlns:a16="http://schemas.microsoft.com/office/drawing/2014/main" id="{22876E28-8385-C144-9A3A-2DCED5077E9C}"/>
              </a:ext>
            </a:extLst>
          </p:cNvPr>
          <p:cNvGraphicFramePr>
            <a:graphicFrameLocks noGrp="1"/>
          </p:cNvGraphicFramePr>
          <p:nvPr>
            <p:ph idx="1"/>
            <p:extLst>
              <p:ext uri="{D42A27DB-BD31-4B8C-83A1-F6EECF244321}">
                <p14:modId xmlns:p14="http://schemas.microsoft.com/office/powerpoint/2010/main" val="27818851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Content Placeholder 2">
            <a:extLst>
              <a:ext uri="{FF2B5EF4-FFF2-40B4-BE49-F238E27FC236}">
                <a16:creationId xmlns:a16="http://schemas.microsoft.com/office/drawing/2014/main" id="{C04853DA-760D-A945-8D73-BF095CCF1CA7}"/>
              </a:ext>
            </a:extLst>
          </p:cNvPr>
          <p:cNvSpPr txBox="1">
            <a:spLocks/>
          </p:cNvSpPr>
          <p:nvPr/>
        </p:nvSpPr>
        <p:spPr>
          <a:xfrm>
            <a:off x="4881098" y="385362"/>
            <a:ext cx="2278879" cy="68405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High Risk</a:t>
            </a:r>
            <a:endParaRPr lang="en-US" dirty="0"/>
          </a:p>
        </p:txBody>
      </p:sp>
      <p:sp>
        <p:nvSpPr>
          <p:cNvPr id="21" name="Content Placeholder 2">
            <a:extLst>
              <a:ext uri="{FF2B5EF4-FFF2-40B4-BE49-F238E27FC236}">
                <a16:creationId xmlns:a16="http://schemas.microsoft.com/office/drawing/2014/main" id="{227F4F47-7666-B44A-8BDF-9231C5FFA670}"/>
              </a:ext>
            </a:extLst>
          </p:cNvPr>
          <p:cNvSpPr txBox="1">
            <a:spLocks/>
          </p:cNvSpPr>
          <p:nvPr/>
        </p:nvSpPr>
        <p:spPr>
          <a:xfrm>
            <a:off x="5063643" y="5807412"/>
            <a:ext cx="2278879" cy="68405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Low Risk</a:t>
            </a:r>
            <a:endParaRPr lang="en-US" dirty="0"/>
          </a:p>
        </p:txBody>
      </p:sp>
      <p:cxnSp>
        <p:nvCxnSpPr>
          <p:cNvPr id="7" name="Straight Arrow Connector 6">
            <a:extLst>
              <a:ext uri="{FF2B5EF4-FFF2-40B4-BE49-F238E27FC236}">
                <a16:creationId xmlns:a16="http://schemas.microsoft.com/office/drawing/2014/main" id="{44D222D4-AD07-6C4F-8CF6-CB95364C5896}"/>
              </a:ext>
            </a:extLst>
          </p:cNvPr>
          <p:cNvCxnSpPr/>
          <p:nvPr/>
        </p:nvCxnSpPr>
        <p:spPr>
          <a:xfrm flipV="1">
            <a:off x="6020537" y="1012004"/>
            <a:ext cx="0" cy="4685411"/>
          </a:xfrm>
          <a:prstGeom prst="straightConnector1">
            <a:avLst/>
          </a:prstGeom>
          <a:ln w="57150">
            <a:solidFill>
              <a:schemeClr val="accent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9567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0FE49-6E88-0A49-AC54-3EB98BA33D28}"/>
              </a:ext>
            </a:extLst>
          </p:cNvPr>
          <p:cNvSpPr>
            <a:spLocks noGrp="1"/>
          </p:cNvSpPr>
          <p:nvPr>
            <p:ph type="title"/>
          </p:nvPr>
        </p:nvSpPr>
        <p:spPr/>
        <p:txBody>
          <a:bodyPr/>
          <a:lstStyle/>
          <a:p>
            <a:r>
              <a:rPr lang="en-US" dirty="0"/>
              <a:t>Difference b/t Saving &amp; Investing</a:t>
            </a:r>
          </a:p>
        </p:txBody>
      </p:sp>
      <p:sp>
        <p:nvSpPr>
          <p:cNvPr id="3" name="Content Placeholder 2">
            <a:extLst>
              <a:ext uri="{FF2B5EF4-FFF2-40B4-BE49-F238E27FC236}">
                <a16:creationId xmlns:a16="http://schemas.microsoft.com/office/drawing/2014/main" id="{A63F76A6-FC3B-EE40-9FE2-CAE35DCED326}"/>
              </a:ext>
            </a:extLst>
          </p:cNvPr>
          <p:cNvSpPr>
            <a:spLocks noGrp="1"/>
          </p:cNvSpPr>
          <p:nvPr>
            <p:ph idx="1"/>
          </p:nvPr>
        </p:nvSpPr>
        <p:spPr>
          <a:xfrm>
            <a:off x="188259" y="1479177"/>
            <a:ext cx="11860306" cy="4697786"/>
          </a:xfrm>
        </p:spPr>
        <p:txBody>
          <a:bodyPr>
            <a:normAutofit/>
          </a:bodyPr>
          <a:lstStyle/>
          <a:p>
            <a:r>
              <a:rPr lang="en-US" dirty="0"/>
              <a:t>Watch the Difference between Saving &amp; Investing</a:t>
            </a:r>
          </a:p>
          <a:p>
            <a:pPr lvl="1"/>
            <a:r>
              <a:rPr lang="en-US" dirty="0">
                <a:hlinkClick r:id="rId2"/>
              </a:rPr>
              <a:t>https://www.youtube.com/watch?v=LsDKT7P_iws&amp;feature=youtu.be</a:t>
            </a:r>
            <a:endParaRPr lang="en-US" dirty="0"/>
          </a:p>
          <a:p>
            <a:endParaRPr lang="en-US" dirty="0"/>
          </a:p>
          <a:p>
            <a:r>
              <a:rPr lang="en-US" dirty="0"/>
              <a:t>Determine whether each action is an example of saving or investing: </a:t>
            </a:r>
          </a:p>
          <a:p>
            <a:pPr lvl="1" fontAlgn="base"/>
            <a:r>
              <a:rPr lang="en-US" dirty="0"/>
              <a:t>Putting $20 per paycheck into an account to help pay for books during college</a:t>
            </a:r>
          </a:p>
          <a:p>
            <a:pPr lvl="1" fontAlgn="base"/>
            <a:r>
              <a:rPr lang="en-US" dirty="0"/>
              <a:t>Contributing 3% of your paycheck to a 401(k) plan offered through your job</a:t>
            </a:r>
          </a:p>
          <a:p>
            <a:pPr lvl="1" fontAlgn="base"/>
            <a:r>
              <a:rPr lang="en-US" dirty="0"/>
              <a:t>Buying shares of stock in your favorite clothing company</a:t>
            </a:r>
          </a:p>
          <a:p>
            <a:pPr lvl="1" fontAlgn="base"/>
            <a:r>
              <a:rPr lang="en-US" dirty="0"/>
              <a:t>Giving your cousin $5000 to help start his business, in exchange for 5% of his monthly profits</a:t>
            </a:r>
          </a:p>
          <a:p>
            <a:pPr lvl="1" fontAlgn="base"/>
            <a:r>
              <a:rPr lang="en-US" dirty="0"/>
              <a:t>Depositing your annual income tax return into an account until you have enough to buy a car</a:t>
            </a:r>
          </a:p>
          <a:p>
            <a:endParaRPr lang="en-US" dirty="0"/>
          </a:p>
        </p:txBody>
      </p:sp>
    </p:spTree>
    <p:extLst>
      <p:ext uri="{BB962C8B-B14F-4D97-AF65-F5344CB8AC3E}">
        <p14:creationId xmlns:p14="http://schemas.microsoft.com/office/powerpoint/2010/main" val="24161804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7346FA-E13A-3A4A-9980-A1667B857F87}"/>
              </a:ext>
            </a:extLst>
          </p:cNvPr>
          <p:cNvSpPr>
            <a:spLocks noGrp="1"/>
          </p:cNvSpPr>
          <p:nvPr>
            <p:ph type="title"/>
          </p:nvPr>
        </p:nvSpPr>
        <p:spPr>
          <a:xfrm>
            <a:off x="863029" y="1012004"/>
            <a:ext cx="3688874" cy="4795408"/>
          </a:xfrm>
        </p:spPr>
        <p:txBody>
          <a:bodyPr>
            <a:normAutofit/>
          </a:bodyPr>
          <a:lstStyle/>
          <a:p>
            <a:r>
              <a:rPr lang="en-US" dirty="0">
                <a:solidFill>
                  <a:srgbClr val="FFFFFF"/>
                </a:solidFill>
              </a:rPr>
              <a:t>Answers: Handout #7</a:t>
            </a:r>
          </a:p>
        </p:txBody>
      </p:sp>
      <p:sp>
        <p:nvSpPr>
          <p:cNvPr id="5" name="Rectangle 4">
            <a:extLst>
              <a:ext uri="{FF2B5EF4-FFF2-40B4-BE49-F238E27FC236}">
                <a16:creationId xmlns:a16="http://schemas.microsoft.com/office/drawing/2014/main" id="{C6E05346-0CD9-664B-B060-012444AF666D}"/>
              </a:ext>
              <a:ext uri="{C183D7F6-B498-43B3-948B-1728B52AA6E4}">
                <adec:decorative xmlns:adec="http://schemas.microsoft.com/office/drawing/2017/decorative" val="1"/>
              </a:ext>
            </a:extLst>
          </p:cNvPr>
          <p:cNvSpPr/>
          <p:nvPr/>
        </p:nvSpPr>
        <p:spPr>
          <a:xfrm>
            <a:off x="11607800" y="0"/>
            <a:ext cx="584200" cy="58420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t>L1</a:t>
            </a:r>
          </a:p>
        </p:txBody>
      </p:sp>
      <p:graphicFrame>
        <p:nvGraphicFramePr>
          <p:cNvPr id="4" name="Content Placeholder 3">
            <a:extLst>
              <a:ext uri="{FF2B5EF4-FFF2-40B4-BE49-F238E27FC236}">
                <a16:creationId xmlns:a16="http://schemas.microsoft.com/office/drawing/2014/main" id="{22876E28-8385-C144-9A3A-2DCED5077E9C}"/>
              </a:ext>
            </a:extLst>
          </p:cNvPr>
          <p:cNvGraphicFramePr>
            <a:graphicFrameLocks noGrp="1"/>
          </p:cNvGraphicFramePr>
          <p:nvPr>
            <p:ph idx="1"/>
            <p:extLst>
              <p:ext uri="{D42A27DB-BD31-4B8C-83A1-F6EECF244321}">
                <p14:modId xmlns:p14="http://schemas.microsoft.com/office/powerpoint/2010/main" val="2180971542"/>
              </p:ext>
            </p:extLst>
          </p:nvPr>
        </p:nvGraphicFramePr>
        <p:xfrm>
          <a:off x="7033260" y="2032000"/>
          <a:ext cx="4803140" cy="3775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Content Placeholder 2">
            <a:extLst>
              <a:ext uri="{FF2B5EF4-FFF2-40B4-BE49-F238E27FC236}">
                <a16:creationId xmlns:a16="http://schemas.microsoft.com/office/drawing/2014/main" id="{C04853DA-760D-A945-8D73-BF095CCF1CA7}"/>
              </a:ext>
            </a:extLst>
          </p:cNvPr>
          <p:cNvSpPr txBox="1">
            <a:spLocks/>
          </p:cNvSpPr>
          <p:nvPr/>
        </p:nvSpPr>
        <p:spPr>
          <a:xfrm>
            <a:off x="4881098" y="385362"/>
            <a:ext cx="2278879" cy="68405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High Risk</a:t>
            </a:r>
            <a:endParaRPr lang="en-US" dirty="0"/>
          </a:p>
        </p:txBody>
      </p:sp>
      <p:sp>
        <p:nvSpPr>
          <p:cNvPr id="21" name="Content Placeholder 2">
            <a:extLst>
              <a:ext uri="{FF2B5EF4-FFF2-40B4-BE49-F238E27FC236}">
                <a16:creationId xmlns:a16="http://schemas.microsoft.com/office/drawing/2014/main" id="{227F4F47-7666-B44A-8BDF-9231C5FFA670}"/>
              </a:ext>
            </a:extLst>
          </p:cNvPr>
          <p:cNvSpPr txBox="1">
            <a:spLocks/>
          </p:cNvSpPr>
          <p:nvPr/>
        </p:nvSpPr>
        <p:spPr>
          <a:xfrm>
            <a:off x="5063643" y="5807412"/>
            <a:ext cx="2278879" cy="68405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Low Risk</a:t>
            </a:r>
            <a:endParaRPr lang="en-US" dirty="0"/>
          </a:p>
        </p:txBody>
      </p:sp>
      <p:cxnSp>
        <p:nvCxnSpPr>
          <p:cNvPr id="7" name="Straight Arrow Connector 6">
            <a:extLst>
              <a:ext uri="{FF2B5EF4-FFF2-40B4-BE49-F238E27FC236}">
                <a16:creationId xmlns:a16="http://schemas.microsoft.com/office/drawing/2014/main" id="{44D222D4-AD07-6C4F-8CF6-CB95364C5896}"/>
              </a:ext>
            </a:extLst>
          </p:cNvPr>
          <p:cNvCxnSpPr/>
          <p:nvPr/>
        </p:nvCxnSpPr>
        <p:spPr>
          <a:xfrm flipV="1">
            <a:off x="6020537" y="1012004"/>
            <a:ext cx="0" cy="4685411"/>
          </a:xfrm>
          <a:prstGeom prst="straightConnector1">
            <a:avLst/>
          </a:prstGeom>
          <a:ln w="57150">
            <a:solidFill>
              <a:schemeClr val="accent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04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3231" name="Rectangle 15">
            <a:extLst>
              <a:ext uri="{FF2B5EF4-FFF2-40B4-BE49-F238E27FC236}">
                <a16:creationId xmlns:a16="http://schemas.microsoft.com/office/drawing/2014/main" id="{E4BB3F3A-6624-4E47-9CAF-8314888FBB99}"/>
              </a:ext>
            </a:extLst>
          </p:cNvPr>
          <p:cNvSpPr>
            <a:spLocks noGrp="1" noChangeArrowheads="1"/>
          </p:cNvSpPr>
          <p:nvPr>
            <p:ph type="title"/>
          </p:nvPr>
        </p:nvSpPr>
        <p:spPr/>
        <p:txBody>
          <a:bodyPr/>
          <a:lstStyle/>
          <a:p>
            <a:r>
              <a:rPr lang="en-US" altLang="en-US"/>
              <a:t>Bonds as Financial Assets</a:t>
            </a:r>
          </a:p>
        </p:txBody>
      </p:sp>
      <p:sp>
        <p:nvSpPr>
          <p:cNvPr id="393232" name="Rectangle 16">
            <a:extLst>
              <a:ext uri="{FF2B5EF4-FFF2-40B4-BE49-F238E27FC236}">
                <a16:creationId xmlns:a16="http://schemas.microsoft.com/office/drawing/2014/main" id="{B0D14241-3CC5-4241-94C5-3B7B28090F43}"/>
              </a:ext>
            </a:extLst>
          </p:cNvPr>
          <p:cNvSpPr>
            <a:spLocks noGrp="1" noChangeArrowheads="1"/>
          </p:cNvSpPr>
          <p:nvPr>
            <p:ph type="body" idx="1"/>
          </p:nvPr>
        </p:nvSpPr>
        <p:spPr/>
        <p:txBody>
          <a:bodyPr>
            <a:normAutofit/>
          </a:bodyPr>
          <a:lstStyle/>
          <a:p>
            <a:pPr marL="0" indent="0">
              <a:buNone/>
            </a:pPr>
            <a:r>
              <a:rPr lang="en-US" altLang="en-US" sz="2400" dirty="0"/>
              <a:t>Bonds are basically loans, or IOUs, that represent debt that the government or a corporation must repay to an investor.  Bonds have three basic components:</a:t>
            </a:r>
          </a:p>
          <a:p>
            <a:pPr lvl="1">
              <a:buFontTx/>
              <a:buNone/>
            </a:pPr>
            <a:r>
              <a:rPr lang="en-US" altLang="en-US" dirty="0"/>
              <a:t>1. The </a:t>
            </a:r>
            <a:r>
              <a:rPr lang="en-US" altLang="en-US" dirty="0">
                <a:solidFill>
                  <a:schemeClr val="accent2"/>
                </a:solidFill>
              </a:rPr>
              <a:t>coupon rate </a:t>
            </a:r>
            <a:r>
              <a:rPr lang="en-US" altLang="en-US" dirty="0"/>
              <a:t>— the interest rate that the issuer will pay the bondholder.</a:t>
            </a:r>
          </a:p>
          <a:p>
            <a:pPr lvl="1">
              <a:buFontTx/>
              <a:buNone/>
            </a:pPr>
            <a:r>
              <a:rPr lang="en-US" altLang="en-US" dirty="0"/>
              <a:t>2. The </a:t>
            </a:r>
            <a:r>
              <a:rPr lang="en-US" altLang="en-US" dirty="0">
                <a:solidFill>
                  <a:schemeClr val="accent2"/>
                </a:solidFill>
              </a:rPr>
              <a:t>maturity</a:t>
            </a:r>
            <a:r>
              <a:rPr lang="en-US" altLang="en-US" dirty="0"/>
              <a:t> — the time when payment to the bondholder is due. </a:t>
            </a:r>
          </a:p>
          <a:p>
            <a:pPr lvl="1">
              <a:buFontTx/>
              <a:buNone/>
            </a:pPr>
            <a:r>
              <a:rPr lang="en-US" altLang="en-US" dirty="0"/>
              <a:t>3. The </a:t>
            </a:r>
            <a:r>
              <a:rPr lang="en-US" altLang="en-US" dirty="0">
                <a:solidFill>
                  <a:schemeClr val="accent2"/>
                </a:solidFill>
              </a:rPr>
              <a:t>par value</a:t>
            </a:r>
            <a:r>
              <a:rPr lang="en-US" altLang="en-US" dirty="0"/>
              <a:t> — the amount that an investor pays to purchase the bond and that will be repaid to the investor at maturity. </a:t>
            </a:r>
          </a:p>
          <a:p>
            <a:pPr marL="0" indent="0">
              <a:buNone/>
            </a:pPr>
            <a:r>
              <a:rPr lang="en-US" altLang="en-US" sz="2400" dirty="0"/>
              <a:t>Not all bonds are held to maturity.  Sometimes bonds are traded or sold and their price may change.  Economists therefore refer to a bond’s yield, which is the annual rate of return on the bond if the bond were held to maturity. </a:t>
            </a:r>
          </a:p>
        </p:txBody>
      </p:sp>
    </p:spTree>
    <p:extLst>
      <p:ext uri="{BB962C8B-B14F-4D97-AF65-F5344CB8AC3E}">
        <p14:creationId xmlns:p14="http://schemas.microsoft.com/office/powerpoint/2010/main" val="367506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393231"/>
                                        </p:tgtEl>
                                        <p:attrNameLst>
                                          <p:attrName>style.visibility</p:attrName>
                                        </p:attrNameLst>
                                      </p:cBhvr>
                                      <p:to>
                                        <p:strVal val="visible"/>
                                      </p:to>
                                    </p:set>
                                    <p:anim calcmode="lin" valueType="num">
                                      <p:cBhvr additive="base">
                                        <p:cTn id="7" dur="500" fill="hold"/>
                                        <p:tgtEl>
                                          <p:spTgt spid="393231"/>
                                        </p:tgtEl>
                                        <p:attrNameLst>
                                          <p:attrName>ppt_x</p:attrName>
                                        </p:attrNameLst>
                                      </p:cBhvr>
                                      <p:tavLst>
                                        <p:tav tm="0">
                                          <p:val>
                                            <p:strVal val="#ppt_x"/>
                                          </p:val>
                                        </p:tav>
                                        <p:tav tm="100000">
                                          <p:val>
                                            <p:strVal val="#ppt_x"/>
                                          </p:val>
                                        </p:tav>
                                      </p:tavLst>
                                    </p:anim>
                                    <p:anim calcmode="lin" valueType="num">
                                      <p:cBhvr additive="base">
                                        <p:cTn id="8" dur="500" fill="hold"/>
                                        <p:tgtEl>
                                          <p:spTgt spid="39323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93232">
                                            <p:txEl>
                                              <p:pRg st="0" end="0"/>
                                            </p:txEl>
                                          </p:spTgt>
                                        </p:tgtEl>
                                        <p:attrNameLst>
                                          <p:attrName>style.visibility</p:attrName>
                                        </p:attrNameLst>
                                      </p:cBhvr>
                                      <p:to>
                                        <p:strVal val="visible"/>
                                      </p:to>
                                    </p:set>
                                    <p:animEffect transition="in" filter="dissolve">
                                      <p:cBhvr>
                                        <p:cTn id="13" dur="500"/>
                                        <p:tgtEl>
                                          <p:spTgt spid="393232">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93232">
                                            <p:txEl>
                                              <p:pRg st="1" end="1"/>
                                            </p:txEl>
                                          </p:spTgt>
                                        </p:tgtEl>
                                        <p:attrNameLst>
                                          <p:attrName>style.visibility</p:attrName>
                                        </p:attrNameLst>
                                      </p:cBhvr>
                                      <p:to>
                                        <p:strVal val="visible"/>
                                      </p:to>
                                    </p:set>
                                    <p:animEffect transition="in" filter="dissolve">
                                      <p:cBhvr>
                                        <p:cTn id="18" dur="500"/>
                                        <p:tgtEl>
                                          <p:spTgt spid="393232">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93232">
                                            <p:txEl>
                                              <p:pRg st="2" end="2"/>
                                            </p:txEl>
                                          </p:spTgt>
                                        </p:tgtEl>
                                        <p:attrNameLst>
                                          <p:attrName>style.visibility</p:attrName>
                                        </p:attrNameLst>
                                      </p:cBhvr>
                                      <p:to>
                                        <p:strVal val="visible"/>
                                      </p:to>
                                    </p:set>
                                    <p:animEffect transition="in" filter="dissolve">
                                      <p:cBhvr>
                                        <p:cTn id="23" dur="500"/>
                                        <p:tgtEl>
                                          <p:spTgt spid="393232">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93232">
                                            <p:txEl>
                                              <p:pRg st="3" end="3"/>
                                            </p:txEl>
                                          </p:spTgt>
                                        </p:tgtEl>
                                        <p:attrNameLst>
                                          <p:attrName>style.visibility</p:attrName>
                                        </p:attrNameLst>
                                      </p:cBhvr>
                                      <p:to>
                                        <p:strVal val="visible"/>
                                      </p:to>
                                    </p:set>
                                    <p:animEffect transition="in" filter="dissolve">
                                      <p:cBhvr>
                                        <p:cTn id="28" dur="500"/>
                                        <p:tgtEl>
                                          <p:spTgt spid="393232">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93232">
                                            <p:txEl>
                                              <p:pRg st="4" end="4"/>
                                            </p:txEl>
                                          </p:spTgt>
                                        </p:tgtEl>
                                        <p:attrNameLst>
                                          <p:attrName>style.visibility</p:attrName>
                                        </p:attrNameLst>
                                      </p:cBhvr>
                                      <p:to>
                                        <p:strVal val="visible"/>
                                      </p:to>
                                    </p:set>
                                    <p:animEffect transition="in" filter="dissolve">
                                      <p:cBhvr>
                                        <p:cTn id="33" dur="500"/>
                                        <p:tgtEl>
                                          <p:spTgt spid="3932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31" grpId="0" autoUpdateAnimBg="0"/>
      <p:bldP spid="393232" grpId="0" build="p" bldLvl="3"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660" name="Group 1060">
            <a:extLst>
              <a:ext uri="{FF2B5EF4-FFF2-40B4-BE49-F238E27FC236}">
                <a16:creationId xmlns:a16="http://schemas.microsoft.com/office/drawing/2014/main" id="{125E8575-4C43-ED48-877F-4B7861B045A5}"/>
              </a:ext>
            </a:extLst>
          </p:cNvPr>
          <p:cNvGrpSpPr>
            <a:grpSpLocks/>
          </p:cNvGrpSpPr>
          <p:nvPr/>
        </p:nvGrpSpPr>
        <p:grpSpPr bwMode="auto">
          <a:xfrm>
            <a:off x="6315075" y="803276"/>
            <a:ext cx="3582988" cy="5438775"/>
            <a:chOff x="2690" y="466"/>
            <a:chExt cx="2279" cy="3459"/>
          </a:xfrm>
        </p:grpSpPr>
        <p:pic>
          <p:nvPicPr>
            <p:cNvPr id="410636" name="Picture 1036">
              <a:extLst>
                <a:ext uri="{FF2B5EF4-FFF2-40B4-BE49-F238E27FC236}">
                  <a16:creationId xmlns:a16="http://schemas.microsoft.com/office/drawing/2014/main" id="{AE86BCD7-ED7A-144F-B060-77F5DDA6D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 y="466"/>
              <a:ext cx="2279" cy="3459"/>
            </a:xfrm>
            <a:prstGeom prst="rect">
              <a:avLst/>
            </a:prstGeom>
            <a:noFill/>
            <a:extLst>
              <a:ext uri="{909E8E84-426E-40DD-AFC4-6F175D3DCCD1}">
                <a14:hiddenFill xmlns:a14="http://schemas.microsoft.com/office/drawing/2010/main">
                  <a:solidFill>
                    <a:srgbClr val="FFFFFF"/>
                  </a:solidFill>
                </a14:hiddenFill>
              </a:ext>
            </a:extLst>
          </p:spPr>
        </p:pic>
        <p:sp>
          <p:nvSpPr>
            <p:cNvPr id="410635" name="Text Box 1035">
              <a:extLst>
                <a:ext uri="{FF2B5EF4-FFF2-40B4-BE49-F238E27FC236}">
                  <a16:creationId xmlns:a16="http://schemas.microsoft.com/office/drawing/2014/main" id="{A40BB815-4D83-A24F-930F-2538EB58573A}"/>
                </a:ext>
              </a:extLst>
            </p:cNvPr>
            <p:cNvSpPr txBox="1">
              <a:spLocks noChangeArrowheads="1"/>
            </p:cNvSpPr>
            <p:nvPr/>
          </p:nvSpPr>
          <p:spPr bwMode="auto">
            <a:xfrm>
              <a:off x="2839" y="571"/>
              <a:ext cx="193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FontTx/>
                <a:buNone/>
              </a:pPr>
              <a:r>
                <a:rPr lang="en-US" altLang="en-US" b="1">
                  <a:solidFill>
                    <a:srgbClr val="FFFFFF"/>
                  </a:solidFill>
                </a:rPr>
                <a:t>Discounts from Par</a:t>
              </a:r>
              <a:endParaRPr lang="en-US" altLang="en-US" sz="2400" i="1">
                <a:latin typeface="Times New Roman" panose="02020603050405020304" pitchFamily="18" charset="0"/>
              </a:endParaRPr>
            </a:p>
          </p:txBody>
        </p:sp>
      </p:grpSp>
      <p:grpSp>
        <p:nvGrpSpPr>
          <p:cNvPr id="410653" name="Group 1053">
            <a:extLst>
              <a:ext uri="{FF2B5EF4-FFF2-40B4-BE49-F238E27FC236}">
                <a16:creationId xmlns:a16="http://schemas.microsoft.com/office/drawing/2014/main" id="{94806F6C-8256-1844-A50D-648E198B577C}"/>
              </a:ext>
            </a:extLst>
          </p:cNvPr>
          <p:cNvGrpSpPr>
            <a:grpSpLocks/>
          </p:cNvGrpSpPr>
          <p:nvPr/>
        </p:nvGrpSpPr>
        <p:grpSpPr bwMode="auto">
          <a:xfrm>
            <a:off x="6510338" y="1582738"/>
            <a:ext cx="3136900" cy="1370012"/>
            <a:chOff x="2829" y="941"/>
            <a:chExt cx="1976" cy="863"/>
          </a:xfrm>
        </p:grpSpPr>
        <p:pic>
          <p:nvPicPr>
            <p:cNvPr id="410638" name="Picture 1038">
              <a:extLst>
                <a:ext uri="{FF2B5EF4-FFF2-40B4-BE49-F238E27FC236}">
                  <a16:creationId xmlns:a16="http://schemas.microsoft.com/office/drawing/2014/main" id="{F0D6659B-13E7-0747-A111-4DFBFB80F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9" y="1105"/>
              <a:ext cx="1976" cy="571"/>
            </a:xfrm>
            <a:prstGeom prst="rect">
              <a:avLst/>
            </a:prstGeom>
            <a:noFill/>
            <a:extLst>
              <a:ext uri="{909E8E84-426E-40DD-AFC4-6F175D3DCCD1}">
                <a14:hiddenFill xmlns:a14="http://schemas.microsoft.com/office/drawing/2010/main">
                  <a:solidFill>
                    <a:srgbClr val="FFFFFF"/>
                  </a:solidFill>
                </a14:hiddenFill>
              </a:ext>
            </a:extLst>
          </p:spPr>
        </p:pic>
        <p:sp>
          <p:nvSpPr>
            <p:cNvPr id="410639" name="Text Box 1039">
              <a:extLst>
                <a:ext uri="{FF2B5EF4-FFF2-40B4-BE49-F238E27FC236}">
                  <a16:creationId xmlns:a16="http://schemas.microsoft.com/office/drawing/2014/main" id="{19F3E0D8-8382-3F42-A8F4-266D6D31CEC4}"/>
                </a:ext>
              </a:extLst>
            </p:cNvPr>
            <p:cNvSpPr txBox="1">
              <a:spLocks noChangeArrowheads="1"/>
            </p:cNvSpPr>
            <p:nvPr/>
          </p:nvSpPr>
          <p:spPr bwMode="auto">
            <a:xfrm>
              <a:off x="3168" y="1554"/>
              <a:ext cx="126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0"/>
                </a:spcBef>
                <a:buFontTx/>
                <a:buNone/>
              </a:pPr>
              <a:r>
                <a:rPr lang="en-US" altLang="en-US" sz="1000" b="1"/>
                <a:t>Bond purchase without  discount from par</a:t>
              </a:r>
              <a:endParaRPr lang="en-US" altLang="en-US" sz="2000" b="1"/>
            </a:p>
          </p:txBody>
        </p:sp>
        <p:sp>
          <p:nvSpPr>
            <p:cNvPr id="410640" name="Text Box 1040">
              <a:extLst>
                <a:ext uri="{FF2B5EF4-FFF2-40B4-BE49-F238E27FC236}">
                  <a16:creationId xmlns:a16="http://schemas.microsoft.com/office/drawing/2014/main" id="{CB4718F0-0991-AA47-97A5-42D8EBF2F26D}"/>
                </a:ext>
              </a:extLst>
            </p:cNvPr>
            <p:cNvSpPr txBox="1">
              <a:spLocks noChangeArrowheads="1"/>
            </p:cNvSpPr>
            <p:nvPr/>
          </p:nvSpPr>
          <p:spPr bwMode="auto">
            <a:xfrm>
              <a:off x="3748" y="1240"/>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0"/>
                </a:spcBef>
                <a:buFontTx/>
                <a:buNone/>
              </a:pPr>
              <a:r>
                <a:rPr lang="en-US" altLang="en-US" b="1"/>
                <a:t>=</a:t>
              </a:r>
            </a:p>
          </p:txBody>
        </p:sp>
        <p:sp>
          <p:nvSpPr>
            <p:cNvPr id="410641" name="Text Box 1041">
              <a:extLst>
                <a:ext uri="{FF2B5EF4-FFF2-40B4-BE49-F238E27FC236}">
                  <a16:creationId xmlns:a16="http://schemas.microsoft.com/office/drawing/2014/main" id="{DEC2E60D-A795-1B4A-BE8F-7EA7C5EFB873}"/>
                </a:ext>
              </a:extLst>
            </p:cNvPr>
            <p:cNvSpPr txBox="1">
              <a:spLocks noChangeArrowheads="1"/>
            </p:cNvSpPr>
            <p:nvPr/>
          </p:nvSpPr>
          <p:spPr bwMode="auto">
            <a:xfrm>
              <a:off x="2857" y="941"/>
              <a:ext cx="19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spcBef>
                  <a:spcPct val="0"/>
                </a:spcBef>
                <a:buFontTx/>
                <a:buNone/>
              </a:pPr>
              <a:r>
                <a:rPr lang="en-US" altLang="en-US" sz="1000" b="1"/>
                <a:t>1.</a:t>
              </a:r>
              <a:endParaRPr lang="en-US" altLang="en-US" sz="2000" b="1"/>
            </a:p>
          </p:txBody>
        </p:sp>
        <p:sp>
          <p:nvSpPr>
            <p:cNvPr id="410642" name="Text Box 1042">
              <a:extLst>
                <a:ext uri="{FF2B5EF4-FFF2-40B4-BE49-F238E27FC236}">
                  <a16:creationId xmlns:a16="http://schemas.microsoft.com/office/drawing/2014/main" id="{69AFBB21-332D-EF44-AB16-25C801FEBF64}"/>
                </a:ext>
              </a:extLst>
            </p:cNvPr>
            <p:cNvSpPr txBox="1">
              <a:spLocks noChangeArrowheads="1"/>
            </p:cNvSpPr>
            <p:nvPr/>
          </p:nvSpPr>
          <p:spPr bwMode="auto">
            <a:xfrm>
              <a:off x="2988" y="941"/>
              <a:ext cx="153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0"/>
                </a:spcBef>
                <a:buFontTx/>
                <a:buNone/>
              </a:pPr>
              <a:r>
                <a:rPr lang="en-US" altLang="en-US" sz="1000"/>
                <a:t>Sharon buys a bond with a par value of $1,000 at 5 percent interest.</a:t>
              </a:r>
              <a:endParaRPr lang="en-US" altLang="en-US" sz="2000"/>
            </a:p>
          </p:txBody>
        </p:sp>
      </p:grpSp>
      <p:grpSp>
        <p:nvGrpSpPr>
          <p:cNvPr id="410654" name="Group 1054">
            <a:extLst>
              <a:ext uri="{FF2B5EF4-FFF2-40B4-BE49-F238E27FC236}">
                <a16:creationId xmlns:a16="http://schemas.microsoft.com/office/drawing/2014/main" id="{B3E8AF1B-8A79-6349-A2BB-5C9E386BB6D2}"/>
              </a:ext>
            </a:extLst>
          </p:cNvPr>
          <p:cNvGrpSpPr>
            <a:grpSpLocks/>
          </p:cNvGrpSpPr>
          <p:nvPr/>
        </p:nvGrpSpPr>
        <p:grpSpPr bwMode="auto">
          <a:xfrm>
            <a:off x="6554789" y="3011489"/>
            <a:ext cx="2636837" cy="244475"/>
            <a:chOff x="2857" y="1841"/>
            <a:chExt cx="1661" cy="154"/>
          </a:xfrm>
        </p:grpSpPr>
        <p:sp>
          <p:nvSpPr>
            <p:cNvPr id="410643" name="Text Box 1043">
              <a:extLst>
                <a:ext uri="{FF2B5EF4-FFF2-40B4-BE49-F238E27FC236}">
                  <a16:creationId xmlns:a16="http://schemas.microsoft.com/office/drawing/2014/main" id="{953FF9E8-1FED-B944-B8B8-EF2DBD424EA9}"/>
                </a:ext>
              </a:extLst>
            </p:cNvPr>
            <p:cNvSpPr txBox="1">
              <a:spLocks noChangeArrowheads="1"/>
            </p:cNvSpPr>
            <p:nvPr/>
          </p:nvSpPr>
          <p:spPr bwMode="auto">
            <a:xfrm>
              <a:off x="2857" y="1841"/>
              <a:ext cx="19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spcBef>
                  <a:spcPct val="0"/>
                </a:spcBef>
                <a:buFontTx/>
                <a:buNone/>
              </a:pPr>
              <a:r>
                <a:rPr lang="en-US" altLang="en-US" sz="1000" b="1"/>
                <a:t>2.</a:t>
              </a:r>
              <a:endParaRPr lang="en-US" altLang="en-US" sz="2000" b="1"/>
            </a:p>
          </p:txBody>
        </p:sp>
        <p:sp>
          <p:nvSpPr>
            <p:cNvPr id="410644" name="Text Box 1044">
              <a:extLst>
                <a:ext uri="{FF2B5EF4-FFF2-40B4-BE49-F238E27FC236}">
                  <a16:creationId xmlns:a16="http://schemas.microsoft.com/office/drawing/2014/main" id="{13B77353-1B80-E840-B15C-62FD442D4530}"/>
                </a:ext>
              </a:extLst>
            </p:cNvPr>
            <p:cNvSpPr txBox="1">
              <a:spLocks noChangeArrowheads="1"/>
            </p:cNvSpPr>
            <p:nvPr/>
          </p:nvSpPr>
          <p:spPr bwMode="auto">
            <a:xfrm>
              <a:off x="2988" y="1841"/>
              <a:ext cx="153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0"/>
                </a:spcBef>
                <a:buFontTx/>
                <a:buNone/>
              </a:pPr>
              <a:r>
                <a:rPr lang="en-US" altLang="en-US" sz="1000"/>
                <a:t>Interest rates go up to 6 percent.</a:t>
              </a:r>
              <a:endParaRPr lang="en-US" altLang="en-US" sz="2000"/>
            </a:p>
          </p:txBody>
        </p:sp>
      </p:grpSp>
      <p:grpSp>
        <p:nvGrpSpPr>
          <p:cNvPr id="410655" name="Group 1055">
            <a:extLst>
              <a:ext uri="{FF2B5EF4-FFF2-40B4-BE49-F238E27FC236}">
                <a16:creationId xmlns:a16="http://schemas.microsoft.com/office/drawing/2014/main" id="{6CE9E2B0-F593-144E-9767-8994BC1AAA2A}"/>
              </a:ext>
            </a:extLst>
          </p:cNvPr>
          <p:cNvGrpSpPr>
            <a:grpSpLocks/>
          </p:cNvGrpSpPr>
          <p:nvPr/>
        </p:nvGrpSpPr>
        <p:grpSpPr bwMode="auto">
          <a:xfrm>
            <a:off x="6554788" y="3375026"/>
            <a:ext cx="3181350" cy="549275"/>
            <a:chOff x="2857" y="2064"/>
            <a:chExt cx="2004" cy="346"/>
          </a:xfrm>
        </p:grpSpPr>
        <p:sp>
          <p:nvSpPr>
            <p:cNvPr id="410645" name="Text Box 1045">
              <a:extLst>
                <a:ext uri="{FF2B5EF4-FFF2-40B4-BE49-F238E27FC236}">
                  <a16:creationId xmlns:a16="http://schemas.microsoft.com/office/drawing/2014/main" id="{78D7F2CD-C248-1145-AB97-3184186A54D6}"/>
                </a:ext>
              </a:extLst>
            </p:cNvPr>
            <p:cNvSpPr txBox="1">
              <a:spLocks noChangeArrowheads="1"/>
            </p:cNvSpPr>
            <p:nvPr/>
          </p:nvSpPr>
          <p:spPr bwMode="auto">
            <a:xfrm>
              <a:off x="2857" y="2064"/>
              <a:ext cx="19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spcBef>
                  <a:spcPct val="0"/>
                </a:spcBef>
                <a:buFontTx/>
                <a:buNone/>
              </a:pPr>
              <a:r>
                <a:rPr lang="en-US" altLang="en-US" sz="1000" b="1"/>
                <a:t>3.</a:t>
              </a:r>
              <a:endParaRPr lang="en-US" altLang="en-US" sz="2000" b="1"/>
            </a:p>
          </p:txBody>
        </p:sp>
        <p:sp>
          <p:nvSpPr>
            <p:cNvPr id="410646" name="Text Box 1046">
              <a:extLst>
                <a:ext uri="{FF2B5EF4-FFF2-40B4-BE49-F238E27FC236}">
                  <a16:creationId xmlns:a16="http://schemas.microsoft.com/office/drawing/2014/main" id="{AF6846F8-D0B5-4A47-84E3-D7CD66476F68}"/>
                </a:ext>
              </a:extLst>
            </p:cNvPr>
            <p:cNvSpPr txBox="1">
              <a:spLocks noChangeArrowheads="1"/>
            </p:cNvSpPr>
            <p:nvPr/>
          </p:nvSpPr>
          <p:spPr bwMode="auto">
            <a:xfrm>
              <a:off x="2988" y="2064"/>
              <a:ext cx="1873"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0"/>
                </a:spcBef>
                <a:buFontTx/>
                <a:buNone/>
              </a:pPr>
              <a:r>
                <a:rPr lang="en-US" altLang="en-US" sz="1000" dirty="0"/>
                <a:t>Sharon needs to sell her bond. Nate wants to buy it, but is unwilling to buy a bond at 5 percent interest when the current rate is 6 percent.</a:t>
              </a:r>
              <a:endParaRPr lang="en-US" altLang="en-US" sz="2000" dirty="0"/>
            </a:p>
          </p:txBody>
        </p:sp>
      </p:grpSp>
      <p:grpSp>
        <p:nvGrpSpPr>
          <p:cNvPr id="410656" name="Group 1056">
            <a:extLst>
              <a:ext uri="{FF2B5EF4-FFF2-40B4-BE49-F238E27FC236}">
                <a16:creationId xmlns:a16="http://schemas.microsoft.com/office/drawing/2014/main" id="{383BA521-BC6F-D04A-8B57-608660AC92D6}"/>
              </a:ext>
            </a:extLst>
          </p:cNvPr>
          <p:cNvGrpSpPr>
            <a:grpSpLocks/>
          </p:cNvGrpSpPr>
          <p:nvPr/>
        </p:nvGrpSpPr>
        <p:grpSpPr bwMode="auto">
          <a:xfrm>
            <a:off x="6554788" y="4030664"/>
            <a:ext cx="3181350" cy="396875"/>
            <a:chOff x="2857" y="2477"/>
            <a:chExt cx="2004" cy="250"/>
          </a:xfrm>
        </p:grpSpPr>
        <p:sp>
          <p:nvSpPr>
            <p:cNvPr id="410647" name="Text Box 1047">
              <a:extLst>
                <a:ext uri="{FF2B5EF4-FFF2-40B4-BE49-F238E27FC236}">
                  <a16:creationId xmlns:a16="http://schemas.microsoft.com/office/drawing/2014/main" id="{5400E480-A0CB-AF4E-ACFF-0FDBA72D0961}"/>
                </a:ext>
              </a:extLst>
            </p:cNvPr>
            <p:cNvSpPr txBox="1">
              <a:spLocks noChangeArrowheads="1"/>
            </p:cNvSpPr>
            <p:nvPr/>
          </p:nvSpPr>
          <p:spPr bwMode="auto">
            <a:xfrm>
              <a:off x="2857" y="2477"/>
              <a:ext cx="19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spcBef>
                  <a:spcPct val="0"/>
                </a:spcBef>
                <a:buFontTx/>
                <a:buNone/>
              </a:pPr>
              <a:r>
                <a:rPr lang="en-US" altLang="en-US" sz="1000" b="1"/>
                <a:t>4.</a:t>
              </a:r>
              <a:endParaRPr lang="en-US" altLang="en-US" sz="2000" b="1"/>
            </a:p>
          </p:txBody>
        </p:sp>
        <p:sp>
          <p:nvSpPr>
            <p:cNvPr id="410648" name="Text Box 1048">
              <a:extLst>
                <a:ext uri="{FF2B5EF4-FFF2-40B4-BE49-F238E27FC236}">
                  <a16:creationId xmlns:a16="http://schemas.microsoft.com/office/drawing/2014/main" id="{FD1D032C-B028-9744-9E73-6D8AD108AE97}"/>
                </a:ext>
              </a:extLst>
            </p:cNvPr>
            <p:cNvSpPr txBox="1">
              <a:spLocks noChangeArrowheads="1"/>
            </p:cNvSpPr>
            <p:nvPr/>
          </p:nvSpPr>
          <p:spPr bwMode="auto">
            <a:xfrm>
              <a:off x="2988" y="2477"/>
              <a:ext cx="187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0"/>
                </a:spcBef>
                <a:buFontTx/>
                <a:buNone/>
              </a:pPr>
              <a:r>
                <a:rPr lang="en-US" altLang="en-US" sz="1000"/>
                <a:t>Sharon offers to discount the bond, taking $40 off the price and selling it for $960.</a:t>
              </a:r>
              <a:endParaRPr lang="en-US" altLang="en-US" sz="2000"/>
            </a:p>
          </p:txBody>
        </p:sp>
      </p:grpSp>
      <p:grpSp>
        <p:nvGrpSpPr>
          <p:cNvPr id="410661" name="Group 1061">
            <a:extLst>
              <a:ext uri="{FF2B5EF4-FFF2-40B4-BE49-F238E27FC236}">
                <a16:creationId xmlns:a16="http://schemas.microsoft.com/office/drawing/2014/main" id="{9231446E-6BCC-E14A-BDD3-1C89411751F9}"/>
              </a:ext>
            </a:extLst>
          </p:cNvPr>
          <p:cNvGrpSpPr>
            <a:grpSpLocks/>
          </p:cNvGrpSpPr>
          <p:nvPr/>
        </p:nvGrpSpPr>
        <p:grpSpPr bwMode="auto">
          <a:xfrm>
            <a:off x="6491288" y="4557714"/>
            <a:ext cx="3244850" cy="1525587"/>
            <a:chOff x="2817" y="2815"/>
            <a:chExt cx="2044" cy="961"/>
          </a:xfrm>
        </p:grpSpPr>
        <p:sp>
          <p:nvSpPr>
            <p:cNvPr id="410649" name="Text Box 1049">
              <a:extLst>
                <a:ext uri="{FF2B5EF4-FFF2-40B4-BE49-F238E27FC236}">
                  <a16:creationId xmlns:a16="http://schemas.microsoft.com/office/drawing/2014/main" id="{EEB83C8C-DDBA-3943-BBE8-B56D9B54A64E}"/>
                </a:ext>
              </a:extLst>
            </p:cNvPr>
            <p:cNvSpPr txBox="1">
              <a:spLocks noChangeArrowheads="1"/>
            </p:cNvSpPr>
            <p:nvPr/>
          </p:nvSpPr>
          <p:spPr bwMode="auto">
            <a:xfrm>
              <a:off x="2857" y="2815"/>
              <a:ext cx="19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spcBef>
                  <a:spcPct val="0"/>
                </a:spcBef>
                <a:buFontTx/>
                <a:buNone/>
              </a:pPr>
              <a:r>
                <a:rPr lang="en-US" altLang="en-US" sz="1000" b="1"/>
                <a:t>5.</a:t>
              </a:r>
              <a:endParaRPr lang="en-US" altLang="en-US" sz="2000" b="1"/>
            </a:p>
          </p:txBody>
        </p:sp>
        <p:sp>
          <p:nvSpPr>
            <p:cNvPr id="410650" name="Text Box 1050">
              <a:extLst>
                <a:ext uri="{FF2B5EF4-FFF2-40B4-BE49-F238E27FC236}">
                  <a16:creationId xmlns:a16="http://schemas.microsoft.com/office/drawing/2014/main" id="{D7A4A35F-2A09-9347-ABAB-61D2A8133532}"/>
                </a:ext>
              </a:extLst>
            </p:cNvPr>
            <p:cNvSpPr txBox="1">
              <a:spLocks noChangeArrowheads="1"/>
            </p:cNvSpPr>
            <p:nvPr/>
          </p:nvSpPr>
          <p:spPr bwMode="auto">
            <a:xfrm>
              <a:off x="2988" y="2815"/>
              <a:ext cx="1873"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0"/>
                </a:spcBef>
                <a:buFontTx/>
                <a:buNone/>
              </a:pPr>
              <a:r>
                <a:rPr lang="en-US" altLang="en-US" sz="1000" dirty="0"/>
                <a:t>Nate accepts the offer. He now owns a $1,000 bond paying 5 percent interest, which he purchased at a discount from par.</a:t>
              </a:r>
              <a:endParaRPr lang="en-US" altLang="en-US" sz="2000" dirty="0"/>
            </a:p>
          </p:txBody>
        </p:sp>
        <p:sp>
          <p:nvSpPr>
            <p:cNvPr id="410651" name="Text Box 1051">
              <a:extLst>
                <a:ext uri="{FF2B5EF4-FFF2-40B4-BE49-F238E27FC236}">
                  <a16:creationId xmlns:a16="http://schemas.microsoft.com/office/drawing/2014/main" id="{B433C188-FEDF-6B45-AB07-738372B49FB1}"/>
                </a:ext>
              </a:extLst>
            </p:cNvPr>
            <p:cNvSpPr txBox="1">
              <a:spLocks noChangeArrowheads="1"/>
            </p:cNvSpPr>
            <p:nvPr/>
          </p:nvSpPr>
          <p:spPr bwMode="auto">
            <a:xfrm>
              <a:off x="3262" y="3526"/>
              <a:ext cx="108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0"/>
                </a:spcBef>
                <a:buFontTx/>
                <a:buNone/>
              </a:pPr>
              <a:r>
                <a:rPr lang="en-US" altLang="en-US" sz="1000" b="1"/>
                <a:t>Bond purchase with discount from par</a:t>
              </a:r>
              <a:endParaRPr lang="en-US" altLang="en-US" sz="2000" b="1"/>
            </a:p>
          </p:txBody>
        </p:sp>
        <p:pic>
          <p:nvPicPr>
            <p:cNvPr id="410652" name="Picture 1052">
              <a:extLst>
                <a:ext uri="{FF2B5EF4-FFF2-40B4-BE49-F238E27FC236}">
                  <a16:creationId xmlns:a16="http://schemas.microsoft.com/office/drawing/2014/main" id="{2BE6F7B7-42D1-7E46-A490-E47DE4DF7B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2817" y="3048"/>
              <a:ext cx="1987" cy="576"/>
            </a:xfrm>
            <a:prstGeom prst="rect">
              <a:avLst/>
            </a:prstGeom>
            <a:noFill/>
            <a:extLst>
              <a:ext uri="{909E8E84-426E-40DD-AFC4-6F175D3DCCD1}">
                <a14:hiddenFill xmlns:a14="http://schemas.microsoft.com/office/drawing/2010/main">
                  <a:solidFill>
                    <a:srgbClr val="FFFFFF"/>
                  </a:solidFill>
                </a14:hiddenFill>
              </a:ext>
            </a:extLst>
          </p:spPr>
        </p:pic>
        <p:sp>
          <p:nvSpPr>
            <p:cNvPr id="410658" name="Text Box 1058">
              <a:extLst>
                <a:ext uri="{FF2B5EF4-FFF2-40B4-BE49-F238E27FC236}">
                  <a16:creationId xmlns:a16="http://schemas.microsoft.com/office/drawing/2014/main" id="{2BB030C3-D6BC-B746-A3CA-6C4F975149F2}"/>
                </a:ext>
              </a:extLst>
            </p:cNvPr>
            <p:cNvSpPr txBox="1">
              <a:spLocks noChangeArrowheads="1"/>
            </p:cNvSpPr>
            <p:nvPr/>
          </p:nvSpPr>
          <p:spPr bwMode="auto">
            <a:xfrm>
              <a:off x="3676" y="3214"/>
              <a:ext cx="2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0"/>
                </a:spcBef>
                <a:buFontTx/>
                <a:buNone/>
              </a:pPr>
              <a:r>
                <a:rPr lang="en-US" altLang="en-US" b="1"/>
                <a:t>=</a:t>
              </a:r>
              <a:endParaRPr lang="en-US" altLang="en-US"/>
            </a:p>
          </p:txBody>
        </p:sp>
      </p:grpSp>
      <p:sp>
        <p:nvSpPr>
          <p:cNvPr id="410669" name="Rectangle 1069">
            <a:extLst>
              <a:ext uri="{FF2B5EF4-FFF2-40B4-BE49-F238E27FC236}">
                <a16:creationId xmlns:a16="http://schemas.microsoft.com/office/drawing/2014/main" id="{CB312620-9039-EC46-8608-D121C1A56362}"/>
              </a:ext>
            </a:extLst>
          </p:cNvPr>
          <p:cNvSpPr>
            <a:spLocks noGrp="1" noChangeArrowheads="1"/>
          </p:cNvSpPr>
          <p:nvPr>
            <p:ph type="title"/>
          </p:nvPr>
        </p:nvSpPr>
        <p:spPr/>
        <p:txBody>
          <a:bodyPr/>
          <a:lstStyle/>
          <a:p>
            <a:r>
              <a:rPr lang="en-US" altLang="en-US"/>
              <a:t>Buying Bonds at a Discount</a:t>
            </a:r>
          </a:p>
        </p:txBody>
      </p:sp>
      <p:sp>
        <p:nvSpPr>
          <p:cNvPr id="410670" name="Rectangle 1070">
            <a:extLst>
              <a:ext uri="{FF2B5EF4-FFF2-40B4-BE49-F238E27FC236}">
                <a16:creationId xmlns:a16="http://schemas.microsoft.com/office/drawing/2014/main" id="{986AACEB-B3B2-434C-ADA2-50D563E6CCA1}"/>
              </a:ext>
            </a:extLst>
          </p:cNvPr>
          <p:cNvSpPr>
            <a:spLocks noGrp="1" noChangeArrowheads="1"/>
          </p:cNvSpPr>
          <p:nvPr>
            <p:ph type="body" sz="half" idx="1"/>
          </p:nvPr>
        </p:nvSpPr>
        <p:spPr/>
        <p:txBody>
          <a:bodyPr>
            <a:normAutofit/>
          </a:bodyPr>
          <a:lstStyle/>
          <a:p>
            <a:r>
              <a:rPr lang="en-US" altLang="en-US" sz="2400" dirty="0"/>
              <a:t>Investors earn interest on the bonds they buy.  They can also earn money by buying bonds at a discount from par.</a:t>
            </a:r>
          </a:p>
        </p:txBody>
      </p:sp>
    </p:spTree>
    <p:extLst>
      <p:ext uri="{BB962C8B-B14F-4D97-AF65-F5344CB8AC3E}">
        <p14:creationId xmlns:p14="http://schemas.microsoft.com/office/powerpoint/2010/main" val="133506931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410660"/>
                                        </p:tgtEl>
                                        <p:attrNameLst>
                                          <p:attrName>style.visibility</p:attrName>
                                        </p:attrNameLst>
                                      </p:cBhvr>
                                      <p:to>
                                        <p:strVal val="visible"/>
                                      </p:to>
                                    </p:set>
                                    <p:animEffect transition="in" filter="blinds(vertical)">
                                      <p:cBhvr>
                                        <p:cTn id="7" dur="500"/>
                                        <p:tgtEl>
                                          <p:spTgt spid="4106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10653"/>
                                        </p:tgtEl>
                                        <p:attrNameLst>
                                          <p:attrName>style.visibility</p:attrName>
                                        </p:attrNameLst>
                                      </p:cBhvr>
                                      <p:to>
                                        <p:strVal val="visible"/>
                                      </p:to>
                                    </p:set>
                                    <p:animEffect transition="in" filter="wipe(up)">
                                      <p:cBhvr>
                                        <p:cTn id="12" dur="500"/>
                                        <p:tgtEl>
                                          <p:spTgt spid="4106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410654"/>
                                        </p:tgtEl>
                                        <p:attrNameLst>
                                          <p:attrName>style.visibility</p:attrName>
                                        </p:attrNameLst>
                                      </p:cBhvr>
                                      <p:to>
                                        <p:strVal val="visible"/>
                                      </p:to>
                                    </p:set>
                                    <p:animEffect transition="in" filter="wipe(up)">
                                      <p:cBhvr>
                                        <p:cTn id="17" dur="500"/>
                                        <p:tgtEl>
                                          <p:spTgt spid="41065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410655"/>
                                        </p:tgtEl>
                                        <p:attrNameLst>
                                          <p:attrName>style.visibility</p:attrName>
                                        </p:attrNameLst>
                                      </p:cBhvr>
                                      <p:to>
                                        <p:strVal val="visible"/>
                                      </p:to>
                                    </p:set>
                                    <p:animEffect transition="in" filter="wipe(up)">
                                      <p:cBhvr>
                                        <p:cTn id="22" dur="500"/>
                                        <p:tgtEl>
                                          <p:spTgt spid="41065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410656"/>
                                        </p:tgtEl>
                                        <p:attrNameLst>
                                          <p:attrName>style.visibility</p:attrName>
                                        </p:attrNameLst>
                                      </p:cBhvr>
                                      <p:to>
                                        <p:strVal val="visible"/>
                                      </p:to>
                                    </p:set>
                                    <p:animEffect transition="in" filter="wipe(up)">
                                      <p:cBhvr>
                                        <p:cTn id="27" dur="500"/>
                                        <p:tgtEl>
                                          <p:spTgt spid="4106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410661"/>
                                        </p:tgtEl>
                                        <p:attrNameLst>
                                          <p:attrName>style.visibility</p:attrName>
                                        </p:attrNameLst>
                                      </p:cBhvr>
                                      <p:to>
                                        <p:strVal val="visible"/>
                                      </p:to>
                                    </p:set>
                                    <p:animEffect transition="in" filter="wipe(up)">
                                      <p:cBhvr>
                                        <p:cTn id="32" dur="500"/>
                                        <p:tgtEl>
                                          <p:spTgt spid="410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5765" name="Group 1045">
            <a:extLst>
              <a:ext uri="{FF2B5EF4-FFF2-40B4-BE49-F238E27FC236}">
                <a16:creationId xmlns:a16="http://schemas.microsoft.com/office/drawing/2014/main" id="{FF96D871-5D0A-3C46-9079-F2FE0C630F30}"/>
              </a:ext>
            </a:extLst>
          </p:cNvPr>
          <p:cNvGrpSpPr>
            <a:grpSpLocks/>
          </p:cNvGrpSpPr>
          <p:nvPr/>
        </p:nvGrpSpPr>
        <p:grpSpPr bwMode="auto">
          <a:xfrm>
            <a:off x="2433639" y="2693988"/>
            <a:ext cx="7318375" cy="3333750"/>
            <a:chOff x="348" y="1865"/>
            <a:chExt cx="4610" cy="2100"/>
          </a:xfrm>
        </p:grpSpPr>
        <p:pic>
          <p:nvPicPr>
            <p:cNvPr id="415754" name="Picture 1034">
              <a:extLst>
                <a:ext uri="{FF2B5EF4-FFF2-40B4-BE49-F238E27FC236}">
                  <a16:creationId xmlns:a16="http://schemas.microsoft.com/office/drawing/2014/main" id="{C58E1F6E-DADD-DD4C-8EE8-536E6B826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 y="1865"/>
              <a:ext cx="4610" cy="2100"/>
            </a:xfrm>
            <a:prstGeom prst="rect">
              <a:avLst/>
            </a:prstGeom>
            <a:noFill/>
            <a:extLst>
              <a:ext uri="{909E8E84-426E-40DD-AFC4-6F175D3DCCD1}">
                <a14:hiddenFill xmlns:a14="http://schemas.microsoft.com/office/drawing/2010/main">
                  <a:solidFill>
                    <a:srgbClr val="FFFFFF"/>
                  </a:solidFill>
                </a14:hiddenFill>
              </a:ext>
            </a:extLst>
          </p:spPr>
        </p:pic>
        <p:sp>
          <p:nvSpPr>
            <p:cNvPr id="415755" name="Text Box 1035">
              <a:extLst>
                <a:ext uri="{FF2B5EF4-FFF2-40B4-BE49-F238E27FC236}">
                  <a16:creationId xmlns:a16="http://schemas.microsoft.com/office/drawing/2014/main" id="{324E1258-57AB-5544-BFFB-C95586539900}"/>
                </a:ext>
              </a:extLst>
            </p:cNvPr>
            <p:cNvSpPr txBox="1">
              <a:spLocks noChangeArrowheads="1"/>
            </p:cNvSpPr>
            <p:nvPr/>
          </p:nvSpPr>
          <p:spPr bwMode="auto">
            <a:xfrm>
              <a:off x="554" y="1993"/>
              <a:ext cx="136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FontTx/>
                <a:buNone/>
              </a:pPr>
              <a:r>
                <a:rPr lang="en-US" altLang="en-US" sz="1600" b="1">
                  <a:solidFill>
                    <a:srgbClr val="FFFFFF"/>
                  </a:solidFill>
                </a:rPr>
                <a:t>Bond Ratings</a:t>
              </a:r>
            </a:p>
          </p:txBody>
        </p:sp>
      </p:grpSp>
      <p:grpSp>
        <p:nvGrpSpPr>
          <p:cNvPr id="415766" name="Group 1046">
            <a:extLst>
              <a:ext uri="{FF2B5EF4-FFF2-40B4-BE49-F238E27FC236}">
                <a16:creationId xmlns:a16="http://schemas.microsoft.com/office/drawing/2014/main" id="{03E41ED5-DDAC-5A49-BBA3-CBACAB5340F3}"/>
              </a:ext>
            </a:extLst>
          </p:cNvPr>
          <p:cNvGrpSpPr>
            <a:grpSpLocks/>
          </p:cNvGrpSpPr>
          <p:nvPr/>
        </p:nvGrpSpPr>
        <p:grpSpPr bwMode="auto">
          <a:xfrm>
            <a:off x="2568575" y="3341688"/>
            <a:ext cx="3513138" cy="2520950"/>
            <a:chOff x="433" y="2273"/>
            <a:chExt cx="2213" cy="1588"/>
          </a:xfrm>
        </p:grpSpPr>
        <p:sp>
          <p:nvSpPr>
            <p:cNvPr id="415756" name="Text Box 1036">
              <a:extLst>
                <a:ext uri="{FF2B5EF4-FFF2-40B4-BE49-F238E27FC236}">
                  <a16:creationId xmlns:a16="http://schemas.microsoft.com/office/drawing/2014/main" id="{614FDF16-8833-CA45-A419-51D3FD456BC2}"/>
                </a:ext>
              </a:extLst>
            </p:cNvPr>
            <p:cNvSpPr txBox="1">
              <a:spLocks noChangeArrowheads="1"/>
            </p:cNvSpPr>
            <p:nvPr/>
          </p:nvSpPr>
          <p:spPr bwMode="auto">
            <a:xfrm>
              <a:off x="850" y="2273"/>
              <a:ext cx="136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buFontTx/>
                <a:buNone/>
              </a:pPr>
              <a:r>
                <a:rPr lang="en-US" altLang="en-US" sz="1200" b="1"/>
                <a:t>Standard &amp; Poor’s</a:t>
              </a:r>
              <a:endParaRPr lang="en-US" altLang="en-US" sz="1600" b="1">
                <a:solidFill>
                  <a:srgbClr val="FFFFFF"/>
                </a:solidFill>
              </a:endParaRPr>
            </a:p>
          </p:txBody>
        </p:sp>
        <p:sp>
          <p:nvSpPr>
            <p:cNvPr id="415758" name="Text Box 1038">
              <a:extLst>
                <a:ext uri="{FF2B5EF4-FFF2-40B4-BE49-F238E27FC236}">
                  <a16:creationId xmlns:a16="http://schemas.microsoft.com/office/drawing/2014/main" id="{52CD6EA9-D4EE-844F-9D0A-44E93C45115C}"/>
                </a:ext>
              </a:extLst>
            </p:cNvPr>
            <p:cNvSpPr txBox="1">
              <a:spLocks noChangeArrowheads="1"/>
            </p:cNvSpPr>
            <p:nvPr/>
          </p:nvSpPr>
          <p:spPr bwMode="auto">
            <a:xfrm>
              <a:off x="433" y="2423"/>
              <a:ext cx="1765" cy="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nSpc>
                  <a:spcPct val="120000"/>
                </a:lnSpc>
                <a:spcBef>
                  <a:spcPct val="0"/>
                </a:spcBef>
                <a:buFontTx/>
                <a:buNone/>
              </a:pPr>
              <a:r>
                <a:rPr lang="en-US" altLang="en-US" sz="1200"/>
                <a:t>Highest investment grade</a:t>
              </a:r>
            </a:p>
            <a:p>
              <a:pPr>
                <a:lnSpc>
                  <a:spcPct val="120000"/>
                </a:lnSpc>
                <a:spcBef>
                  <a:spcPct val="0"/>
                </a:spcBef>
                <a:buFontTx/>
                <a:buNone/>
              </a:pPr>
              <a:r>
                <a:rPr lang="en-US" altLang="en-US" sz="1200"/>
                <a:t>High grade</a:t>
              </a:r>
            </a:p>
            <a:p>
              <a:pPr>
                <a:lnSpc>
                  <a:spcPct val="120000"/>
                </a:lnSpc>
                <a:spcBef>
                  <a:spcPct val="0"/>
                </a:spcBef>
                <a:buFontTx/>
                <a:buNone/>
              </a:pPr>
              <a:r>
                <a:rPr lang="en-US" altLang="en-US" sz="1200"/>
                <a:t>Upper medium grade</a:t>
              </a:r>
            </a:p>
            <a:p>
              <a:pPr>
                <a:lnSpc>
                  <a:spcPct val="120000"/>
                </a:lnSpc>
                <a:spcBef>
                  <a:spcPct val="0"/>
                </a:spcBef>
                <a:buFontTx/>
                <a:buNone/>
              </a:pPr>
              <a:r>
                <a:rPr lang="en-US" altLang="en-US" sz="1200"/>
                <a:t>Medium grade</a:t>
              </a:r>
            </a:p>
            <a:p>
              <a:pPr>
                <a:lnSpc>
                  <a:spcPct val="120000"/>
                </a:lnSpc>
                <a:spcBef>
                  <a:spcPct val="0"/>
                </a:spcBef>
                <a:buFontTx/>
                <a:buNone/>
              </a:pPr>
              <a:r>
                <a:rPr lang="en-US" altLang="en-US" sz="1200"/>
                <a:t>Lower medium grade</a:t>
              </a:r>
            </a:p>
            <a:p>
              <a:pPr>
                <a:lnSpc>
                  <a:spcPct val="120000"/>
                </a:lnSpc>
                <a:spcBef>
                  <a:spcPct val="0"/>
                </a:spcBef>
                <a:buFontTx/>
                <a:buNone/>
              </a:pPr>
              <a:r>
                <a:rPr lang="en-US" altLang="en-US" sz="1200"/>
                <a:t>Speculative</a:t>
              </a:r>
            </a:p>
            <a:p>
              <a:pPr>
                <a:lnSpc>
                  <a:spcPct val="120000"/>
                </a:lnSpc>
                <a:spcBef>
                  <a:spcPct val="0"/>
                </a:spcBef>
                <a:buFontTx/>
                <a:buNone/>
              </a:pPr>
              <a:r>
                <a:rPr lang="en-US" altLang="en-US" sz="1200"/>
                <a:t>Vulnerable to default</a:t>
              </a:r>
            </a:p>
            <a:p>
              <a:pPr>
                <a:lnSpc>
                  <a:spcPct val="120000"/>
                </a:lnSpc>
                <a:spcBef>
                  <a:spcPct val="0"/>
                </a:spcBef>
                <a:buFontTx/>
                <a:buNone/>
              </a:pPr>
              <a:r>
                <a:rPr lang="en-US" altLang="en-US" sz="1200"/>
                <a:t>Subordinated to other debt rated CCC</a:t>
              </a:r>
            </a:p>
            <a:p>
              <a:pPr>
                <a:lnSpc>
                  <a:spcPct val="120000"/>
                </a:lnSpc>
                <a:spcBef>
                  <a:spcPct val="0"/>
                </a:spcBef>
                <a:buFontTx/>
                <a:buNone/>
              </a:pPr>
              <a:r>
                <a:rPr lang="en-US" altLang="en-US" sz="1200"/>
                <a:t>Subordinated to CC debt</a:t>
              </a:r>
            </a:p>
            <a:p>
              <a:pPr>
                <a:lnSpc>
                  <a:spcPct val="120000"/>
                </a:lnSpc>
                <a:spcBef>
                  <a:spcPct val="0"/>
                </a:spcBef>
                <a:buFontTx/>
                <a:buNone/>
              </a:pPr>
              <a:r>
                <a:rPr lang="en-US" altLang="en-US" sz="1200"/>
                <a:t>Bond in default</a:t>
              </a:r>
            </a:p>
          </p:txBody>
        </p:sp>
        <p:sp>
          <p:nvSpPr>
            <p:cNvPr id="415760" name="Text Box 1040">
              <a:extLst>
                <a:ext uri="{FF2B5EF4-FFF2-40B4-BE49-F238E27FC236}">
                  <a16:creationId xmlns:a16="http://schemas.microsoft.com/office/drawing/2014/main" id="{3FC14429-62EF-E246-ADC3-05FB1CA92885}"/>
                </a:ext>
              </a:extLst>
            </p:cNvPr>
            <p:cNvSpPr txBox="1">
              <a:spLocks noChangeArrowheads="1"/>
            </p:cNvSpPr>
            <p:nvPr/>
          </p:nvSpPr>
          <p:spPr bwMode="auto">
            <a:xfrm>
              <a:off x="2284" y="2423"/>
              <a:ext cx="362" cy="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120000"/>
                </a:lnSpc>
                <a:spcBef>
                  <a:spcPct val="0"/>
                </a:spcBef>
                <a:buFontTx/>
                <a:buNone/>
              </a:pPr>
              <a:r>
                <a:rPr lang="en-US" altLang="en-US" sz="1200"/>
                <a:t>AAA</a:t>
              </a:r>
            </a:p>
            <a:p>
              <a:pPr algn="ctr">
                <a:lnSpc>
                  <a:spcPct val="120000"/>
                </a:lnSpc>
                <a:spcBef>
                  <a:spcPct val="0"/>
                </a:spcBef>
                <a:buFontTx/>
                <a:buNone/>
              </a:pPr>
              <a:r>
                <a:rPr lang="en-US" altLang="en-US" sz="1200"/>
                <a:t>AA</a:t>
              </a:r>
            </a:p>
            <a:p>
              <a:pPr algn="ctr">
                <a:lnSpc>
                  <a:spcPct val="120000"/>
                </a:lnSpc>
                <a:spcBef>
                  <a:spcPct val="0"/>
                </a:spcBef>
                <a:buFontTx/>
                <a:buNone/>
              </a:pPr>
              <a:r>
                <a:rPr lang="en-US" altLang="en-US" sz="1200"/>
                <a:t>A</a:t>
              </a:r>
            </a:p>
            <a:p>
              <a:pPr algn="ctr">
                <a:lnSpc>
                  <a:spcPct val="120000"/>
                </a:lnSpc>
                <a:spcBef>
                  <a:spcPct val="0"/>
                </a:spcBef>
                <a:buFontTx/>
                <a:buNone/>
              </a:pPr>
              <a:r>
                <a:rPr lang="en-US" altLang="en-US" sz="1200"/>
                <a:t>BBB</a:t>
              </a:r>
            </a:p>
            <a:p>
              <a:pPr algn="ctr">
                <a:lnSpc>
                  <a:spcPct val="120000"/>
                </a:lnSpc>
                <a:spcBef>
                  <a:spcPct val="0"/>
                </a:spcBef>
                <a:buFontTx/>
                <a:buNone/>
              </a:pPr>
              <a:r>
                <a:rPr lang="en-US" altLang="en-US" sz="1200"/>
                <a:t>BB</a:t>
              </a:r>
            </a:p>
            <a:p>
              <a:pPr algn="ctr">
                <a:lnSpc>
                  <a:spcPct val="120000"/>
                </a:lnSpc>
                <a:spcBef>
                  <a:spcPct val="0"/>
                </a:spcBef>
                <a:buFontTx/>
                <a:buNone/>
              </a:pPr>
              <a:r>
                <a:rPr lang="en-US" altLang="en-US" sz="1200"/>
                <a:t>B</a:t>
              </a:r>
            </a:p>
            <a:p>
              <a:pPr algn="ctr">
                <a:lnSpc>
                  <a:spcPct val="120000"/>
                </a:lnSpc>
                <a:spcBef>
                  <a:spcPct val="0"/>
                </a:spcBef>
                <a:buFontTx/>
                <a:buNone/>
              </a:pPr>
              <a:r>
                <a:rPr lang="en-US" altLang="en-US" sz="1200"/>
                <a:t>CCC</a:t>
              </a:r>
            </a:p>
            <a:p>
              <a:pPr algn="ctr">
                <a:lnSpc>
                  <a:spcPct val="120000"/>
                </a:lnSpc>
                <a:spcBef>
                  <a:spcPct val="0"/>
                </a:spcBef>
                <a:buFontTx/>
                <a:buNone/>
              </a:pPr>
              <a:r>
                <a:rPr lang="en-US" altLang="en-US" sz="1200"/>
                <a:t>CC</a:t>
              </a:r>
            </a:p>
            <a:p>
              <a:pPr algn="ctr">
                <a:lnSpc>
                  <a:spcPct val="120000"/>
                </a:lnSpc>
                <a:spcBef>
                  <a:spcPct val="0"/>
                </a:spcBef>
                <a:buFontTx/>
                <a:buNone/>
              </a:pPr>
              <a:r>
                <a:rPr lang="en-US" altLang="en-US" sz="1200"/>
                <a:t>C</a:t>
              </a:r>
            </a:p>
            <a:p>
              <a:pPr algn="ctr">
                <a:lnSpc>
                  <a:spcPct val="120000"/>
                </a:lnSpc>
                <a:spcBef>
                  <a:spcPct val="0"/>
                </a:spcBef>
                <a:buFontTx/>
                <a:buNone/>
              </a:pPr>
              <a:r>
                <a:rPr lang="en-US" altLang="en-US" sz="1200"/>
                <a:t>D</a:t>
              </a:r>
            </a:p>
          </p:txBody>
        </p:sp>
      </p:grpSp>
      <p:grpSp>
        <p:nvGrpSpPr>
          <p:cNvPr id="415767" name="Group 1047">
            <a:extLst>
              <a:ext uri="{FF2B5EF4-FFF2-40B4-BE49-F238E27FC236}">
                <a16:creationId xmlns:a16="http://schemas.microsoft.com/office/drawing/2014/main" id="{F9DB9118-86CB-0F48-AC91-8736DFE9D2B2}"/>
              </a:ext>
            </a:extLst>
          </p:cNvPr>
          <p:cNvGrpSpPr>
            <a:grpSpLocks/>
          </p:cNvGrpSpPr>
          <p:nvPr/>
        </p:nvGrpSpPr>
        <p:grpSpPr bwMode="auto">
          <a:xfrm>
            <a:off x="6081713" y="3341690"/>
            <a:ext cx="3497262" cy="2532063"/>
            <a:chOff x="2646" y="2273"/>
            <a:chExt cx="2203" cy="1595"/>
          </a:xfrm>
        </p:grpSpPr>
        <p:sp>
          <p:nvSpPr>
            <p:cNvPr id="415757" name="Text Box 1037">
              <a:extLst>
                <a:ext uri="{FF2B5EF4-FFF2-40B4-BE49-F238E27FC236}">
                  <a16:creationId xmlns:a16="http://schemas.microsoft.com/office/drawing/2014/main" id="{8590EF47-B5B7-E042-A18D-2677D40739F4}"/>
                </a:ext>
              </a:extLst>
            </p:cNvPr>
            <p:cNvSpPr txBox="1">
              <a:spLocks noChangeArrowheads="1"/>
            </p:cNvSpPr>
            <p:nvPr/>
          </p:nvSpPr>
          <p:spPr bwMode="auto">
            <a:xfrm>
              <a:off x="2998" y="2273"/>
              <a:ext cx="136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buFontTx/>
                <a:buNone/>
              </a:pPr>
              <a:r>
                <a:rPr lang="en-US" altLang="en-US" sz="1200" b="1"/>
                <a:t>Moody’s</a:t>
              </a:r>
              <a:endParaRPr lang="en-US" altLang="en-US" sz="1600" b="1">
                <a:solidFill>
                  <a:srgbClr val="FFFFFF"/>
                </a:solidFill>
              </a:endParaRPr>
            </a:p>
          </p:txBody>
        </p:sp>
        <p:sp>
          <p:nvSpPr>
            <p:cNvPr id="415759" name="Text Box 1039">
              <a:extLst>
                <a:ext uri="{FF2B5EF4-FFF2-40B4-BE49-F238E27FC236}">
                  <a16:creationId xmlns:a16="http://schemas.microsoft.com/office/drawing/2014/main" id="{DC2EEB6D-5294-3F47-BA0B-C9CE2A1BC4FD}"/>
                </a:ext>
              </a:extLst>
            </p:cNvPr>
            <p:cNvSpPr txBox="1">
              <a:spLocks noChangeArrowheads="1"/>
            </p:cNvSpPr>
            <p:nvPr/>
          </p:nvSpPr>
          <p:spPr bwMode="auto">
            <a:xfrm>
              <a:off x="2646" y="2423"/>
              <a:ext cx="1874" cy="1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nSpc>
                  <a:spcPct val="120000"/>
                </a:lnSpc>
                <a:spcBef>
                  <a:spcPct val="0"/>
                </a:spcBef>
                <a:buFontTx/>
                <a:buNone/>
              </a:pPr>
              <a:r>
                <a:rPr lang="en-US" altLang="en-US" sz="1200"/>
                <a:t>Best quality</a:t>
              </a:r>
            </a:p>
            <a:p>
              <a:pPr>
                <a:lnSpc>
                  <a:spcPct val="120000"/>
                </a:lnSpc>
                <a:spcBef>
                  <a:spcPct val="0"/>
                </a:spcBef>
                <a:buFontTx/>
                <a:buNone/>
              </a:pPr>
              <a:r>
                <a:rPr lang="en-US" altLang="en-US" sz="1200"/>
                <a:t>High quality</a:t>
              </a:r>
            </a:p>
            <a:p>
              <a:pPr>
                <a:lnSpc>
                  <a:spcPct val="120000"/>
                </a:lnSpc>
                <a:spcBef>
                  <a:spcPct val="0"/>
                </a:spcBef>
                <a:buFontTx/>
                <a:buNone/>
              </a:pPr>
              <a:r>
                <a:rPr lang="en-US" altLang="en-US" sz="1200"/>
                <a:t>Upper medium grade</a:t>
              </a:r>
            </a:p>
            <a:p>
              <a:pPr>
                <a:lnSpc>
                  <a:spcPct val="120000"/>
                </a:lnSpc>
                <a:spcBef>
                  <a:spcPct val="0"/>
                </a:spcBef>
                <a:buFontTx/>
                <a:buNone/>
              </a:pPr>
              <a:r>
                <a:rPr lang="en-US" altLang="en-US" sz="1200"/>
                <a:t>Medium grade</a:t>
              </a:r>
            </a:p>
            <a:p>
              <a:pPr>
                <a:lnSpc>
                  <a:spcPct val="120000"/>
                </a:lnSpc>
                <a:spcBef>
                  <a:spcPct val="0"/>
                </a:spcBef>
                <a:buFontTx/>
                <a:buNone/>
              </a:pPr>
              <a:r>
                <a:rPr lang="en-US" altLang="en-US" sz="1200"/>
                <a:t>Possesses speculative elements</a:t>
              </a:r>
            </a:p>
            <a:p>
              <a:pPr>
                <a:lnSpc>
                  <a:spcPct val="120000"/>
                </a:lnSpc>
                <a:spcBef>
                  <a:spcPct val="0"/>
                </a:spcBef>
                <a:buFontTx/>
                <a:buNone/>
              </a:pPr>
              <a:r>
                <a:rPr lang="en-US" altLang="en-US" sz="1200"/>
                <a:t>Generally not desirable</a:t>
              </a:r>
            </a:p>
            <a:p>
              <a:pPr>
                <a:lnSpc>
                  <a:spcPct val="120000"/>
                </a:lnSpc>
                <a:spcBef>
                  <a:spcPct val="0"/>
                </a:spcBef>
                <a:buFontTx/>
                <a:buNone/>
              </a:pPr>
              <a:r>
                <a:rPr lang="en-US" altLang="en-US" sz="1200"/>
                <a:t>Poor, possibly in default</a:t>
              </a:r>
            </a:p>
            <a:p>
              <a:pPr>
                <a:lnSpc>
                  <a:spcPct val="120000"/>
                </a:lnSpc>
                <a:spcBef>
                  <a:spcPct val="0"/>
                </a:spcBef>
                <a:buFontTx/>
                <a:buNone/>
              </a:pPr>
              <a:r>
                <a:rPr lang="en-US" altLang="en-US" sz="1200"/>
                <a:t>Highly speculative, often in default</a:t>
              </a:r>
            </a:p>
            <a:p>
              <a:pPr>
                <a:lnSpc>
                  <a:spcPct val="120000"/>
                </a:lnSpc>
                <a:spcBef>
                  <a:spcPct val="0"/>
                </a:spcBef>
                <a:buFontTx/>
                <a:buNone/>
              </a:pPr>
              <a:r>
                <a:rPr lang="en-US" altLang="en-US" sz="1200"/>
                <a:t>Income bonds not paying income</a:t>
              </a:r>
            </a:p>
            <a:p>
              <a:pPr>
                <a:lnSpc>
                  <a:spcPct val="120000"/>
                </a:lnSpc>
                <a:spcBef>
                  <a:spcPct val="0"/>
                </a:spcBef>
                <a:buFontTx/>
                <a:buNone/>
              </a:pPr>
              <a:r>
                <a:rPr lang="en-US" altLang="en-US" sz="1200"/>
                <a:t>Interest and principal payments in default	</a:t>
              </a:r>
            </a:p>
          </p:txBody>
        </p:sp>
        <p:sp>
          <p:nvSpPr>
            <p:cNvPr id="415761" name="Text Box 1041">
              <a:extLst>
                <a:ext uri="{FF2B5EF4-FFF2-40B4-BE49-F238E27FC236}">
                  <a16:creationId xmlns:a16="http://schemas.microsoft.com/office/drawing/2014/main" id="{416589E0-CEA2-7743-8B21-DD8E9CC4DEE1}"/>
                </a:ext>
              </a:extLst>
            </p:cNvPr>
            <p:cNvSpPr txBox="1">
              <a:spLocks noChangeArrowheads="1"/>
            </p:cNvSpPr>
            <p:nvPr/>
          </p:nvSpPr>
          <p:spPr bwMode="auto">
            <a:xfrm>
              <a:off x="4487" y="2423"/>
              <a:ext cx="362" cy="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lnSpc>
                  <a:spcPct val="120000"/>
                </a:lnSpc>
                <a:spcBef>
                  <a:spcPct val="0"/>
                </a:spcBef>
                <a:buFontTx/>
                <a:buNone/>
              </a:pPr>
              <a:r>
                <a:rPr lang="en-US" altLang="en-US" sz="1200"/>
                <a:t>Aaa</a:t>
              </a:r>
            </a:p>
            <a:p>
              <a:pPr algn="ctr">
                <a:lnSpc>
                  <a:spcPct val="120000"/>
                </a:lnSpc>
                <a:spcBef>
                  <a:spcPct val="0"/>
                </a:spcBef>
                <a:buFontTx/>
                <a:buNone/>
              </a:pPr>
              <a:r>
                <a:rPr lang="en-US" altLang="en-US" sz="1200"/>
                <a:t>Aa</a:t>
              </a:r>
            </a:p>
            <a:p>
              <a:pPr algn="ctr">
                <a:lnSpc>
                  <a:spcPct val="120000"/>
                </a:lnSpc>
                <a:spcBef>
                  <a:spcPct val="0"/>
                </a:spcBef>
                <a:buFontTx/>
                <a:buNone/>
              </a:pPr>
              <a:r>
                <a:rPr lang="en-US" altLang="en-US" sz="1200"/>
                <a:t>A</a:t>
              </a:r>
            </a:p>
            <a:p>
              <a:pPr algn="ctr">
                <a:lnSpc>
                  <a:spcPct val="120000"/>
                </a:lnSpc>
                <a:spcBef>
                  <a:spcPct val="0"/>
                </a:spcBef>
                <a:buFontTx/>
                <a:buNone/>
              </a:pPr>
              <a:r>
                <a:rPr lang="en-US" altLang="en-US" sz="1200"/>
                <a:t>Baa</a:t>
              </a:r>
            </a:p>
            <a:p>
              <a:pPr algn="ctr">
                <a:lnSpc>
                  <a:spcPct val="120000"/>
                </a:lnSpc>
                <a:spcBef>
                  <a:spcPct val="0"/>
                </a:spcBef>
                <a:buFontTx/>
                <a:buNone/>
              </a:pPr>
              <a:r>
                <a:rPr lang="en-US" altLang="en-US" sz="1200"/>
                <a:t>Ba</a:t>
              </a:r>
            </a:p>
            <a:p>
              <a:pPr algn="ctr">
                <a:lnSpc>
                  <a:spcPct val="120000"/>
                </a:lnSpc>
                <a:spcBef>
                  <a:spcPct val="0"/>
                </a:spcBef>
                <a:buFontTx/>
                <a:buNone/>
              </a:pPr>
              <a:r>
                <a:rPr lang="en-US" altLang="en-US" sz="1200"/>
                <a:t>B</a:t>
              </a:r>
            </a:p>
            <a:p>
              <a:pPr algn="ctr">
                <a:lnSpc>
                  <a:spcPct val="120000"/>
                </a:lnSpc>
                <a:spcBef>
                  <a:spcPct val="0"/>
                </a:spcBef>
                <a:buFontTx/>
                <a:buNone/>
              </a:pPr>
              <a:r>
                <a:rPr lang="en-US" altLang="en-US" sz="1200"/>
                <a:t>Caa</a:t>
              </a:r>
            </a:p>
            <a:p>
              <a:pPr algn="ctr">
                <a:lnSpc>
                  <a:spcPct val="120000"/>
                </a:lnSpc>
                <a:spcBef>
                  <a:spcPct val="0"/>
                </a:spcBef>
                <a:buFontTx/>
                <a:buNone/>
              </a:pPr>
              <a:r>
                <a:rPr lang="en-US" altLang="en-US" sz="1200"/>
                <a:t>Ca</a:t>
              </a:r>
            </a:p>
            <a:p>
              <a:pPr algn="ctr">
                <a:lnSpc>
                  <a:spcPct val="120000"/>
                </a:lnSpc>
                <a:spcBef>
                  <a:spcPct val="0"/>
                </a:spcBef>
                <a:buFontTx/>
                <a:buNone/>
              </a:pPr>
              <a:r>
                <a:rPr lang="en-US" altLang="en-US" sz="1200"/>
                <a:t>C</a:t>
              </a:r>
            </a:p>
            <a:p>
              <a:pPr algn="ctr">
                <a:lnSpc>
                  <a:spcPct val="120000"/>
                </a:lnSpc>
                <a:spcBef>
                  <a:spcPct val="0"/>
                </a:spcBef>
                <a:buFontTx/>
                <a:buNone/>
              </a:pPr>
              <a:r>
                <a:rPr lang="en-US" altLang="en-US" sz="1200"/>
                <a:t>D</a:t>
              </a:r>
            </a:p>
          </p:txBody>
        </p:sp>
      </p:grpSp>
      <p:sp>
        <p:nvSpPr>
          <p:cNvPr id="415775" name="Rectangle 1055">
            <a:extLst>
              <a:ext uri="{FF2B5EF4-FFF2-40B4-BE49-F238E27FC236}">
                <a16:creationId xmlns:a16="http://schemas.microsoft.com/office/drawing/2014/main" id="{0D2351DC-16E2-A34A-A571-A05E8ED6947A}"/>
              </a:ext>
            </a:extLst>
          </p:cNvPr>
          <p:cNvSpPr>
            <a:spLocks noGrp="1" noChangeArrowheads="1"/>
          </p:cNvSpPr>
          <p:nvPr>
            <p:ph type="title"/>
          </p:nvPr>
        </p:nvSpPr>
        <p:spPr/>
        <p:txBody>
          <a:bodyPr/>
          <a:lstStyle/>
          <a:p>
            <a:r>
              <a:rPr lang="en-US" altLang="en-US"/>
              <a:t>Bond Ratings </a:t>
            </a:r>
          </a:p>
        </p:txBody>
      </p:sp>
      <p:sp>
        <p:nvSpPr>
          <p:cNvPr id="415776" name="Rectangle 1056">
            <a:extLst>
              <a:ext uri="{FF2B5EF4-FFF2-40B4-BE49-F238E27FC236}">
                <a16:creationId xmlns:a16="http://schemas.microsoft.com/office/drawing/2014/main" id="{B9B47F79-7F71-1B47-A5C3-E611F4CA5FC0}"/>
              </a:ext>
            </a:extLst>
          </p:cNvPr>
          <p:cNvSpPr>
            <a:spLocks noGrp="1" noChangeArrowheads="1"/>
          </p:cNvSpPr>
          <p:nvPr>
            <p:ph type="body" idx="1"/>
          </p:nvPr>
        </p:nvSpPr>
        <p:spPr>
          <a:xfrm>
            <a:off x="823913" y="1440657"/>
            <a:ext cx="10515600" cy="4351338"/>
          </a:xfrm>
        </p:spPr>
        <p:txBody>
          <a:bodyPr/>
          <a:lstStyle/>
          <a:p>
            <a:r>
              <a:rPr lang="en-US" altLang="en-US" sz="1800" dirty="0"/>
              <a:t>Standard &amp; Poor’s and Moody’s rate bonds on a number of factors, including the issuer’s ability to make future payments and to repay the principal when the bond matures. </a:t>
            </a:r>
          </a:p>
          <a:p>
            <a:r>
              <a:rPr lang="en-US" altLang="en-US" sz="1800" dirty="0"/>
              <a:t>A high bond rating usually means that the bond will sell at a higher price, and that the firm will be able to issue the bond at a lower interest rate.</a:t>
            </a:r>
          </a:p>
        </p:txBody>
      </p:sp>
    </p:spTree>
    <p:extLst>
      <p:ext uri="{BB962C8B-B14F-4D97-AF65-F5344CB8AC3E}">
        <p14:creationId xmlns:p14="http://schemas.microsoft.com/office/powerpoint/2010/main" val="1883929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5765"/>
                                        </p:tgtEl>
                                        <p:attrNameLst>
                                          <p:attrName>style.visibility</p:attrName>
                                        </p:attrNameLst>
                                      </p:cBhvr>
                                      <p:to>
                                        <p:strVal val="visible"/>
                                      </p:to>
                                    </p:set>
                                    <p:animEffect transition="in" filter="dissolve">
                                      <p:cBhvr>
                                        <p:cTn id="7" dur="500"/>
                                        <p:tgtEl>
                                          <p:spTgt spid="4157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nodeType="clickEffect">
                                  <p:stCondLst>
                                    <p:cond delay="0"/>
                                  </p:stCondLst>
                                  <p:childTnLst>
                                    <p:set>
                                      <p:cBhvr>
                                        <p:cTn id="11" dur="1" fill="hold">
                                          <p:stCondLst>
                                            <p:cond delay="0"/>
                                          </p:stCondLst>
                                        </p:cTn>
                                        <p:tgtEl>
                                          <p:spTgt spid="415766"/>
                                        </p:tgtEl>
                                        <p:attrNameLst>
                                          <p:attrName>style.visibility</p:attrName>
                                        </p:attrNameLst>
                                      </p:cBhvr>
                                      <p:to>
                                        <p:strVal val="visible"/>
                                      </p:to>
                                    </p:set>
                                    <p:animEffect transition="in" filter="slide(fromTop)">
                                      <p:cBhvr>
                                        <p:cTn id="12" dur="500"/>
                                        <p:tgtEl>
                                          <p:spTgt spid="4157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nodeType="clickEffect">
                                  <p:stCondLst>
                                    <p:cond delay="0"/>
                                  </p:stCondLst>
                                  <p:childTnLst>
                                    <p:set>
                                      <p:cBhvr>
                                        <p:cTn id="16" dur="1" fill="hold">
                                          <p:stCondLst>
                                            <p:cond delay="0"/>
                                          </p:stCondLst>
                                        </p:cTn>
                                        <p:tgtEl>
                                          <p:spTgt spid="415767"/>
                                        </p:tgtEl>
                                        <p:attrNameLst>
                                          <p:attrName>style.visibility</p:attrName>
                                        </p:attrNameLst>
                                      </p:cBhvr>
                                      <p:to>
                                        <p:strVal val="visible"/>
                                      </p:to>
                                    </p:set>
                                    <p:animEffect transition="in" filter="slide(fromTop)">
                                      <p:cBhvr>
                                        <p:cTn id="17" dur="500"/>
                                        <p:tgtEl>
                                          <p:spTgt spid="415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1664" name="Rectangle 1040">
            <a:extLst>
              <a:ext uri="{FF2B5EF4-FFF2-40B4-BE49-F238E27FC236}">
                <a16:creationId xmlns:a16="http://schemas.microsoft.com/office/drawing/2014/main" id="{9DD2A6E3-AA6B-0A41-9504-E9B74DD33C0A}"/>
              </a:ext>
            </a:extLst>
          </p:cNvPr>
          <p:cNvSpPr>
            <a:spLocks noGrp="1" noChangeArrowheads="1"/>
          </p:cNvSpPr>
          <p:nvPr>
            <p:ph type="title"/>
          </p:nvPr>
        </p:nvSpPr>
        <p:spPr/>
        <p:txBody>
          <a:bodyPr/>
          <a:lstStyle/>
          <a:p>
            <a:r>
              <a:rPr lang="en-US" altLang="en-US"/>
              <a:t>Advantages and Disadvantages </a:t>
            </a:r>
            <a:br>
              <a:rPr lang="en-US" altLang="en-US"/>
            </a:br>
            <a:r>
              <a:rPr lang="en-US" altLang="en-US"/>
              <a:t>to Bond Issuers</a:t>
            </a:r>
          </a:p>
        </p:txBody>
      </p:sp>
      <p:sp>
        <p:nvSpPr>
          <p:cNvPr id="411665" name="Rectangle 1041">
            <a:extLst>
              <a:ext uri="{FF2B5EF4-FFF2-40B4-BE49-F238E27FC236}">
                <a16:creationId xmlns:a16="http://schemas.microsoft.com/office/drawing/2014/main" id="{6030C0B0-F6A4-5949-B7B8-0C1672489210}"/>
              </a:ext>
            </a:extLst>
          </p:cNvPr>
          <p:cNvSpPr>
            <a:spLocks noGrp="1" noChangeArrowheads="1"/>
          </p:cNvSpPr>
          <p:nvPr>
            <p:ph type="body" sz="half" idx="1"/>
          </p:nvPr>
        </p:nvSpPr>
        <p:spPr/>
        <p:txBody>
          <a:bodyPr>
            <a:normAutofit/>
          </a:bodyPr>
          <a:lstStyle/>
          <a:p>
            <a:r>
              <a:rPr lang="en-US" altLang="en-US" sz="2400" dirty="0"/>
              <a:t>Bonds are desirable from the issuer’s point of view for two main reasons:</a:t>
            </a:r>
          </a:p>
          <a:p>
            <a:pPr marL="738188" lvl="1" indent="-280988">
              <a:buNone/>
            </a:pPr>
            <a:r>
              <a:rPr lang="en-US" altLang="en-US" dirty="0"/>
              <a:t>1. Once the bond is sold, the coupon rate for that bond will not go up or down.  </a:t>
            </a:r>
          </a:p>
          <a:p>
            <a:pPr marL="738188" lvl="1" indent="-280988">
              <a:buNone/>
            </a:pPr>
            <a:r>
              <a:rPr lang="en-US" altLang="en-US" dirty="0"/>
              <a:t>2. Unlike stock, bonds are not shares of ownership in a company.  </a:t>
            </a:r>
          </a:p>
        </p:txBody>
      </p:sp>
      <p:sp>
        <p:nvSpPr>
          <p:cNvPr id="411666" name="Rectangle 1042">
            <a:extLst>
              <a:ext uri="{FF2B5EF4-FFF2-40B4-BE49-F238E27FC236}">
                <a16:creationId xmlns:a16="http://schemas.microsoft.com/office/drawing/2014/main" id="{C989DDA8-F8C8-4F45-9165-BC844A6C80C4}"/>
              </a:ext>
            </a:extLst>
          </p:cNvPr>
          <p:cNvSpPr>
            <a:spLocks noGrp="1" noChangeArrowheads="1"/>
          </p:cNvSpPr>
          <p:nvPr>
            <p:ph type="body" sz="half" idx="2"/>
          </p:nvPr>
        </p:nvSpPr>
        <p:spPr>
          <a:noFill/>
          <a:ln/>
          <a:extLst>
            <a:ext uri="{91240B29-F687-4F45-9708-019B960494DF}">
              <a14:hiddenLine xmlns:a14="http://schemas.microsoft.com/office/drawing/2010/main" w="9525" cap="flat" cmpd="sng">
                <a:solidFill>
                  <a:schemeClr val="accent2"/>
                </a:solidFill>
                <a:prstDash val="solid"/>
                <a:miter lim="800000"/>
                <a:headEnd/>
                <a:tailEnd/>
              </a14:hiddenLine>
            </a:ext>
          </a:extLst>
        </p:spPr>
        <p:txBody>
          <a:bodyPr>
            <a:normAutofit/>
          </a:bodyPr>
          <a:lstStyle/>
          <a:p>
            <a:r>
              <a:rPr lang="en-US" altLang="en-US" sz="2400" dirty="0"/>
              <a:t>Bonds also pose two main disadvantages to the issuer:</a:t>
            </a:r>
          </a:p>
          <a:p>
            <a:pPr marL="738188" lvl="1" indent="-280988">
              <a:buNone/>
            </a:pPr>
            <a:r>
              <a:rPr lang="en-US" altLang="en-US" dirty="0"/>
              <a:t>1. The company must make fixed interest payments, even in bad years when it does not make money.  </a:t>
            </a:r>
          </a:p>
          <a:p>
            <a:pPr marL="738188" lvl="1" indent="-280988">
              <a:buNone/>
            </a:pPr>
            <a:r>
              <a:rPr lang="en-US" altLang="en-US" dirty="0"/>
              <a:t>2. If the issuer does not maintain financial health, its bonds may be downgraded to a lower bond rating.  This makes it harder to sell future bonds unless a discount or higher interest rate is offered. </a:t>
            </a:r>
          </a:p>
        </p:txBody>
      </p:sp>
    </p:spTree>
    <p:extLst>
      <p:ext uri="{BB962C8B-B14F-4D97-AF65-F5344CB8AC3E}">
        <p14:creationId xmlns:p14="http://schemas.microsoft.com/office/powerpoint/2010/main" val="2241198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411664"/>
                                        </p:tgtEl>
                                        <p:attrNameLst>
                                          <p:attrName>style.visibility</p:attrName>
                                        </p:attrNameLst>
                                      </p:cBhvr>
                                      <p:to>
                                        <p:strVal val="visible"/>
                                      </p:to>
                                    </p:set>
                                    <p:anim calcmode="lin" valueType="num">
                                      <p:cBhvr additive="base">
                                        <p:cTn id="7" dur="500" fill="hold"/>
                                        <p:tgtEl>
                                          <p:spTgt spid="411664"/>
                                        </p:tgtEl>
                                        <p:attrNameLst>
                                          <p:attrName>ppt_x</p:attrName>
                                        </p:attrNameLst>
                                      </p:cBhvr>
                                      <p:tavLst>
                                        <p:tav tm="0">
                                          <p:val>
                                            <p:strVal val="#ppt_x"/>
                                          </p:val>
                                        </p:tav>
                                        <p:tav tm="100000">
                                          <p:val>
                                            <p:strVal val="#ppt_x"/>
                                          </p:val>
                                        </p:tav>
                                      </p:tavLst>
                                    </p:anim>
                                    <p:anim calcmode="lin" valueType="num">
                                      <p:cBhvr additive="base">
                                        <p:cTn id="8" dur="500" fill="hold"/>
                                        <p:tgtEl>
                                          <p:spTgt spid="41166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11665">
                                            <p:txEl>
                                              <p:pRg st="0" end="0"/>
                                            </p:txEl>
                                          </p:spTgt>
                                        </p:tgtEl>
                                        <p:attrNameLst>
                                          <p:attrName>style.visibility</p:attrName>
                                        </p:attrNameLst>
                                      </p:cBhvr>
                                      <p:to>
                                        <p:strVal val="visible"/>
                                      </p:to>
                                    </p:set>
                                    <p:animEffect transition="in" filter="dissolve">
                                      <p:cBhvr>
                                        <p:cTn id="13" dur="500"/>
                                        <p:tgtEl>
                                          <p:spTgt spid="41166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11665">
                                            <p:txEl>
                                              <p:pRg st="1" end="1"/>
                                            </p:txEl>
                                          </p:spTgt>
                                        </p:tgtEl>
                                        <p:attrNameLst>
                                          <p:attrName>style.visibility</p:attrName>
                                        </p:attrNameLst>
                                      </p:cBhvr>
                                      <p:to>
                                        <p:strVal val="visible"/>
                                      </p:to>
                                    </p:set>
                                    <p:animEffect transition="in" filter="dissolve">
                                      <p:cBhvr>
                                        <p:cTn id="18" dur="500"/>
                                        <p:tgtEl>
                                          <p:spTgt spid="41166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11665">
                                            <p:txEl>
                                              <p:pRg st="2" end="2"/>
                                            </p:txEl>
                                          </p:spTgt>
                                        </p:tgtEl>
                                        <p:attrNameLst>
                                          <p:attrName>style.visibility</p:attrName>
                                        </p:attrNameLst>
                                      </p:cBhvr>
                                      <p:to>
                                        <p:strVal val="visible"/>
                                      </p:to>
                                    </p:set>
                                    <p:animEffect transition="in" filter="dissolve">
                                      <p:cBhvr>
                                        <p:cTn id="23" dur="500"/>
                                        <p:tgtEl>
                                          <p:spTgt spid="41166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411666">
                                            <p:txEl>
                                              <p:pRg st="0" end="0"/>
                                            </p:txEl>
                                          </p:spTgt>
                                        </p:tgtEl>
                                        <p:attrNameLst>
                                          <p:attrName>style.visibility</p:attrName>
                                        </p:attrNameLst>
                                      </p:cBhvr>
                                      <p:to>
                                        <p:strVal val="visible"/>
                                      </p:to>
                                    </p:set>
                                    <p:animEffect transition="in" filter="dissolve">
                                      <p:cBhvr>
                                        <p:cTn id="28" dur="500"/>
                                        <p:tgtEl>
                                          <p:spTgt spid="411666">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411666">
                                            <p:txEl>
                                              <p:pRg st="1" end="1"/>
                                            </p:txEl>
                                          </p:spTgt>
                                        </p:tgtEl>
                                        <p:attrNameLst>
                                          <p:attrName>style.visibility</p:attrName>
                                        </p:attrNameLst>
                                      </p:cBhvr>
                                      <p:to>
                                        <p:strVal val="visible"/>
                                      </p:to>
                                    </p:set>
                                    <p:animEffect transition="in" filter="dissolve">
                                      <p:cBhvr>
                                        <p:cTn id="33" dur="500"/>
                                        <p:tgtEl>
                                          <p:spTgt spid="411666">
                                            <p:txEl>
                                              <p:pRg st="1" end="1"/>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411666">
                                            <p:txEl>
                                              <p:pRg st="2" end="2"/>
                                            </p:txEl>
                                          </p:spTgt>
                                        </p:tgtEl>
                                        <p:attrNameLst>
                                          <p:attrName>style.visibility</p:attrName>
                                        </p:attrNameLst>
                                      </p:cBhvr>
                                      <p:to>
                                        <p:strVal val="visible"/>
                                      </p:to>
                                    </p:set>
                                    <p:animEffect transition="in" filter="dissolve">
                                      <p:cBhvr>
                                        <p:cTn id="38" dur="500"/>
                                        <p:tgtEl>
                                          <p:spTgt spid="4116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64" grpId="0" autoUpdateAnimBg="0"/>
      <p:bldP spid="411665" grpId="0" build="p" bldLvl="2" autoUpdateAnimBg="0"/>
      <p:bldP spid="411666" grpId="0" build="p" bldLvl="2"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4258" name="Rectangle 18">
            <a:extLst>
              <a:ext uri="{FF2B5EF4-FFF2-40B4-BE49-F238E27FC236}">
                <a16:creationId xmlns:a16="http://schemas.microsoft.com/office/drawing/2014/main" id="{A7079EB0-1DAA-2F4B-AF92-05D5EC2CD33D}"/>
              </a:ext>
            </a:extLst>
          </p:cNvPr>
          <p:cNvSpPr>
            <a:spLocks noGrp="1" noChangeArrowheads="1"/>
          </p:cNvSpPr>
          <p:nvPr>
            <p:ph type="title"/>
          </p:nvPr>
        </p:nvSpPr>
        <p:spPr>
          <a:xfrm>
            <a:off x="1179226" y="826680"/>
            <a:ext cx="9833548" cy="1325563"/>
          </a:xfrm>
        </p:spPr>
        <p:txBody>
          <a:bodyPr>
            <a:normAutofit/>
          </a:bodyPr>
          <a:lstStyle/>
          <a:p>
            <a:pPr algn="ctr"/>
            <a:r>
              <a:rPr lang="en-US" altLang="en-US" sz="4000">
                <a:solidFill>
                  <a:srgbClr val="FFFFFF"/>
                </a:solidFill>
              </a:rPr>
              <a:t>Types of Bonds</a:t>
            </a:r>
          </a:p>
        </p:txBody>
      </p:sp>
      <p:sp>
        <p:nvSpPr>
          <p:cNvPr id="394259" name="Rectangle 19">
            <a:extLst>
              <a:ext uri="{FF2B5EF4-FFF2-40B4-BE49-F238E27FC236}">
                <a16:creationId xmlns:a16="http://schemas.microsoft.com/office/drawing/2014/main" id="{1724FAB9-829F-B64B-BD8B-B189486273AD}"/>
              </a:ext>
            </a:extLst>
          </p:cNvPr>
          <p:cNvSpPr>
            <a:spLocks noGrp="1" noChangeArrowheads="1"/>
          </p:cNvSpPr>
          <p:nvPr>
            <p:ph type="body" idx="1"/>
          </p:nvPr>
        </p:nvSpPr>
        <p:spPr>
          <a:xfrm>
            <a:off x="355601" y="2514599"/>
            <a:ext cx="11836399" cy="3980329"/>
          </a:xfrm>
        </p:spPr>
        <p:txBody>
          <a:bodyPr>
            <a:normAutofit lnSpcReduction="10000"/>
          </a:bodyPr>
          <a:lstStyle/>
          <a:p>
            <a:pPr>
              <a:spcBef>
                <a:spcPct val="20000"/>
              </a:spcBef>
              <a:buFontTx/>
              <a:buNone/>
            </a:pPr>
            <a:r>
              <a:rPr lang="en-US" altLang="en-US" sz="2000" b="1" dirty="0">
                <a:solidFill>
                  <a:srgbClr val="000000"/>
                </a:solidFill>
                <a:ea typeface="Times" pitchFamily="2" charset="0"/>
                <a:cs typeface="Times" pitchFamily="2" charset="0"/>
              </a:rPr>
              <a:t>Savings Bonds</a:t>
            </a:r>
          </a:p>
          <a:p>
            <a:pPr>
              <a:spcBef>
                <a:spcPct val="20000"/>
              </a:spcBef>
            </a:pPr>
            <a:r>
              <a:rPr lang="en-US" altLang="en-US" sz="2000" dirty="0">
                <a:solidFill>
                  <a:srgbClr val="000000"/>
                </a:solidFill>
                <a:ea typeface="Times" pitchFamily="2" charset="0"/>
                <a:cs typeface="Times" pitchFamily="2" charset="0"/>
              </a:rPr>
              <a:t>Savings bonds are low-denomination ($50 to $10,000) bonds issued by the United States government.  Savings bonds are purchased below par value (a $100 savings bond costs $50 to buy) and interest is paid only when the bond matures.</a:t>
            </a:r>
          </a:p>
          <a:p>
            <a:pPr>
              <a:spcBef>
                <a:spcPct val="20000"/>
              </a:spcBef>
              <a:buFontTx/>
              <a:buNone/>
            </a:pPr>
            <a:r>
              <a:rPr lang="en-US" altLang="en-US" sz="2000" b="1" dirty="0">
                <a:solidFill>
                  <a:srgbClr val="000000"/>
                </a:solidFill>
                <a:ea typeface="Times" pitchFamily="2" charset="0"/>
                <a:cs typeface="Times" pitchFamily="2" charset="0"/>
              </a:rPr>
              <a:t>Treasury Bonds, Bills, and Notes</a:t>
            </a:r>
          </a:p>
          <a:p>
            <a:pPr>
              <a:spcBef>
                <a:spcPct val="20000"/>
              </a:spcBef>
            </a:pPr>
            <a:r>
              <a:rPr lang="en-US" altLang="en-US" sz="2000" dirty="0">
                <a:solidFill>
                  <a:srgbClr val="000000"/>
                </a:solidFill>
                <a:ea typeface="Times" pitchFamily="2" charset="0"/>
                <a:cs typeface="Times" pitchFamily="2" charset="0"/>
              </a:rPr>
              <a:t>These investments are issued by the United States Treasury Department. </a:t>
            </a:r>
          </a:p>
          <a:p>
            <a:pPr>
              <a:spcBef>
                <a:spcPct val="20000"/>
              </a:spcBef>
              <a:buFontTx/>
              <a:buNone/>
            </a:pPr>
            <a:r>
              <a:rPr lang="en-US" altLang="en-US" sz="2000" b="1" dirty="0">
                <a:solidFill>
                  <a:srgbClr val="000000"/>
                </a:solidFill>
                <a:ea typeface="Times" pitchFamily="2" charset="0"/>
                <a:cs typeface="Times" pitchFamily="2" charset="0"/>
              </a:rPr>
              <a:t>Municipal Bonds</a:t>
            </a:r>
          </a:p>
          <a:p>
            <a:pPr>
              <a:spcBef>
                <a:spcPct val="20000"/>
              </a:spcBef>
            </a:pPr>
            <a:r>
              <a:rPr lang="en-US" altLang="en-US" sz="2000" dirty="0">
                <a:solidFill>
                  <a:srgbClr val="000000"/>
                </a:solidFill>
                <a:ea typeface="Times" pitchFamily="2" charset="0"/>
                <a:cs typeface="Times" pitchFamily="2" charset="0"/>
              </a:rPr>
              <a:t>Municipal bonds are issued by state or local governments to finance such improvements as highways, state buildings, libraries, and schools.</a:t>
            </a:r>
          </a:p>
          <a:p>
            <a:pPr>
              <a:spcBef>
                <a:spcPct val="20000"/>
              </a:spcBef>
              <a:buFontTx/>
              <a:buNone/>
            </a:pPr>
            <a:r>
              <a:rPr lang="en-US" altLang="en-US" sz="2000" b="1" dirty="0">
                <a:solidFill>
                  <a:srgbClr val="000000"/>
                </a:solidFill>
                <a:ea typeface="Times" pitchFamily="2" charset="0"/>
                <a:cs typeface="Times" pitchFamily="2" charset="0"/>
              </a:rPr>
              <a:t>Corporate Bonds</a:t>
            </a:r>
          </a:p>
          <a:p>
            <a:pPr>
              <a:spcBef>
                <a:spcPct val="20000"/>
              </a:spcBef>
            </a:pPr>
            <a:r>
              <a:rPr lang="en-US" altLang="en-US" sz="2000" dirty="0">
                <a:solidFill>
                  <a:srgbClr val="000000"/>
                </a:solidFill>
                <a:ea typeface="Times" pitchFamily="2" charset="0"/>
                <a:cs typeface="Times" pitchFamily="2" charset="0"/>
              </a:rPr>
              <a:t>A corporate bond is a bond that a corporation issues to raise money to expand its business. </a:t>
            </a:r>
          </a:p>
          <a:p>
            <a:pPr>
              <a:spcBef>
                <a:spcPct val="20000"/>
              </a:spcBef>
              <a:buFontTx/>
              <a:buNone/>
            </a:pPr>
            <a:r>
              <a:rPr lang="en-US" altLang="en-US" sz="2000" b="1" dirty="0">
                <a:solidFill>
                  <a:srgbClr val="000000"/>
                </a:solidFill>
                <a:ea typeface="Times" pitchFamily="2" charset="0"/>
                <a:cs typeface="Times" pitchFamily="2" charset="0"/>
              </a:rPr>
              <a:t>Junk Bonds</a:t>
            </a:r>
          </a:p>
          <a:p>
            <a:pPr>
              <a:spcBef>
                <a:spcPct val="20000"/>
              </a:spcBef>
            </a:pPr>
            <a:r>
              <a:rPr lang="en-US" altLang="en-US" sz="2000" dirty="0">
                <a:solidFill>
                  <a:srgbClr val="000000"/>
                </a:solidFill>
                <a:ea typeface="Times" pitchFamily="2" charset="0"/>
                <a:cs typeface="Times" pitchFamily="2" charset="0"/>
              </a:rPr>
              <a:t>Junk bonds are lower-rated, potentially higher-paying bonds. </a:t>
            </a:r>
          </a:p>
          <a:p>
            <a:pPr>
              <a:spcBef>
                <a:spcPct val="20000"/>
              </a:spcBef>
            </a:pPr>
            <a:endParaRPr lang="en-US" altLang="en-US" sz="2000" dirty="0">
              <a:solidFill>
                <a:srgbClr val="000000"/>
              </a:solidFill>
            </a:endParaRPr>
          </a:p>
        </p:txBody>
      </p:sp>
    </p:spTree>
    <p:extLst>
      <p:ext uri="{BB962C8B-B14F-4D97-AF65-F5344CB8AC3E}">
        <p14:creationId xmlns:p14="http://schemas.microsoft.com/office/powerpoint/2010/main" val="6264155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5280" name="Rectangle 16">
            <a:extLst>
              <a:ext uri="{FF2B5EF4-FFF2-40B4-BE49-F238E27FC236}">
                <a16:creationId xmlns:a16="http://schemas.microsoft.com/office/drawing/2014/main" id="{1FF24A4E-95CC-6347-8789-996CB86BBE7E}"/>
              </a:ext>
            </a:extLst>
          </p:cNvPr>
          <p:cNvSpPr>
            <a:spLocks noGrp="1" noChangeArrowheads="1"/>
          </p:cNvSpPr>
          <p:nvPr>
            <p:ph type="title"/>
          </p:nvPr>
        </p:nvSpPr>
        <p:spPr/>
        <p:txBody>
          <a:bodyPr/>
          <a:lstStyle/>
          <a:p>
            <a:r>
              <a:rPr lang="en-US" altLang="en-US"/>
              <a:t>Other Types of Financial Assets</a:t>
            </a:r>
          </a:p>
        </p:txBody>
      </p:sp>
      <p:sp>
        <p:nvSpPr>
          <p:cNvPr id="395281" name="Rectangle 17">
            <a:extLst>
              <a:ext uri="{FF2B5EF4-FFF2-40B4-BE49-F238E27FC236}">
                <a16:creationId xmlns:a16="http://schemas.microsoft.com/office/drawing/2014/main" id="{E2193414-021E-264D-BC1A-4CEDD7921B78}"/>
              </a:ext>
            </a:extLst>
          </p:cNvPr>
          <p:cNvSpPr>
            <a:spLocks noGrp="1" noChangeArrowheads="1"/>
          </p:cNvSpPr>
          <p:nvPr>
            <p:ph type="body" sz="half" idx="1"/>
          </p:nvPr>
        </p:nvSpPr>
        <p:spPr/>
        <p:txBody>
          <a:bodyPr/>
          <a:lstStyle/>
          <a:p>
            <a:pPr>
              <a:buFontTx/>
              <a:buNone/>
            </a:pPr>
            <a:r>
              <a:rPr lang="en-US" altLang="en-US" sz="2000" dirty="0">
                <a:solidFill>
                  <a:schemeClr val="hlink"/>
                </a:solidFill>
              </a:rPr>
              <a:t>Certificates of Deposit</a:t>
            </a:r>
            <a:endParaRPr lang="en-US" altLang="en-US" sz="2000" dirty="0"/>
          </a:p>
          <a:p>
            <a:r>
              <a:rPr lang="en-US" altLang="en-US" sz="2000" dirty="0"/>
              <a:t>Certificates of deposit (CDs) are available through banks, which use the funds deposited in CDs for a fixed amount of time.</a:t>
            </a:r>
          </a:p>
          <a:p>
            <a:r>
              <a:rPr lang="en-US" altLang="en-US" sz="2000" dirty="0"/>
              <a:t>CDs have various terms of maturity, allowing investors to plan for future financial needs.  </a:t>
            </a:r>
          </a:p>
        </p:txBody>
      </p:sp>
      <p:sp>
        <p:nvSpPr>
          <p:cNvPr id="395282" name="Rectangle 18">
            <a:extLst>
              <a:ext uri="{FF2B5EF4-FFF2-40B4-BE49-F238E27FC236}">
                <a16:creationId xmlns:a16="http://schemas.microsoft.com/office/drawing/2014/main" id="{444BEABE-405C-BF49-BA8C-ADA9470F0C7F}"/>
              </a:ext>
            </a:extLst>
          </p:cNvPr>
          <p:cNvSpPr>
            <a:spLocks noGrp="1" noChangeArrowheads="1"/>
          </p:cNvSpPr>
          <p:nvPr>
            <p:ph type="body" sz="half" idx="2"/>
          </p:nvPr>
        </p:nvSpPr>
        <p:spPr/>
        <p:txBody>
          <a:bodyPr/>
          <a:lstStyle/>
          <a:p>
            <a:pPr>
              <a:buFontTx/>
              <a:buNone/>
            </a:pPr>
            <a:r>
              <a:rPr lang="en-US" altLang="en-US" sz="2000" dirty="0">
                <a:solidFill>
                  <a:schemeClr val="hlink"/>
                </a:solidFill>
              </a:rPr>
              <a:t>Money Market Mutual Funds</a:t>
            </a:r>
            <a:endParaRPr lang="en-US" altLang="en-US" sz="2000" dirty="0"/>
          </a:p>
          <a:p>
            <a:r>
              <a:rPr lang="en-US" altLang="en-US" sz="2000" dirty="0"/>
              <a:t>Money market mutual funds are special types of mutual funds. </a:t>
            </a:r>
          </a:p>
          <a:p>
            <a:r>
              <a:rPr lang="en-US" altLang="en-US" sz="2000" dirty="0"/>
              <a:t>Financial managers pool the deposits of their customers to purchase stocks and bonds.</a:t>
            </a:r>
          </a:p>
          <a:p>
            <a:r>
              <a:rPr lang="en-US" altLang="en-US" sz="2000" dirty="0"/>
              <a:t>Investors receive higher interest on a money market mutual fund than they would receive from a savings account or a CD.  However, assets in money market mutual funds are not FDIC insured. </a:t>
            </a:r>
          </a:p>
        </p:txBody>
      </p:sp>
    </p:spTree>
    <p:extLst>
      <p:ext uri="{BB962C8B-B14F-4D97-AF65-F5344CB8AC3E}">
        <p14:creationId xmlns:p14="http://schemas.microsoft.com/office/powerpoint/2010/main" val="584115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395280"/>
                                        </p:tgtEl>
                                        <p:attrNameLst>
                                          <p:attrName>style.visibility</p:attrName>
                                        </p:attrNameLst>
                                      </p:cBhvr>
                                      <p:to>
                                        <p:strVal val="visible"/>
                                      </p:to>
                                    </p:set>
                                    <p:anim calcmode="lin" valueType="num">
                                      <p:cBhvr additive="base">
                                        <p:cTn id="7" dur="500" fill="hold"/>
                                        <p:tgtEl>
                                          <p:spTgt spid="395280"/>
                                        </p:tgtEl>
                                        <p:attrNameLst>
                                          <p:attrName>ppt_x</p:attrName>
                                        </p:attrNameLst>
                                      </p:cBhvr>
                                      <p:tavLst>
                                        <p:tav tm="0">
                                          <p:val>
                                            <p:strVal val="#ppt_x"/>
                                          </p:val>
                                        </p:tav>
                                        <p:tav tm="100000">
                                          <p:val>
                                            <p:strVal val="#ppt_x"/>
                                          </p:val>
                                        </p:tav>
                                      </p:tavLst>
                                    </p:anim>
                                    <p:anim calcmode="lin" valueType="num">
                                      <p:cBhvr additive="base">
                                        <p:cTn id="8" dur="500" fill="hold"/>
                                        <p:tgtEl>
                                          <p:spTgt spid="39528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95281">
                                            <p:txEl>
                                              <p:pRg st="0" end="0"/>
                                            </p:txEl>
                                          </p:spTgt>
                                        </p:tgtEl>
                                        <p:attrNameLst>
                                          <p:attrName>style.visibility</p:attrName>
                                        </p:attrNameLst>
                                      </p:cBhvr>
                                      <p:to>
                                        <p:strVal val="visible"/>
                                      </p:to>
                                    </p:set>
                                    <p:animEffect transition="in" filter="dissolve">
                                      <p:cBhvr>
                                        <p:cTn id="13" dur="500"/>
                                        <p:tgtEl>
                                          <p:spTgt spid="39528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95281">
                                            <p:txEl>
                                              <p:pRg st="1" end="1"/>
                                            </p:txEl>
                                          </p:spTgt>
                                        </p:tgtEl>
                                        <p:attrNameLst>
                                          <p:attrName>style.visibility</p:attrName>
                                        </p:attrNameLst>
                                      </p:cBhvr>
                                      <p:to>
                                        <p:strVal val="visible"/>
                                      </p:to>
                                    </p:set>
                                    <p:animEffect transition="in" filter="dissolve">
                                      <p:cBhvr>
                                        <p:cTn id="18" dur="500"/>
                                        <p:tgtEl>
                                          <p:spTgt spid="39528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95281">
                                            <p:txEl>
                                              <p:pRg st="2" end="2"/>
                                            </p:txEl>
                                          </p:spTgt>
                                        </p:tgtEl>
                                        <p:attrNameLst>
                                          <p:attrName>style.visibility</p:attrName>
                                        </p:attrNameLst>
                                      </p:cBhvr>
                                      <p:to>
                                        <p:strVal val="visible"/>
                                      </p:to>
                                    </p:set>
                                    <p:animEffect transition="in" filter="dissolve">
                                      <p:cBhvr>
                                        <p:cTn id="23" dur="500"/>
                                        <p:tgtEl>
                                          <p:spTgt spid="39528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95282">
                                            <p:txEl>
                                              <p:pRg st="0" end="0"/>
                                            </p:txEl>
                                          </p:spTgt>
                                        </p:tgtEl>
                                        <p:attrNameLst>
                                          <p:attrName>style.visibility</p:attrName>
                                        </p:attrNameLst>
                                      </p:cBhvr>
                                      <p:to>
                                        <p:strVal val="visible"/>
                                      </p:to>
                                    </p:set>
                                    <p:animEffect transition="in" filter="dissolve">
                                      <p:cBhvr>
                                        <p:cTn id="28" dur="500"/>
                                        <p:tgtEl>
                                          <p:spTgt spid="395282">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95282">
                                            <p:txEl>
                                              <p:pRg st="1" end="1"/>
                                            </p:txEl>
                                          </p:spTgt>
                                        </p:tgtEl>
                                        <p:attrNameLst>
                                          <p:attrName>style.visibility</p:attrName>
                                        </p:attrNameLst>
                                      </p:cBhvr>
                                      <p:to>
                                        <p:strVal val="visible"/>
                                      </p:to>
                                    </p:set>
                                    <p:animEffect transition="in" filter="dissolve">
                                      <p:cBhvr>
                                        <p:cTn id="33" dur="500"/>
                                        <p:tgtEl>
                                          <p:spTgt spid="39528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95282">
                                            <p:txEl>
                                              <p:pRg st="2" end="2"/>
                                            </p:txEl>
                                          </p:spTgt>
                                        </p:tgtEl>
                                        <p:attrNameLst>
                                          <p:attrName>style.visibility</p:attrName>
                                        </p:attrNameLst>
                                      </p:cBhvr>
                                      <p:to>
                                        <p:strVal val="visible"/>
                                      </p:to>
                                    </p:set>
                                    <p:animEffect transition="in" filter="dissolve">
                                      <p:cBhvr>
                                        <p:cTn id="38" dur="500"/>
                                        <p:tgtEl>
                                          <p:spTgt spid="395282">
                                            <p:txEl>
                                              <p:pRg st="2" end="2"/>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395282">
                                            <p:txEl>
                                              <p:pRg st="3" end="3"/>
                                            </p:txEl>
                                          </p:spTgt>
                                        </p:tgtEl>
                                        <p:attrNameLst>
                                          <p:attrName>style.visibility</p:attrName>
                                        </p:attrNameLst>
                                      </p:cBhvr>
                                      <p:to>
                                        <p:strVal val="visible"/>
                                      </p:to>
                                    </p:set>
                                    <p:animEffect transition="in" filter="dissolve">
                                      <p:cBhvr>
                                        <p:cTn id="43" dur="500"/>
                                        <p:tgtEl>
                                          <p:spTgt spid="39528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80" grpId="0" autoUpdateAnimBg="0"/>
      <p:bldP spid="395281" grpId="0" build="p" bldLvl="2" autoUpdateAnimBg="0"/>
      <p:bldP spid="395282" grpId="0" build="p" bldLvl="2"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6303" name="Rectangle 15">
            <a:extLst>
              <a:ext uri="{FF2B5EF4-FFF2-40B4-BE49-F238E27FC236}">
                <a16:creationId xmlns:a16="http://schemas.microsoft.com/office/drawing/2014/main" id="{059CDC91-0CB6-1C4A-9454-9C24FF4FC94D}"/>
              </a:ext>
            </a:extLst>
          </p:cNvPr>
          <p:cNvSpPr>
            <a:spLocks noGrp="1" noChangeArrowheads="1"/>
          </p:cNvSpPr>
          <p:nvPr>
            <p:ph type="title"/>
          </p:nvPr>
        </p:nvSpPr>
        <p:spPr/>
        <p:txBody>
          <a:bodyPr/>
          <a:lstStyle/>
          <a:p>
            <a:r>
              <a:rPr lang="en-US" altLang="en-US"/>
              <a:t>Financial Asset Markets</a:t>
            </a:r>
          </a:p>
        </p:txBody>
      </p:sp>
      <p:sp>
        <p:nvSpPr>
          <p:cNvPr id="396304" name="Rectangle 16">
            <a:extLst>
              <a:ext uri="{FF2B5EF4-FFF2-40B4-BE49-F238E27FC236}">
                <a16:creationId xmlns:a16="http://schemas.microsoft.com/office/drawing/2014/main" id="{02D99541-9130-F14E-AE1E-7486178984CA}"/>
              </a:ext>
            </a:extLst>
          </p:cNvPr>
          <p:cNvSpPr>
            <a:spLocks noGrp="1" noChangeArrowheads="1"/>
          </p:cNvSpPr>
          <p:nvPr>
            <p:ph type="body" idx="1"/>
          </p:nvPr>
        </p:nvSpPr>
        <p:spPr>
          <a:xfrm>
            <a:off x="150725" y="1825625"/>
            <a:ext cx="11796765" cy="4351338"/>
          </a:xfrm>
        </p:spPr>
        <p:txBody>
          <a:bodyPr>
            <a:normAutofit/>
          </a:bodyPr>
          <a:lstStyle/>
          <a:p>
            <a:r>
              <a:rPr lang="en-US" altLang="en-US" sz="2400" b="1" dirty="0"/>
              <a:t>One way to classify financial asset markets is according to the length of time for which the funds are lent.</a:t>
            </a:r>
          </a:p>
          <a:p>
            <a:pPr lvl="1"/>
            <a:r>
              <a:rPr lang="en-US" altLang="en-US" b="1" dirty="0">
                <a:solidFill>
                  <a:schemeClr val="accent5">
                    <a:lumMod val="75000"/>
                  </a:schemeClr>
                </a:solidFill>
              </a:rPr>
              <a:t>Capital markets </a:t>
            </a:r>
            <a:r>
              <a:rPr lang="en-US" altLang="en-US" dirty="0"/>
              <a:t>are markets in which money is lent for periods longer than a year.  CDs and corporate bonds are traded in capital markets.</a:t>
            </a:r>
          </a:p>
          <a:p>
            <a:pPr lvl="1"/>
            <a:r>
              <a:rPr lang="en-US" altLang="en-US" b="1" dirty="0">
                <a:solidFill>
                  <a:schemeClr val="accent5">
                    <a:lumMod val="75000"/>
                  </a:schemeClr>
                </a:solidFill>
              </a:rPr>
              <a:t>Money markets </a:t>
            </a:r>
            <a:r>
              <a:rPr lang="en-US" altLang="en-US" dirty="0"/>
              <a:t>are markets in which money is lent for periods of less than a year.  Short-term CDs and Treasury bills are traded in money markets. </a:t>
            </a:r>
          </a:p>
          <a:p>
            <a:r>
              <a:rPr lang="en-US" altLang="en-US" sz="2400" b="1" dirty="0"/>
              <a:t>Markets can also be classified according to whether assets can be resold to other buyers.</a:t>
            </a:r>
          </a:p>
          <a:p>
            <a:pPr lvl="1"/>
            <a:r>
              <a:rPr lang="en-US" altLang="en-US" dirty="0"/>
              <a:t>Primary markets involve financial assets that cannot be transferred from the original holder, such as savings bonds.</a:t>
            </a:r>
          </a:p>
          <a:p>
            <a:pPr lvl="1"/>
            <a:r>
              <a:rPr lang="en-US" altLang="en-US" dirty="0"/>
              <a:t>Secondary markets involve financial assets that can be resold, such as stocks. </a:t>
            </a:r>
          </a:p>
        </p:txBody>
      </p:sp>
    </p:spTree>
    <p:extLst>
      <p:ext uri="{BB962C8B-B14F-4D97-AF65-F5344CB8AC3E}">
        <p14:creationId xmlns:p14="http://schemas.microsoft.com/office/powerpoint/2010/main" val="3198353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396303"/>
                                        </p:tgtEl>
                                        <p:attrNameLst>
                                          <p:attrName>style.visibility</p:attrName>
                                        </p:attrNameLst>
                                      </p:cBhvr>
                                      <p:to>
                                        <p:strVal val="visible"/>
                                      </p:to>
                                    </p:set>
                                    <p:anim calcmode="lin" valueType="num">
                                      <p:cBhvr additive="base">
                                        <p:cTn id="7" dur="500" fill="hold"/>
                                        <p:tgtEl>
                                          <p:spTgt spid="396303"/>
                                        </p:tgtEl>
                                        <p:attrNameLst>
                                          <p:attrName>ppt_x</p:attrName>
                                        </p:attrNameLst>
                                      </p:cBhvr>
                                      <p:tavLst>
                                        <p:tav tm="0">
                                          <p:val>
                                            <p:strVal val="#ppt_x"/>
                                          </p:val>
                                        </p:tav>
                                        <p:tav tm="100000">
                                          <p:val>
                                            <p:strVal val="#ppt_x"/>
                                          </p:val>
                                        </p:tav>
                                      </p:tavLst>
                                    </p:anim>
                                    <p:anim calcmode="lin" valueType="num">
                                      <p:cBhvr additive="base">
                                        <p:cTn id="8" dur="500" fill="hold"/>
                                        <p:tgtEl>
                                          <p:spTgt spid="39630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96304">
                                            <p:txEl>
                                              <p:pRg st="0" end="0"/>
                                            </p:txEl>
                                          </p:spTgt>
                                        </p:tgtEl>
                                        <p:attrNameLst>
                                          <p:attrName>style.visibility</p:attrName>
                                        </p:attrNameLst>
                                      </p:cBhvr>
                                      <p:to>
                                        <p:strVal val="visible"/>
                                      </p:to>
                                    </p:set>
                                    <p:animEffect transition="in" filter="dissolve">
                                      <p:cBhvr>
                                        <p:cTn id="13" dur="500"/>
                                        <p:tgtEl>
                                          <p:spTgt spid="396304">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96304">
                                            <p:txEl>
                                              <p:pRg st="1" end="1"/>
                                            </p:txEl>
                                          </p:spTgt>
                                        </p:tgtEl>
                                        <p:attrNameLst>
                                          <p:attrName>style.visibility</p:attrName>
                                        </p:attrNameLst>
                                      </p:cBhvr>
                                      <p:to>
                                        <p:strVal val="visible"/>
                                      </p:to>
                                    </p:set>
                                    <p:animEffect transition="in" filter="dissolve">
                                      <p:cBhvr>
                                        <p:cTn id="18" dur="500"/>
                                        <p:tgtEl>
                                          <p:spTgt spid="396304">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96304">
                                            <p:txEl>
                                              <p:pRg st="2" end="2"/>
                                            </p:txEl>
                                          </p:spTgt>
                                        </p:tgtEl>
                                        <p:attrNameLst>
                                          <p:attrName>style.visibility</p:attrName>
                                        </p:attrNameLst>
                                      </p:cBhvr>
                                      <p:to>
                                        <p:strVal val="visible"/>
                                      </p:to>
                                    </p:set>
                                    <p:animEffect transition="in" filter="dissolve">
                                      <p:cBhvr>
                                        <p:cTn id="23" dur="500"/>
                                        <p:tgtEl>
                                          <p:spTgt spid="396304">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96304">
                                            <p:txEl>
                                              <p:pRg st="3" end="3"/>
                                            </p:txEl>
                                          </p:spTgt>
                                        </p:tgtEl>
                                        <p:attrNameLst>
                                          <p:attrName>style.visibility</p:attrName>
                                        </p:attrNameLst>
                                      </p:cBhvr>
                                      <p:to>
                                        <p:strVal val="visible"/>
                                      </p:to>
                                    </p:set>
                                    <p:animEffect transition="in" filter="dissolve">
                                      <p:cBhvr>
                                        <p:cTn id="28" dur="500"/>
                                        <p:tgtEl>
                                          <p:spTgt spid="396304">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96304">
                                            <p:txEl>
                                              <p:pRg st="4" end="4"/>
                                            </p:txEl>
                                          </p:spTgt>
                                        </p:tgtEl>
                                        <p:attrNameLst>
                                          <p:attrName>style.visibility</p:attrName>
                                        </p:attrNameLst>
                                      </p:cBhvr>
                                      <p:to>
                                        <p:strVal val="visible"/>
                                      </p:to>
                                    </p:set>
                                    <p:animEffect transition="in" filter="dissolve">
                                      <p:cBhvr>
                                        <p:cTn id="33" dur="500"/>
                                        <p:tgtEl>
                                          <p:spTgt spid="396304">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96304">
                                            <p:txEl>
                                              <p:pRg st="5" end="5"/>
                                            </p:txEl>
                                          </p:spTgt>
                                        </p:tgtEl>
                                        <p:attrNameLst>
                                          <p:attrName>style.visibility</p:attrName>
                                        </p:attrNameLst>
                                      </p:cBhvr>
                                      <p:to>
                                        <p:strVal val="visible"/>
                                      </p:to>
                                    </p:set>
                                    <p:animEffect transition="in" filter="dissolve">
                                      <p:cBhvr>
                                        <p:cTn id="38" dur="500"/>
                                        <p:tgtEl>
                                          <p:spTgt spid="39630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303" grpId="0" autoUpdateAnimBg="0"/>
      <p:bldP spid="396304" grpId="0" build="p" bldLvl="2"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48DEDB2-87F9-0744-B7D2-EED499FF743F}"/>
              </a:ext>
            </a:extLst>
          </p:cNvPr>
          <p:cNvPicPr>
            <a:picLocks noChangeAspect="1"/>
          </p:cNvPicPr>
          <p:nvPr/>
        </p:nvPicPr>
        <p:blipFill>
          <a:blip r:embed="rId2">
            <a:extLst/>
          </a:blip>
          <a:stretch>
            <a:fillRect/>
          </a:stretch>
        </p:blipFill>
        <p:spPr>
          <a:xfrm>
            <a:off x="643467" y="999860"/>
            <a:ext cx="10905066" cy="4858279"/>
          </a:xfrm>
          <a:prstGeom prst="rect">
            <a:avLst/>
          </a:prstGeom>
        </p:spPr>
      </p:pic>
    </p:spTree>
    <p:extLst>
      <p:ext uri="{BB962C8B-B14F-4D97-AF65-F5344CB8AC3E}">
        <p14:creationId xmlns:p14="http://schemas.microsoft.com/office/powerpoint/2010/main" val="41641365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A8BEC7-7E81-654E-8211-AC3EA2411841}"/>
              </a:ext>
            </a:extLst>
          </p:cNvPr>
          <p:cNvSpPr>
            <a:spLocks noGrp="1"/>
          </p:cNvSpPr>
          <p:nvPr>
            <p:ph type="title"/>
          </p:nvPr>
        </p:nvSpPr>
        <p:spPr>
          <a:xfrm>
            <a:off x="0" y="640080"/>
            <a:ext cx="4059935" cy="5613236"/>
          </a:xfrm>
        </p:spPr>
        <p:txBody>
          <a:bodyPr vert="horz" lIns="91440" tIns="45720" rIns="91440" bIns="45720" rtlCol="0" anchor="ctr">
            <a:normAutofit/>
          </a:bodyPr>
          <a:lstStyle/>
          <a:p>
            <a:r>
              <a:rPr lang="en-US" kern="1200" dirty="0">
                <a:solidFill>
                  <a:srgbClr val="FFFFFF"/>
                </a:solidFill>
                <a:latin typeface="+mj-lt"/>
                <a:ea typeface="+mj-ea"/>
                <a:cs typeface="+mj-cs"/>
              </a:rPr>
              <a:t>Happy Friday!</a:t>
            </a:r>
          </a:p>
        </p:txBody>
      </p:sp>
      <p:sp>
        <p:nvSpPr>
          <p:cNvPr id="6" name="Content Placeholder 5">
            <a:extLst>
              <a:ext uri="{FF2B5EF4-FFF2-40B4-BE49-F238E27FC236}">
                <a16:creationId xmlns:a16="http://schemas.microsoft.com/office/drawing/2014/main" id="{28EB0F29-C539-2D47-A257-7693E626AA42}"/>
              </a:ext>
            </a:extLst>
          </p:cNvPr>
          <p:cNvSpPr>
            <a:spLocks noGrp="1"/>
          </p:cNvSpPr>
          <p:nvPr>
            <p:ph sz="half" idx="2"/>
          </p:nvPr>
        </p:nvSpPr>
        <p:spPr>
          <a:xfrm>
            <a:off x="4195482" y="127614"/>
            <a:ext cx="7996518" cy="3972113"/>
          </a:xfrm>
        </p:spPr>
        <p:txBody>
          <a:bodyPr vert="horz" lIns="91440" tIns="45720" rIns="91440" bIns="45720" rtlCol="0" anchor="ctr">
            <a:normAutofit/>
          </a:bodyPr>
          <a:lstStyle/>
          <a:p>
            <a:pPr marL="0" indent="0">
              <a:buNone/>
            </a:pPr>
            <a:r>
              <a:rPr lang="en-US" sz="2200" b="1" u="sng" dirty="0">
                <a:solidFill>
                  <a:schemeClr val="accent5">
                    <a:lumMod val="75000"/>
                  </a:schemeClr>
                </a:solidFill>
                <a:latin typeface="+mj-lt"/>
              </a:rPr>
              <a:t>Today’s Agenda</a:t>
            </a:r>
          </a:p>
          <a:p>
            <a:r>
              <a:rPr lang="en-US" sz="2200" dirty="0">
                <a:latin typeface="+mj-lt"/>
              </a:rPr>
              <a:t>Finish up the </a:t>
            </a:r>
            <a:r>
              <a:rPr lang="en-US" sz="2200" b="1" dirty="0">
                <a:latin typeface="+mj-lt"/>
              </a:rPr>
              <a:t>Lesson on Bonds </a:t>
            </a:r>
            <a:r>
              <a:rPr lang="en-US" sz="2200" dirty="0">
                <a:latin typeface="+mj-lt"/>
              </a:rPr>
              <a:t>from yesterday. </a:t>
            </a:r>
          </a:p>
          <a:p>
            <a:r>
              <a:rPr lang="en-US" sz="2200" dirty="0">
                <a:latin typeface="+mj-lt"/>
              </a:rPr>
              <a:t>Read the article on </a:t>
            </a:r>
            <a:r>
              <a:rPr lang="en-US" sz="2200" b="1" dirty="0">
                <a:latin typeface="+mj-lt"/>
              </a:rPr>
              <a:t>How to Invest in Stocks </a:t>
            </a:r>
            <a:r>
              <a:rPr lang="en-US" sz="2200" dirty="0">
                <a:latin typeface="+mj-lt"/>
              </a:rPr>
              <a:t>and complete the worksheet. –Link on my website or use the QR code.</a:t>
            </a:r>
          </a:p>
          <a:p>
            <a:r>
              <a:rPr lang="en-US" sz="2200" dirty="0">
                <a:latin typeface="+mj-lt"/>
              </a:rPr>
              <a:t>If you finish early work your study guide</a:t>
            </a:r>
          </a:p>
          <a:p>
            <a:r>
              <a:rPr lang="en-US" sz="2200" dirty="0">
                <a:latin typeface="+mj-lt"/>
              </a:rPr>
              <a:t>Let’s review and talk about resources for evaluating stocks. </a:t>
            </a:r>
          </a:p>
          <a:p>
            <a:r>
              <a:rPr lang="en-US" sz="2200" dirty="0">
                <a:latin typeface="+mj-lt"/>
              </a:rPr>
              <a:t>If you need something to do check out the PowerPoint on my website to help you finish up your study guide. </a:t>
            </a:r>
          </a:p>
        </p:txBody>
      </p:sp>
      <p:pic>
        <p:nvPicPr>
          <p:cNvPr id="10" name="Content Placeholder 9">
            <a:extLst>
              <a:ext uri="{FF2B5EF4-FFF2-40B4-BE49-F238E27FC236}">
                <a16:creationId xmlns:a16="http://schemas.microsoft.com/office/drawing/2014/main" id="{71F8FCE6-969B-8148-87EA-986B1A67E54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53571" y="1052063"/>
            <a:ext cx="3123068" cy="1756726"/>
          </a:xfrm>
        </p:spPr>
      </p:pic>
      <p:pic>
        <p:nvPicPr>
          <p:cNvPr id="14" name="Picture 13">
            <a:extLst>
              <a:ext uri="{FF2B5EF4-FFF2-40B4-BE49-F238E27FC236}">
                <a16:creationId xmlns:a16="http://schemas.microsoft.com/office/drawing/2014/main" id="{845EB96A-AF68-2247-8774-4D81E9A9F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575" y="3949003"/>
            <a:ext cx="1905000" cy="1905000"/>
          </a:xfrm>
          <a:prstGeom prst="rect">
            <a:avLst/>
          </a:prstGeom>
        </p:spPr>
      </p:pic>
    </p:spTree>
    <p:extLst>
      <p:ext uri="{BB962C8B-B14F-4D97-AF65-F5344CB8AC3E}">
        <p14:creationId xmlns:p14="http://schemas.microsoft.com/office/powerpoint/2010/main" val="132561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5E685-21DC-9946-9B8D-C56BF82F52D8}"/>
              </a:ext>
            </a:extLst>
          </p:cNvPr>
          <p:cNvSpPr>
            <a:spLocks noGrp="1"/>
          </p:cNvSpPr>
          <p:nvPr>
            <p:ph type="title"/>
          </p:nvPr>
        </p:nvSpPr>
        <p:spPr/>
        <p:txBody>
          <a:bodyPr/>
          <a:lstStyle/>
          <a:p>
            <a:r>
              <a:rPr lang="en-US" dirty="0"/>
              <a:t>How much should I save?</a:t>
            </a:r>
          </a:p>
        </p:txBody>
      </p:sp>
      <p:sp>
        <p:nvSpPr>
          <p:cNvPr id="3" name="Content Placeholder 2">
            <a:extLst>
              <a:ext uri="{FF2B5EF4-FFF2-40B4-BE49-F238E27FC236}">
                <a16:creationId xmlns:a16="http://schemas.microsoft.com/office/drawing/2014/main" id="{17624135-9C7E-0447-821C-33546CC676CE}"/>
              </a:ext>
            </a:extLst>
          </p:cNvPr>
          <p:cNvSpPr>
            <a:spLocks noGrp="1"/>
          </p:cNvSpPr>
          <p:nvPr>
            <p:ph idx="1"/>
          </p:nvPr>
        </p:nvSpPr>
        <p:spPr/>
        <p:txBody>
          <a:bodyPr/>
          <a:lstStyle/>
          <a:p>
            <a:r>
              <a:rPr lang="en-US" dirty="0"/>
              <a:t>Watch How much should I save? </a:t>
            </a:r>
          </a:p>
          <a:p>
            <a:pPr lvl="1"/>
            <a:r>
              <a:rPr lang="en-US" dirty="0">
                <a:hlinkClick r:id="rId2"/>
              </a:rPr>
              <a:t>https://www.youtube.com/watch?v=u-gFLH3Epb0&amp;feature=youtu.be</a:t>
            </a:r>
            <a:endParaRPr lang="en-US" dirty="0"/>
          </a:p>
          <a:p>
            <a:pPr marL="0" indent="0" fontAlgn="base">
              <a:buNone/>
            </a:pPr>
            <a:endParaRPr lang="en-US" dirty="0"/>
          </a:p>
          <a:p>
            <a:pPr fontAlgn="base"/>
            <a:r>
              <a:rPr lang="en-US" dirty="0"/>
              <a:t>How much does </a:t>
            </a:r>
            <a:r>
              <a:rPr lang="en-US" dirty="0" err="1"/>
              <a:t>Kal</a:t>
            </a:r>
            <a:r>
              <a:rPr lang="en-US" dirty="0"/>
              <a:t> Penn recommend you save? </a:t>
            </a:r>
          </a:p>
          <a:p>
            <a:pPr fontAlgn="base"/>
            <a:r>
              <a:rPr lang="en-US" dirty="0"/>
              <a:t>Why does it make sense to start saving or investing right now?</a:t>
            </a:r>
          </a:p>
          <a:p>
            <a:endParaRPr lang="en-US" dirty="0"/>
          </a:p>
        </p:txBody>
      </p:sp>
    </p:spTree>
    <p:extLst>
      <p:ext uri="{BB962C8B-B14F-4D97-AF65-F5344CB8AC3E}">
        <p14:creationId xmlns:p14="http://schemas.microsoft.com/office/powerpoint/2010/main" val="2418231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BC90D70-9A60-4C47-B45E-DCC17F59F195}"/>
              </a:ext>
            </a:extLst>
          </p:cNvPr>
          <p:cNvSpPr>
            <a:spLocks noGrp="1"/>
          </p:cNvSpPr>
          <p:nvPr>
            <p:ph type="title"/>
          </p:nvPr>
        </p:nvSpPr>
        <p:spPr>
          <a:xfrm>
            <a:off x="1159933" y="995318"/>
            <a:ext cx="9872134" cy="1193968"/>
          </a:xfrm>
          <a:solidFill>
            <a:srgbClr val="FFFFFF"/>
          </a:solidFill>
          <a:ln w="38100">
            <a:solidFill>
              <a:srgbClr val="7F7F7F"/>
            </a:solidFill>
            <a:miter lim="800000"/>
          </a:ln>
        </p:spPr>
        <p:txBody>
          <a:bodyPr>
            <a:normAutofit/>
          </a:bodyPr>
          <a:lstStyle/>
          <a:p>
            <a:pPr algn="ctr"/>
            <a:r>
              <a:rPr lang="en-US" sz="3600">
                <a:solidFill>
                  <a:srgbClr val="3F3F3F"/>
                </a:solidFill>
              </a:rPr>
              <a:t>Stockbroker VS. Internet discount broker</a:t>
            </a:r>
          </a:p>
        </p:txBody>
      </p:sp>
      <p:sp>
        <p:nvSpPr>
          <p:cNvPr id="4" name="Content Placeholder 3">
            <a:extLst>
              <a:ext uri="{FF2B5EF4-FFF2-40B4-BE49-F238E27FC236}">
                <a16:creationId xmlns:a16="http://schemas.microsoft.com/office/drawing/2014/main" id="{06C40CD8-D0B0-8948-AE74-2B0DF7EE74A5}"/>
              </a:ext>
            </a:extLst>
          </p:cNvPr>
          <p:cNvSpPr>
            <a:spLocks noGrp="1"/>
          </p:cNvSpPr>
          <p:nvPr>
            <p:ph sz="half" idx="1"/>
          </p:nvPr>
        </p:nvSpPr>
        <p:spPr>
          <a:xfrm>
            <a:off x="452177" y="2593658"/>
            <a:ext cx="5322090" cy="3887529"/>
          </a:xfrm>
        </p:spPr>
        <p:txBody>
          <a:bodyPr anchor="t">
            <a:normAutofit/>
          </a:bodyPr>
          <a:lstStyle/>
          <a:p>
            <a:pPr marL="0" indent="0">
              <a:buNone/>
            </a:pPr>
            <a:r>
              <a:rPr lang="en-US" sz="2400" b="1" u="sng" dirty="0"/>
              <a:t>Stockbroker: </a:t>
            </a:r>
          </a:p>
          <a:p>
            <a:r>
              <a:rPr lang="en-US" sz="2400" dirty="0"/>
              <a:t>A person who buys or sells equities for his/her clients. </a:t>
            </a:r>
          </a:p>
          <a:p>
            <a:r>
              <a:rPr lang="en-US" sz="2400" dirty="0"/>
              <a:t>Offer recommendations &amp; advice as part of the service. </a:t>
            </a:r>
          </a:p>
          <a:p>
            <a:r>
              <a:rPr lang="en-US" sz="2400" dirty="0"/>
              <a:t>Earn a fee based on the size of the investor’s transaction (purchase or sale)</a:t>
            </a:r>
          </a:p>
        </p:txBody>
      </p:sp>
      <p:cxnSp>
        <p:nvCxnSpPr>
          <p:cNvPr id="12" name="Straight Connector 11">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B93D728D-9FB7-5244-807D-F54C0BC3C91C}"/>
              </a:ext>
            </a:extLst>
          </p:cNvPr>
          <p:cNvSpPr>
            <a:spLocks noGrp="1"/>
          </p:cNvSpPr>
          <p:nvPr>
            <p:ph sz="half" idx="2"/>
          </p:nvPr>
        </p:nvSpPr>
        <p:spPr>
          <a:xfrm>
            <a:off x="6417731" y="2593658"/>
            <a:ext cx="5429128" cy="3807142"/>
          </a:xfrm>
        </p:spPr>
        <p:txBody>
          <a:bodyPr anchor="t">
            <a:normAutofit/>
          </a:bodyPr>
          <a:lstStyle/>
          <a:p>
            <a:r>
              <a:rPr lang="en-US" sz="2400" b="1" u="sng" dirty="0"/>
              <a:t>Internet Discount broker</a:t>
            </a:r>
          </a:p>
          <a:p>
            <a:r>
              <a:rPr lang="en-US" sz="2400" dirty="0"/>
              <a:t>Investor’s can open an internet account with a discount brokerage firm. </a:t>
            </a:r>
          </a:p>
          <a:p>
            <a:r>
              <a:rPr lang="en-US" sz="2400" dirty="0"/>
              <a:t>Allows investors to buy, sell, and monitor their stock portfolio. </a:t>
            </a:r>
          </a:p>
          <a:p>
            <a:r>
              <a:rPr lang="en-US" sz="2400" dirty="0"/>
              <a:t>Charge less for each transaction </a:t>
            </a:r>
          </a:p>
          <a:p>
            <a:r>
              <a:rPr lang="en-US" sz="2400" dirty="0"/>
              <a:t>Offer overviews &amp; summaries of developments in key industries that appear to have more promise. </a:t>
            </a:r>
          </a:p>
        </p:txBody>
      </p:sp>
    </p:spTree>
    <p:extLst>
      <p:ext uri="{BB962C8B-B14F-4D97-AF65-F5344CB8AC3E}">
        <p14:creationId xmlns:p14="http://schemas.microsoft.com/office/powerpoint/2010/main" val="3354921121"/>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98A7F-268D-754A-95F7-D8CE73B7EC4E}"/>
              </a:ext>
            </a:extLst>
          </p:cNvPr>
          <p:cNvSpPr>
            <a:spLocks noGrp="1"/>
          </p:cNvSpPr>
          <p:nvPr>
            <p:ph type="title"/>
          </p:nvPr>
        </p:nvSpPr>
        <p:spPr/>
        <p:txBody>
          <a:bodyPr/>
          <a:lstStyle/>
          <a:p>
            <a:r>
              <a:rPr lang="en-US" dirty="0"/>
              <a:t>Supply, Demand &amp; Share Values</a:t>
            </a:r>
          </a:p>
        </p:txBody>
      </p:sp>
      <p:sp>
        <p:nvSpPr>
          <p:cNvPr id="3" name="Content Placeholder 2">
            <a:extLst>
              <a:ext uri="{FF2B5EF4-FFF2-40B4-BE49-F238E27FC236}">
                <a16:creationId xmlns:a16="http://schemas.microsoft.com/office/drawing/2014/main" id="{8DD51637-78BF-1346-B6D4-32309AAB3DA3}"/>
              </a:ext>
            </a:extLst>
          </p:cNvPr>
          <p:cNvSpPr>
            <a:spLocks noGrp="1"/>
          </p:cNvSpPr>
          <p:nvPr>
            <p:ph idx="1"/>
          </p:nvPr>
        </p:nvSpPr>
        <p:spPr/>
        <p:txBody>
          <a:bodyPr/>
          <a:lstStyle/>
          <a:p>
            <a:r>
              <a:rPr lang="en-US" dirty="0"/>
              <a:t>Almost all stocks go up and down daily (sometimes a little or sometimes a lot)</a:t>
            </a:r>
          </a:p>
          <a:p>
            <a:r>
              <a:rPr lang="en-US" dirty="0"/>
              <a:t>Investor expectations are influential because they affect both the supply and demand for stocks.</a:t>
            </a:r>
          </a:p>
          <a:p>
            <a:r>
              <a:rPr lang="en-US" dirty="0"/>
              <a:t>If an investor thinks prices will go up, they’ll try to buy shares before other’s</a:t>
            </a:r>
          </a:p>
          <a:p>
            <a:r>
              <a:rPr lang="en-US" dirty="0"/>
              <a:t>But if everyone tries to buy stocks at the same time, the price will go up because of the increase in demand. </a:t>
            </a:r>
          </a:p>
        </p:txBody>
      </p:sp>
    </p:spTree>
    <p:extLst>
      <p:ext uri="{BB962C8B-B14F-4D97-AF65-F5344CB8AC3E}">
        <p14:creationId xmlns:p14="http://schemas.microsoft.com/office/powerpoint/2010/main" val="38571409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BF1A5-812A-1545-B7FE-08B31414B691}"/>
              </a:ext>
            </a:extLst>
          </p:cNvPr>
          <p:cNvSpPr>
            <a:spLocks noGrp="1"/>
          </p:cNvSpPr>
          <p:nvPr>
            <p:ph type="title"/>
          </p:nvPr>
        </p:nvSpPr>
        <p:spPr/>
        <p:txBody>
          <a:bodyPr/>
          <a:lstStyle/>
          <a:p>
            <a:r>
              <a:rPr lang="en-US" dirty="0"/>
              <a:t>Stock Performance</a:t>
            </a:r>
          </a:p>
        </p:txBody>
      </p:sp>
      <p:sp>
        <p:nvSpPr>
          <p:cNvPr id="3" name="Content Placeholder 2">
            <a:extLst>
              <a:ext uri="{FF2B5EF4-FFF2-40B4-BE49-F238E27FC236}">
                <a16:creationId xmlns:a16="http://schemas.microsoft.com/office/drawing/2014/main" id="{8F647382-F318-3848-A79E-D2F8D3B75723}"/>
              </a:ext>
            </a:extLst>
          </p:cNvPr>
          <p:cNvSpPr>
            <a:spLocks noGrp="1"/>
          </p:cNvSpPr>
          <p:nvPr>
            <p:ph idx="1"/>
          </p:nvPr>
        </p:nvSpPr>
        <p:spPr>
          <a:xfrm>
            <a:off x="341643" y="1467059"/>
            <a:ext cx="11676185" cy="5205046"/>
          </a:xfrm>
        </p:spPr>
        <p:txBody>
          <a:bodyPr>
            <a:normAutofit fontScale="70000" lnSpcReduction="20000"/>
          </a:bodyPr>
          <a:lstStyle/>
          <a:p>
            <a:pPr fontAlgn="base"/>
            <a:r>
              <a:rPr lang="en-US" b="1" dirty="0"/>
              <a:t>52 Weeks</a:t>
            </a:r>
            <a:r>
              <a:rPr lang="en-US" dirty="0"/>
              <a:t>—The high and low prices for the past 12 months. During that period, a single share of Estée Lauder sold for as much as $42.01 and for as little as $29.98. We are not told when the high and low prices occurred, only that they did.</a:t>
            </a:r>
          </a:p>
          <a:p>
            <a:pPr fontAlgn="base"/>
            <a:r>
              <a:rPr lang="en-US" b="1" dirty="0"/>
              <a:t>Stock (SYM)</a:t>
            </a:r>
            <a:r>
              <a:rPr lang="en-US" dirty="0"/>
              <a:t>—A unique and easily remembered character string usually selected by the corporation.</a:t>
            </a:r>
          </a:p>
          <a:p>
            <a:pPr fontAlgn="base"/>
            <a:r>
              <a:rPr lang="en-US" b="1" dirty="0"/>
              <a:t>DIV</a:t>
            </a:r>
            <a:r>
              <a:rPr lang="en-US" dirty="0"/>
              <a:t>—The company’s annual dividend that is paid in four equal installments. The FDX annual dividend is $0.32, so each quarterly check is $0.08 per share.</a:t>
            </a:r>
          </a:p>
          <a:p>
            <a:r>
              <a:rPr lang="en-US" b="1" dirty="0" err="1"/>
              <a:t>Yld</a:t>
            </a:r>
            <a:r>
              <a:rPr lang="en-US" b="1" dirty="0"/>
              <a:t>%</a:t>
            </a:r>
            <a:r>
              <a:rPr lang="en-US" dirty="0"/>
              <a:t>—Think of this as being roughly similar to the interest return on a bank deposit. Therefore, if you bought one company’s share at the closing price of $6.91, you would receive a $0.40 annual dividend. The dividend yield is DIV/LAST, or $0.40/$6.91 = 0.0579, or 5.79 percent.</a:t>
            </a:r>
          </a:p>
          <a:p>
            <a:pPr fontAlgn="base"/>
            <a:r>
              <a:rPr lang="en-US" b="1" dirty="0"/>
              <a:t>PE</a:t>
            </a:r>
            <a:r>
              <a:rPr lang="en-US" dirty="0"/>
              <a:t>—This symbol stands for the ratio of last share price to annual earnings per share. It is used as a measure of valuation and tells us how much an investor is willing to pay to get $1 of current earnings. The PE is also referred to as a “multiple,” because it tells us how much an investor is willing to pay for a dollar of earnings. PEs can also change if the value in either the numerator or the denominator changes. Two years after Ford returned to profitability, for example, its stock price rose to $17.41, and its earnings per share rose to $1.51, giving it a PE ratio of 11.52.  (Values not shown in Figure 11.6)</a:t>
            </a:r>
          </a:p>
          <a:p>
            <a:pPr fontAlgn="base"/>
            <a:r>
              <a:rPr lang="en-US" b="1" dirty="0"/>
              <a:t>100s</a:t>
            </a:r>
            <a:r>
              <a:rPr lang="en-US" dirty="0"/>
              <a:t>—Volume of shares traded that day in hundreds.</a:t>
            </a:r>
          </a:p>
          <a:p>
            <a:pPr fontAlgn="base"/>
            <a:r>
              <a:rPr lang="en-US" b="1" dirty="0"/>
              <a:t>LAST</a:t>
            </a:r>
            <a:r>
              <a:rPr lang="en-US" dirty="0"/>
              <a:t>—Tells us the final, or closing, price for a share of stock that day.</a:t>
            </a:r>
          </a:p>
          <a:p>
            <a:r>
              <a:rPr lang="en-US" b="1" dirty="0"/>
              <a:t>NET CHG</a:t>
            </a:r>
            <a:r>
              <a:rPr lang="en-US" dirty="0"/>
              <a:t>—Tells us how the most recent closing price compared to the previous closing price. FedEx closed at $109.92, which was $5.51 lower than the previous day's closing price.</a:t>
            </a:r>
          </a:p>
          <a:p>
            <a:endParaRPr lang="en-US" dirty="0"/>
          </a:p>
        </p:txBody>
      </p:sp>
    </p:spTree>
    <p:extLst>
      <p:ext uri="{BB962C8B-B14F-4D97-AF65-F5344CB8AC3E}">
        <p14:creationId xmlns:p14="http://schemas.microsoft.com/office/powerpoint/2010/main" val="15970809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E4980455-7292-984D-9586-206F691EA620}"/>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Stock Charts</a:t>
            </a:r>
          </a:p>
        </p:txBody>
      </p:sp>
      <p:pic>
        <p:nvPicPr>
          <p:cNvPr id="5" name="Picture 4">
            <a:extLst>
              <a:ext uri="{FF2B5EF4-FFF2-40B4-BE49-F238E27FC236}">
                <a16:creationId xmlns:a16="http://schemas.microsoft.com/office/drawing/2014/main" id="{4731AC17-DC4B-EE4A-95EC-D64D444222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2113885"/>
            <a:ext cx="10905066" cy="3516883"/>
          </a:xfrm>
          <a:prstGeom prst="rect">
            <a:avLst/>
          </a:prstGeom>
        </p:spPr>
      </p:pic>
    </p:spTree>
    <p:extLst>
      <p:ext uri="{BB962C8B-B14F-4D97-AF65-F5344CB8AC3E}">
        <p14:creationId xmlns:p14="http://schemas.microsoft.com/office/powerpoint/2010/main" val="3005323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B083542D-A889-A943-9CED-4106C05EAA33}"/>
              </a:ext>
            </a:extLst>
          </p:cNvPr>
          <p:cNvSpPr>
            <a:spLocks noChangeArrowheads="1"/>
          </p:cNvSpPr>
          <p:nvPr/>
        </p:nvSpPr>
        <p:spPr bwMode="auto">
          <a:xfrm>
            <a:off x="1499940" y="1"/>
            <a:ext cx="9169252" cy="6882299"/>
          </a:xfrm>
          <a:prstGeom prst="rect">
            <a:avLst/>
          </a:pr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81034" tIns="40517" rIns="81034" bIns="40517" anchor="ctr" anchorCtr="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9pPr>
          </a:lstStyle>
          <a:p>
            <a:pPr algn="ctr">
              <a:buClr>
                <a:srgbClr val="000000"/>
              </a:buClr>
              <a:buSzPct val="100000"/>
              <a:buFont typeface="Times New Roman" panose="02020603050405020304" pitchFamily="18" charset="0"/>
              <a:buNone/>
            </a:pPr>
            <a:r>
              <a:rPr lang="en-US" altLang="en-US" sz="2161">
                <a:solidFill>
                  <a:srgbClr val="000000"/>
                </a:solidFill>
                <a:latin typeface="Proxima Nova" pitchFamily="50" charset="0"/>
              </a:rPr>
              <a:t> </a:t>
            </a:r>
          </a:p>
        </p:txBody>
      </p:sp>
      <p:sp>
        <p:nvSpPr>
          <p:cNvPr id="2051" name="Text Box 2">
            <a:extLst>
              <a:ext uri="{FF2B5EF4-FFF2-40B4-BE49-F238E27FC236}">
                <a16:creationId xmlns:a16="http://schemas.microsoft.com/office/drawing/2014/main" id="{2F886DF7-E907-D043-84CB-2E74FBFC6366}"/>
              </a:ext>
            </a:extLst>
          </p:cNvPr>
          <p:cNvSpPr txBox="1">
            <a:spLocks noChangeArrowheads="1"/>
          </p:cNvSpPr>
          <p:nvPr/>
        </p:nvSpPr>
        <p:spPr bwMode="auto">
          <a:xfrm>
            <a:off x="2596248" y="794717"/>
            <a:ext cx="6998076" cy="585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34" tIns="42138" rIns="81034" bIns="42138">
            <a:spAutoFit/>
          </a:bodyPr>
          <a:lstStyle>
            <a:lvl1pPr marL="457200" indent="-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9pPr>
          </a:lstStyle>
          <a:p>
            <a:pPr>
              <a:lnSpc>
                <a:spcPct val="110000"/>
              </a:lnSpc>
              <a:spcBef>
                <a:spcPts val="1238"/>
              </a:spcBef>
              <a:buFont typeface="Arial" panose="020B0604020202020204" pitchFamily="34" charset="0"/>
              <a:buChar char="•"/>
            </a:pPr>
            <a:r>
              <a:rPr lang="en-US" altLang="en-US" sz="1801">
                <a:solidFill>
                  <a:schemeClr val="tx1"/>
                </a:solidFill>
                <a:latin typeface="Proxima Nova" pitchFamily="50" charset="0"/>
              </a:rPr>
              <a:t>Investors may buy and sell </a:t>
            </a:r>
            <a:r>
              <a:rPr lang="en-US" altLang="en-US" sz="1801" b="1">
                <a:solidFill>
                  <a:schemeClr val="tx1"/>
                </a:solidFill>
                <a:latin typeface="Proxima Nova" pitchFamily="50" charset="0"/>
              </a:rPr>
              <a:t>equities</a:t>
            </a:r>
            <a:r>
              <a:rPr lang="en-US" altLang="en-US" sz="1801">
                <a:solidFill>
                  <a:schemeClr val="tx1"/>
                </a:solidFill>
                <a:latin typeface="Proxima Nova" pitchFamily="50" charset="0"/>
              </a:rPr>
              <a:t> through a </a:t>
            </a:r>
            <a:r>
              <a:rPr lang="en-US" altLang="en-US" sz="1801" b="1">
                <a:solidFill>
                  <a:schemeClr val="tx1"/>
                </a:solidFill>
                <a:latin typeface="Proxima Nova" pitchFamily="50" charset="0"/>
              </a:rPr>
              <a:t>stockbroker</a:t>
            </a:r>
            <a:r>
              <a:rPr lang="en-US" altLang="en-US" sz="1801">
                <a:solidFill>
                  <a:schemeClr val="tx1"/>
                </a:solidFill>
                <a:latin typeface="Proxima Nova" pitchFamily="50" charset="0"/>
              </a:rPr>
              <a:t> or by opening an Internet account with a </a:t>
            </a:r>
            <a:r>
              <a:rPr lang="en-US" altLang="en-US" sz="1801" b="1">
                <a:solidFill>
                  <a:schemeClr val="tx1"/>
                </a:solidFill>
                <a:latin typeface="Proxima Nova" pitchFamily="50" charset="0"/>
              </a:rPr>
              <a:t>discount brokerage firm</a:t>
            </a:r>
            <a:r>
              <a:rPr lang="en-US" altLang="en-US" sz="1801">
                <a:solidFill>
                  <a:schemeClr val="tx1"/>
                </a:solidFill>
                <a:latin typeface="Proxima Nova" pitchFamily="50" charset="0"/>
              </a:rPr>
              <a:t>.</a:t>
            </a:r>
          </a:p>
          <a:p>
            <a:pPr>
              <a:lnSpc>
                <a:spcPct val="110000"/>
              </a:lnSpc>
              <a:spcBef>
                <a:spcPts val="1238"/>
              </a:spcBef>
              <a:buFont typeface="Arial" panose="020B0604020202020204" pitchFamily="34" charset="0"/>
              <a:buChar char="•"/>
            </a:pPr>
            <a:r>
              <a:rPr lang="en-US" altLang="en-US" sz="1801">
                <a:solidFill>
                  <a:schemeClr val="tx1"/>
                </a:solidFill>
                <a:latin typeface="Proxima Nova" pitchFamily="50" charset="0"/>
              </a:rPr>
              <a:t>Changes in the supply and demand for individual stocks affect the value of the stocks on a daily basis.</a:t>
            </a:r>
          </a:p>
          <a:p>
            <a:pPr>
              <a:lnSpc>
                <a:spcPct val="110000"/>
              </a:lnSpc>
              <a:spcBef>
                <a:spcPts val="1238"/>
              </a:spcBef>
              <a:buFont typeface="Arial" panose="020B0604020202020204" pitchFamily="34" charset="0"/>
              <a:buChar char="•"/>
            </a:pPr>
            <a:r>
              <a:rPr lang="en-US" altLang="en-US" sz="1801">
                <a:solidFill>
                  <a:schemeClr val="tx1"/>
                </a:solidFill>
                <a:latin typeface="Proxima Nova" pitchFamily="50" charset="0"/>
              </a:rPr>
              <a:t>Understanding </a:t>
            </a:r>
            <a:r>
              <a:rPr lang="en-US" altLang="en-US" sz="1801" b="1">
                <a:solidFill>
                  <a:schemeClr val="tx1"/>
                </a:solidFill>
                <a:latin typeface="Proxima Nova" pitchFamily="50" charset="0"/>
              </a:rPr>
              <a:t>stock listings </a:t>
            </a:r>
            <a:r>
              <a:rPr lang="en-US" altLang="en-US" sz="1801">
                <a:solidFill>
                  <a:schemeClr val="tx1"/>
                </a:solidFill>
                <a:latin typeface="Proxima Nova" pitchFamily="50" charset="0"/>
              </a:rPr>
              <a:t>requires that you understand the symbols used, including 52 Weeks, Stock (SYM), DIV, Yld%, PE, 100s, LAST, and NET CHG.</a:t>
            </a:r>
          </a:p>
          <a:p>
            <a:pPr>
              <a:lnSpc>
                <a:spcPct val="110000"/>
              </a:lnSpc>
              <a:spcBef>
                <a:spcPts val="1238"/>
              </a:spcBef>
              <a:buFont typeface="Arial" panose="020B0604020202020204" pitchFamily="34" charset="0"/>
              <a:buChar char="•"/>
            </a:pPr>
            <a:r>
              <a:rPr lang="en-US" altLang="en-US" sz="1801">
                <a:solidFill>
                  <a:schemeClr val="tx1"/>
                </a:solidFill>
                <a:latin typeface="Proxima Nova" pitchFamily="50" charset="0"/>
              </a:rPr>
              <a:t>The </a:t>
            </a:r>
            <a:r>
              <a:rPr lang="en-US" altLang="en-US" sz="1801" b="1">
                <a:solidFill>
                  <a:schemeClr val="tx1"/>
                </a:solidFill>
                <a:latin typeface="Proxima Nova" pitchFamily="50" charset="0"/>
              </a:rPr>
              <a:t>Efficient Market Hypothesis </a:t>
            </a:r>
            <a:r>
              <a:rPr lang="en-US" altLang="en-US" sz="1801">
                <a:solidFill>
                  <a:schemeClr val="tx1"/>
                </a:solidFill>
                <a:latin typeface="Proxima Nova" pitchFamily="50" charset="0"/>
              </a:rPr>
              <a:t>states that stocks are usually priced correctly, so bargains are hard to find.</a:t>
            </a:r>
          </a:p>
          <a:p>
            <a:pPr>
              <a:lnSpc>
                <a:spcPct val="110000"/>
              </a:lnSpc>
              <a:spcBef>
                <a:spcPts val="1238"/>
              </a:spcBef>
              <a:buFont typeface="Arial" panose="020B0604020202020204" pitchFamily="34" charset="0"/>
              <a:buChar char="•"/>
            </a:pPr>
            <a:r>
              <a:rPr lang="en-US" altLang="en-US" sz="1801" b="1">
                <a:solidFill>
                  <a:schemeClr val="tx1"/>
                </a:solidFill>
                <a:latin typeface="Proxima Nova" pitchFamily="50" charset="0"/>
              </a:rPr>
              <a:t>Portfolio diversification</a:t>
            </a:r>
            <a:r>
              <a:rPr lang="en-US" altLang="en-US" sz="1801">
                <a:solidFill>
                  <a:schemeClr val="tx1"/>
                </a:solidFill>
                <a:latin typeface="Proxima Nova" pitchFamily="50" charset="0"/>
              </a:rPr>
              <a:t> tends to even out gains and losses.</a:t>
            </a:r>
          </a:p>
          <a:p>
            <a:pPr>
              <a:lnSpc>
                <a:spcPct val="110000"/>
              </a:lnSpc>
              <a:spcBef>
                <a:spcPts val="1238"/>
              </a:spcBef>
              <a:buFont typeface="Arial" panose="020B0604020202020204" pitchFamily="34" charset="0"/>
              <a:buChar char="•"/>
            </a:pPr>
            <a:r>
              <a:rPr lang="en-US" altLang="en-US" sz="1801" b="1">
                <a:solidFill>
                  <a:schemeClr val="tx1"/>
                </a:solidFill>
                <a:latin typeface="Proxima Nova" pitchFamily="50" charset="0"/>
              </a:rPr>
              <a:t>Mutual funds </a:t>
            </a:r>
            <a:r>
              <a:rPr lang="en-US" altLang="en-US" sz="1801">
                <a:solidFill>
                  <a:schemeClr val="tx1"/>
                </a:solidFill>
                <a:latin typeface="Proxima Nova" pitchFamily="50" charset="0"/>
              </a:rPr>
              <a:t>provide diversification and lower risk by purchasing stocks issued by hundreds or thousands of companies.</a:t>
            </a:r>
          </a:p>
          <a:p>
            <a:pPr>
              <a:lnSpc>
                <a:spcPct val="110000"/>
              </a:lnSpc>
              <a:spcBef>
                <a:spcPts val="1238"/>
              </a:spcBef>
              <a:buFont typeface="Arial" panose="020B0604020202020204" pitchFamily="34" charset="0"/>
              <a:buChar char="•"/>
            </a:pPr>
            <a:r>
              <a:rPr lang="en-US" altLang="en-US" sz="1801" b="1">
                <a:solidFill>
                  <a:schemeClr val="tx1"/>
                </a:solidFill>
                <a:latin typeface="Proxima Nova" pitchFamily="50" charset="0"/>
              </a:rPr>
              <a:t>401(k) plans </a:t>
            </a:r>
            <a:r>
              <a:rPr lang="en-US" altLang="en-US" sz="1801">
                <a:solidFill>
                  <a:schemeClr val="tx1"/>
                </a:solidFill>
                <a:latin typeface="Proxima Nova" pitchFamily="50" charset="0"/>
              </a:rPr>
              <a:t>are tax-deferred investment and savings plans that act as personal pension funds for employees.</a:t>
            </a:r>
          </a:p>
        </p:txBody>
      </p:sp>
      <p:sp>
        <p:nvSpPr>
          <p:cNvPr id="2052" name="Text Box 4">
            <a:extLst>
              <a:ext uri="{FF2B5EF4-FFF2-40B4-BE49-F238E27FC236}">
                <a16:creationId xmlns:a16="http://schemas.microsoft.com/office/drawing/2014/main" id="{CE85ADAB-C5C8-354C-9149-D33F62AD1DC0}"/>
              </a:ext>
            </a:extLst>
          </p:cNvPr>
          <p:cNvSpPr txBox="1">
            <a:spLocks noChangeArrowheads="1"/>
          </p:cNvSpPr>
          <p:nvPr/>
        </p:nvSpPr>
        <p:spPr bwMode="auto">
          <a:xfrm>
            <a:off x="1650022" y="18583"/>
            <a:ext cx="6846565" cy="41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34" tIns="42138" rIns="81034" bIns="42138">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buSzPct val="100000"/>
            </a:pPr>
            <a:r>
              <a:rPr lang="en-US" altLang="en-US" sz="2161" b="1">
                <a:latin typeface="Proxima Nova" pitchFamily="50" charset="0"/>
              </a:rPr>
              <a:t>Stock Prices and Efficient Markets</a:t>
            </a:r>
            <a:endParaRPr lang="en-US" altLang="en-US" sz="2161" b="1">
              <a:solidFill>
                <a:srgbClr val="FFFFFF"/>
              </a:solidFill>
              <a:latin typeface="Proxima Nova" pitchFamily="50" charset="0"/>
            </a:endParaRPr>
          </a:p>
        </p:txBody>
      </p:sp>
    </p:spTree>
    <p:extLst>
      <p:ext uri="{BB962C8B-B14F-4D97-AF65-F5344CB8AC3E}">
        <p14:creationId xmlns:p14="http://schemas.microsoft.com/office/powerpoint/2010/main" val="28755424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BA86C0DC-71EA-974A-86B5-9B8EA46E57EF}"/>
              </a:ext>
            </a:extLst>
          </p:cNvPr>
          <p:cNvSpPr>
            <a:spLocks noChangeArrowheads="1"/>
          </p:cNvSpPr>
          <p:nvPr/>
        </p:nvSpPr>
        <p:spPr bwMode="auto">
          <a:xfrm>
            <a:off x="1499940" y="1"/>
            <a:ext cx="9169252" cy="6882299"/>
          </a:xfrm>
          <a:prstGeom prst="rect">
            <a:avLst/>
          </a:pr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81034" tIns="40517" rIns="81034" bIns="40517" anchor="ctr" anchorCtr="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9pPr>
          </a:lstStyle>
          <a:p>
            <a:pPr algn="ctr">
              <a:buClr>
                <a:srgbClr val="000000"/>
              </a:buClr>
              <a:buSzPct val="100000"/>
              <a:buFont typeface="Times New Roman" panose="02020603050405020304" pitchFamily="18" charset="0"/>
              <a:buNone/>
            </a:pPr>
            <a:r>
              <a:rPr lang="en-US" altLang="en-US" sz="2161">
                <a:solidFill>
                  <a:srgbClr val="000000"/>
                </a:solidFill>
                <a:latin typeface="Proxima Nova" pitchFamily="50" charset="0"/>
              </a:rPr>
              <a:t> </a:t>
            </a:r>
          </a:p>
        </p:txBody>
      </p:sp>
      <p:sp>
        <p:nvSpPr>
          <p:cNvPr id="3075" name="Text Box 2">
            <a:extLst>
              <a:ext uri="{FF2B5EF4-FFF2-40B4-BE49-F238E27FC236}">
                <a16:creationId xmlns:a16="http://schemas.microsoft.com/office/drawing/2014/main" id="{1278405F-B39F-3649-A8C9-80930798CF4A}"/>
              </a:ext>
            </a:extLst>
          </p:cNvPr>
          <p:cNvSpPr txBox="1">
            <a:spLocks noChangeArrowheads="1"/>
          </p:cNvSpPr>
          <p:nvPr/>
        </p:nvSpPr>
        <p:spPr bwMode="auto">
          <a:xfrm>
            <a:off x="2596248" y="794717"/>
            <a:ext cx="6998076" cy="28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34" tIns="42138" rIns="81034" bIns="42138">
            <a:spAutoFit/>
          </a:bodyPr>
          <a:lstStyle>
            <a:lvl1pPr marL="457200" indent="-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9pPr>
          </a:lstStyle>
          <a:p>
            <a:pPr>
              <a:lnSpc>
                <a:spcPct val="110000"/>
              </a:lnSpc>
              <a:spcBef>
                <a:spcPts val="1238"/>
              </a:spcBef>
              <a:buFont typeface="Arial" panose="020B0604020202020204" pitchFamily="34" charset="0"/>
              <a:buChar char="•"/>
            </a:pPr>
            <a:r>
              <a:rPr lang="en-US" altLang="en-US" sz="1801">
                <a:solidFill>
                  <a:schemeClr val="tx1"/>
                </a:solidFill>
                <a:latin typeface="Proxima Nova" pitchFamily="50" charset="0"/>
              </a:rPr>
              <a:t>The two largest stock exchanges are now NYSE Euronext and AMEX-NASDAQ.</a:t>
            </a:r>
          </a:p>
          <a:p>
            <a:pPr>
              <a:lnSpc>
                <a:spcPct val="110000"/>
              </a:lnSpc>
              <a:spcBef>
                <a:spcPts val="1238"/>
              </a:spcBef>
              <a:buFont typeface="Arial" panose="020B0604020202020204" pitchFamily="34" charset="0"/>
              <a:buChar char="•"/>
            </a:pPr>
            <a:r>
              <a:rPr lang="en-US" altLang="en-US" sz="1801">
                <a:solidFill>
                  <a:schemeClr val="tx1"/>
                </a:solidFill>
                <a:latin typeface="Proxima Nova" pitchFamily="50" charset="0"/>
              </a:rPr>
              <a:t>Measures of stock performance include the Dow Jones Industrial Average (DJIA) and the Standard &amp; Poor’s 500 (S&amp;P 500).</a:t>
            </a:r>
          </a:p>
          <a:p>
            <a:pPr>
              <a:lnSpc>
                <a:spcPct val="110000"/>
              </a:lnSpc>
              <a:spcBef>
                <a:spcPts val="1238"/>
              </a:spcBef>
              <a:buFont typeface="Arial" panose="020B0604020202020204" pitchFamily="34" charset="0"/>
              <a:buChar char="•"/>
            </a:pPr>
            <a:r>
              <a:rPr lang="en-US" altLang="en-US" sz="1801">
                <a:solidFill>
                  <a:schemeClr val="tx1"/>
                </a:solidFill>
                <a:latin typeface="Proxima Nova" pitchFamily="50" charset="0"/>
              </a:rPr>
              <a:t>A </a:t>
            </a:r>
            <a:r>
              <a:rPr lang="en-US" altLang="en-US" sz="1801" b="1">
                <a:solidFill>
                  <a:schemeClr val="tx1"/>
                </a:solidFill>
                <a:latin typeface="Proxima Nova" pitchFamily="50" charset="0"/>
              </a:rPr>
              <a:t>bull market </a:t>
            </a:r>
            <a:r>
              <a:rPr lang="en-US" altLang="en-US" sz="1801">
                <a:solidFill>
                  <a:schemeClr val="tx1"/>
                </a:solidFill>
                <a:latin typeface="Proxima Nova" pitchFamily="50" charset="0"/>
              </a:rPr>
              <a:t>is one in which prices move up for several months or years in a row; a </a:t>
            </a:r>
            <a:r>
              <a:rPr lang="en-US" altLang="en-US" sz="1801" b="1">
                <a:solidFill>
                  <a:schemeClr val="tx1"/>
                </a:solidFill>
                <a:latin typeface="Proxima Nova" pitchFamily="50" charset="0"/>
              </a:rPr>
              <a:t>bear market </a:t>
            </a:r>
            <a:r>
              <a:rPr lang="en-US" altLang="en-US" sz="1801">
                <a:solidFill>
                  <a:schemeClr val="tx1"/>
                </a:solidFill>
                <a:latin typeface="Proxima Nova" pitchFamily="50" charset="0"/>
              </a:rPr>
              <a:t>is one in which prices fall sharply for several months or years in a row.</a:t>
            </a:r>
          </a:p>
        </p:txBody>
      </p:sp>
      <p:sp>
        <p:nvSpPr>
          <p:cNvPr id="3076" name="Text Box 4">
            <a:extLst>
              <a:ext uri="{FF2B5EF4-FFF2-40B4-BE49-F238E27FC236}">
                <a16:creationId xmlns:a16="http://schemas.microsoft.com/office/drawing/2014/main" id="{0A72D846-BEC8-9841-96BA-FBD60A4B2EFB}"/>
              </a:ext>
            </a:extLst>
          </p:cNvPr>
          <p:cNvSpPr txBox="1">
            <a:spLocks noChangeArrowheads="1"/>
          </p:cNvSpPr>
          <p:nvPr/>
        </p:nvSpPr>
        <p:spPr bwMode="auto">
          <a:xfrm>
            <a:off x="1650022" y="18583"/>
            <a:ext cx="7464043" cy="41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34" tIns="42138" rIns="81034" bIns="42138">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buSzPct val="100000"/>
            </a:pPr>
            <a:r>
              <a:rPr lang="en-US" altLang="en-US" sz="2161" b="1">
                <a:latin typeface="Proxima Nova" pitchFamily="50" charset="0"/>
              </a:rPr>
              <a:t>Stock Markets and Their Performance</a:t>
            </a:r>
            <a:endParaRPr lang="en-US" altLang="en-US" sz="2161" b="1">
              <a:solidFill>
                <a:srgbClr val="FFFFFF"/>
              </a:solidFill>
              <a:latin typeface="Proxima Nova" pitchFamily="50" charset="0"/>
            </a:endParaRPr>
          </a:p>
        </p:txBody>
      </p:sp>
    </p:spTree>
    <p:extLst>
      <p:ext uri="{BB962C8B-B14F-4D97-AF65-F5344CB8AC3E}">
        <p14:creationId xmlns:p14="http://schemas.microsoft.com/office/powerpoint/2010/main" val="281662596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a:extLst>
              <a:ext uri="{FF2B5EF4-FFF2-40B4-BE49-F238E27FC236}">
                <a16:creationId xmlns:a16="http://schemas.microsoft.com/office/drawing/2014/main" id="{1097C82C-22E1-F544-A18A-1B05D4F94AEE}"/>
              </a:ext>
            </a:extLst>
          </p:cNvPr>
          <p:cNvSpPr>
            <a:spLocks noChangeArrowheads="1"/>
          </p:cNvSpPr>
          <p:nvPr/>
        </p:nvSpPr>
        <p:spPr bwMode="auto">
          <a:xfrm>
            <a:off x="1499940" y="1"/>
            <a:ext cx="9169252" cy="6882299"/>
          </a:xfrm>
          <a:prstGeom prst="rect">
            <a:avLst/>
          </a:pr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81034" tIns="40517" rIns="81034" bIns="40517" anchor="ctr" anchorCtr="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Arial" panose="020B0604020202020204" pitchFamily="34" charset="0"/>
                <a:ea typeface="ＭＳ Ｐゴシック" panose="020B0600070205080204" pitchFamily="34" charset="-128"/>
              </a:defRPr>
            </a:lvl9pPr>
          </a:lstStyle>
          <a:p>
            <a:pPr algn="ctr">
              <a:buClr>
                <a:srgbClr val="000000"/>
              </a:buClr>
              <a:buSzPct val="100000"/>
              <a:buFont typeface="Times New Roman" panose="02020603050405020304" pitchFamily="18" charset="0"/>
              <a:buNone/>
            </a:pPr>
            <a:r>
              <a:rPr lang="en-US" altLang="en-US" sz="2161">
                <a:solidFill>
                  <a:srgbClr val="000000"/>
                </a:solidFill>
                <a:latin typeface="Proxima Nova" pitchFamily="50" charset="0"/>
              </a:rPr>
              <a:t> </a:t>
            </a:r>
          </a:p>
        </p:txBody>
      </p:sp>
      <p:sp>
        <p:nvSpPr>
          <p:cNvPr id="4099" name="Text Box 2">
            <a:extLst>
              <a:ext uri="{FF2B5EF4-FFF2-40B4-BE49-F238E27FC236}">
                <a16:creationId xmlns:a16="http://schemas.microsoft.com/office/drawing/2014/main" id="{5E7D5D8F-669F-8746-AD51-5DAD48850EA2}"/>
              </a:ext>
            </a:extLst>
          </p:cNvPr>
          <p:cNvSpPr txBox="1">
            <a:spLocks noChangeArrowheads="1"/>
          </p:cNvSpPr>
          <p:nvPr/>
        </p:nvSpPr>
        <p:spPr bwMode="auto">
          <a:xfrm>
            <a:off x="2596248" y="794717"/>
            <a:ext cx="6998076" cy="432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34" tIns="42138" rIns="81034" bIns="42138">
            <a:spAutoFit/>
          </a:bodyPr>
          <a:lstStyle>
            <a:lvl1pPr marL="457200" indent="-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panose="020B0604020202020204" pitchFamily="34" charset="0"/>
                <a:ea typeface="ＭＳ Ｐゴシック" panose="020B0600070205080204" pitchFamily="34" charset="-128"/>
              </a:defRPr>
            </a:lvl9pPr>
          </a:lstStyle>
          <a:p>
            <a:pPr>
              <a:lnSpc>
                <a:spcPct val="110000"/>
              </a:lnSpc>
              <a:spcBef>
                <a:spcPts val="1238"/>
              </a:spcBef>
              <a:buFont typeface="Arial" panose="020B0604020202020204" pitchFamily="34" charset="0"/>
              <a:buChar char="•"/>
            </a:pPr>
            <a:r>
              <a:rPr lang="en-US" altLang="en-US" sz="1801">
                <a:solidFill>
                  <a:schemeClr val="tx1"/>
                </a:solidFill>
                <a:latin typeface="Proxima Nova" pitchFamily="50" charset="0"/>
              </a:rPr>
              <a:t>Most buying and selling takes place in the present (</a:t>
            </a:r>
            <a:r>
              <a:rPr lang="en-US" altLang="en-US" sz="1801" b="1">
                <a:solidFill>
                  <a:schemeClr val="tx1"/>
                </a:solidFill>
                <a:latin typeface="Proxima Nova" pitchFamily="50" charset="0"/>
              </a:rPr>
              <a:t>spot market</a:t>
            </a:r>
            <a:r>
              <a:rPr lang="en-US" altLang="en-US" sz="1801">
                <a:solidFill>
                  <a:schemeClr val="tx1"/>
                </a:solidFill>
                <a:latin typeface="Proxima Nova" pitchFamily="50" charset="0"/>
              </a:rPr>
              <a:t>).</a:t>
            </a:r>
          </a:p>
          <a:p>
            <a:pPr>
              <a:lnSpc>
                <a:spcPct val="110000"/>
              </a:lnSpc>
              <a:spcBef>
                <a:spcPts val="1238"/>
              </a:spcBef>
              <a:buFont typeface="Arial" panose="020B0604020202020204" pitchFamily="34" charset="0"/>
              <a:buChar char="•"/>
            </a:pPr>
            <a:r>
              <a:rPr lang="en-US" altLang="en-US" sz="1801">
                <a:solidFill>
                  <a:schemeClr val="tx1"/>
                </a:solidFill>
                <a:latin typeface="Proxima Nova" pitchFamily="50" charset="0"/>
              </a:rPr>
              <a:t>A </a:t>
            </a:r>
            <a:r>
              <a:rPr lang="en-US" altLang="en-US" sz="1801" b="1">
                <a:solidFill>
                  <a:schemeClr val="tx1"/>
                </a:solidFill>
                <a:latin typeface="Proxima Nova" pitchFamily="50" charset="0"/>
              </a:rPr>
              <a:t>futures contract </a:t>
            </a:r>
            <a:r>
              <a:rPr lang="en-US" altLang="en-US" sz="1801">
                <a:solidFill>
                  <a:schemeClr val="tx1"/>
                </a:solidFill>
                <a:latin typeface="Proxima Nova" pitchFamily="50" charset="0"/>
              </a:rPr>
              <a:t>is an agreement to buy or sell at a specific future date at a predetermined price.</a:t>
            </a:r>
          </a:p>
          <a:p>
            <a:pPr>
              <a:lnSpc>
                <a:spcPct val="110000"/>
              </a:lnSpc>
              <a:spcBef>
                <a:spcPts val="1238"/>
              </a:spcBef>
              <a:buFont typeface="Arial" panose="020B0604020202020204" pitchFamily="34" charset="0"/>
              <a:buChar char="•"/>
            </a:pPr>
            <a:r>
              <a:rPr lang="en-US" altLang="en-US" sz="1801">
                <a:solidFill>
                  <a:schemeClr val="tx1"/>
                </a:solidFill>
                <a:latin typeface="Proxima Nova" pitchFamily="50" charset="0"/>
              </a:rPr>
              <a:t>An </a:t>
            </a:r>
            <a:r>
              <a:rPr lang="en-US" altLang="en-US" sz="1801" b="1">
                <a:solidFill>
                  <a:schemeClr val="tx1"/>
                </a:solidFill>
                <a:latin typeface="Proxima Nova" pitchFamily="50" charset="0"/>
              </a:rPr>
              <a:t>option</a:t>
            </a:r>
            <a:r>
              <a:rPr lang="en-US" altLang="en-US" sz="1801">
                <a:solidFill>
                  <a:schemeClr val="tx1"/>
                </a:solidFill>
                <a:latin typeface="Proxima Nova" pitchFamily="50" charset="0"/>
              </a:rPr>
              <a:t> is a futures contract that gives the buyer the right to cancel the contract if the price drops.</a:t>
            </a:r>
          </a:p>
          <a:p>
            <a:pPr>
              <a:lnSpc>
                <a:spcPct val="110000"/>
              </a:lnSpc>
              <a:spcBef>
                <a:spcPts val="1238"/>
              </a:spcBef>
              <a:buFont typeface="Arial" panose="020B0604020202020204" pitchFamily="34" charset="0"/>
              <a:buChar char="•"/>
            </a:pPr>
            <a:r>
              <a:rPr lang="en-US" altLang="en-US" sz="1801">
                <a:solidFill>
                  <a:schemeClr val="tx1"/>
                </a:solidFill>
                <a:latin typeface="Proxima Nova" pitchFamily="50" charset="0"/>
              </a:rPr>
              <a:t>A </a:t>
            </a:r>
            <a:r>
              <a:rPr lang="en-US" altLang="en-US" sz="1801" b="1">
                <a:solidFill>
                  <a:schemeClr val="tx1"/>
                </a:solidFill>
                <a:latin typeface="Proxima Nova" pitchFamily="50" charset="0"/>
              </a:rPr>
              <a:t>call option</a:t>
            </a:r>
            <a:r>
              <a:rPr lang="en-US" altLang="en-US" sz="1801">
                <a:solidFill>
                  <a:schemeClr val="tx1"/>
                </a:solidFill>
                <a:latin typeface="Proxima Nova" pitchFamily="50" charset="0"/>
              </a:rPr>
              <a:t> is the right to buy something at a specific future price, or cancel if the actual future price is not advantageous to the buyer.</a:t>
            </a:r>
          </a:p>
          <a:p>
            <a:pPr>
              <a:lnSpc>
                <a:spcPct val="110000"/>
              </a:lnSpc>
              <a:spcBef>
                <a:spcPts val="1238"/>
              </a:spcBef>
              <a:buFont typeface="Arial" panose="020B0604020202020204" pitchFamily="34" charset="0"/>
              <a:buChar char="•"/>
            </a:pPr>
            <a:r>
              <a:rPr lang="en-US" altLang="en-US" sz="1801">
                <a:solidFill>
                  <a:schemeClr val="tx1"/>
                </a:solidFill>
                <a:latin typeface="Proxima Nova" pitchFamily="50" charset="0"/>
              </a:rPr>
              <a:t>A </a:t>
            </a:r>
            <a:r>
              <a:rPr lang="en-US" altLang="en-US" sz="1801" b="1">
                <a:solidFill>
                  <a:schemeClr val="tx1"/>
                </a:solidFill>
                <a:latin typeface="Proxima Nova" pitchFamily="50" charset="0"/>
              </a:rPr>
              <a:t>put option </a:t>
            </a:r>
            <a:r>
              <a:rPr lang="en-US" altLang="en-US" sz="1801">
                <a:solidFill>
                  <a:schemeClr val="tx1"/>
                </a:solidFill>
                <a:latin typeface="Proxima Nova" pitchFamily="50" charset="0"/>
              </a:rPr>
              <a:t>is the right to sell something at a specific future price, or cancel if the actual future price is not advantageous to the buyer.</a:t>
            </a:r>
          </a:p>
        </p:txBody>
      </p:sp>
      <p:sp>
        <p:nvSpPr>
          <p:cNvPr id="4100" name="Text Box 4">
            <a:extLst>
              <a:ext uri="{FF2B5EF4-FFF2-40B4-BE49-F238E27FC236}">
                <a16:creationId xmlns:a16="http://schemas.microsoft.com/office/drawing/2014/main" id="{0D71C8A6-C947-F541-A26C-E066E8E93CB9}"/>
              </a:ext>
            </a:extLst>
          </p:cNvPr>
          <p:cNvSpPr txBox="1">
            <a:spLocks noChangeArrowheads="1"/>
          </p:cNvSpPr>
          <p:nvPr/>
        </p:nvSpPr>
        <p:spPr bwMode="auto">
          <a:xfrm>
            <a:off x="1650022" y="18583"/>
            <a:ext cx="7464043" cy="41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34" tIns="42138" rIns="81034" bIns="42138">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buSzPct val="100000"/>
            </a:pPr>
            <a:r>
              <a:rPr lang="en-US" altLang="en-US" sz="2161" b="1">
                <a:latin typeface="Proxima Nova" pitchFamily="50" charset="0"/>
              </a:rPr>
              <a:t>Trading in the Future</a:t>
            </a:r>
            <a:endParaRPr lang="en-US" altLang="en-US" sz="2161" b="1">
              <a:solidFill>
                <a:srgbClr val="FFFFFF"/>
              </a:solidFill>
              <a:latin typeface="Proxima Nova" pitchFamily="50" charset="0"/>
            </a:endParaRPr>
          </a:p>
        </p:txBody>
      </p:sp>
    </p:spTree>
    <p:extLst>
      <p:ext uri="{BB962C8B-B14F-4D97-AF65-F5344CB8AC3E}">
        <p14:creationId xmlns:p14="http://schemas.microsoft.com/office/powerpoint/2010/main" val="10580221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E2ED9-4963-4E44-8526-C2447875B434}"/>
              </a:ext>
            </a:extLst>
          </p:cNvPr>
          <p:cNvSpPr>
            <a:spLocks noGrp="1"/>
          </p:cNvSpPr>
          <p:nvPr>
            <p:ph type="title"/>
          </p:nvPr>
        </p:nvSpPr>
        <p:spPr>
          <a:xfrm>
            <a:off x="838200" y="365126"/>
            <a:ext cx="10515600" cy="679904"/>
          </a:xfrm>
        </p:spPr>
        <p:txBody>
          <a:bodyPr>
            <a:normAutofit fontScale="90000"/>
          </a:bodyPr>
          <a:lstStyle/>
          <a:p>
            <a:r>
              <a:rPr lang="en-US" dirty="0"/>
              <a:t>Study Guide Questions 11.3</a:t>
            </a:r>
          </a:p>
        </p:txBody>
      </p:sp>
      <p:sp>
        <p:nvSpPr>
          <p:cNvPr id="3" name="Content Placeholder 2">
            <a:extLst>
              <a:ext uri="{FF2B5EF4-FFF2-40B4-BE49-F238E27FC236}">
                <a16:creationId xmlns:a16="http://schemas.microsoft.com/office/drawing/2014/main" id="{7F91E918-EF18-5949-A9FB-C8D95987BCDF}"/>
              </a:ext>
            </a:extLst>
          </p:cNvPr>
          <p:cNvSpPr>
            <a:spLocks noGrp="1"/>
          </p:cNvSpPr>
          <p:nvPr>
            <p:ph idx="1"/>
          </p:nvPr>
        </p:nvSpPr>
        <p:spPr>
          <a:xfrm>
            <a:off x="188259" y="974690"/>
            <a:ext cx="11739282" cy="5677319"/>
          </a:xfrm>
        </p:spPr>
        <p:txBody>
          <a:bodyPr>
            <a:normAutofit fontScale="92500" lnSpcReduction="10000"/>
          </a:bodyPr>
          <a:lstStyle/>
          <a:p>
            <a:pPr marL="0" indent="0">
              <a:lnSpc>
                <a:spcPct val="100000"/>
              </a:lnSpc>
              <a:buNone/>
            </a:pPr>
            <a:br>
              <a:rPr lang="en-US" sz="1400" dirty="0"/>
            </a:br>
            <a:r>
              <a:rPr lang="en-US" sz="1400" b="1" dirty="0"/>
              <a:t>Why is portfolio diversification important?</a:t>
            </a:r>
            <a:r>
              <a:rPr lang="en-US" sz="1400" dirty="0"/>
              <a:t> </a:t>
            </a:r>
          </a:p>
          <a:p>
            <a:pPr>
              <a:lnSpc>
                <a:spcPct val="100000"/>
              </a:lnSpc>
            </a:pPr>
            <a:r>
              <a:rPr lang="en-US" sz="1400" dirty="0"/>
              <a:t>Diversification helps reduce the likelihood of significant drops in the investor’s investments. </a:t>
            </a:r>
          </a:p>
          <a:p>
            <a:pPr marL="0" indent="0">
              <a:lnSpc>
                <a:spcPct val="100000"/>
              </a:lnSpc>
              <a:buNone/>
            </a:pPr>
            <a:r>
              <a:rPr lang="en-US" sz="1400" b="1" dirty="0"/>
              <a:t>What happens if you try to take your 401(k) funds out early? </a:t>
            </a:r>
          </a:p>
          <a:p>
            <a:pPr>
              <a:lnSpc>
                <a:spcPct val="100000"/>
              </a:lnSpc>
            </a:pPr>
            <a:r>
              <a:rPr lang="en-US" sz="1400" dirty="0"/>
              <a:t>This is retirement income so there is a penalty if you take your money out before age 59 1/2. The penalty is currently 10% of the funds you withdraw, in addition to the ordinary income taxes that you pay when you withdraw the funds. </a:t>
            </a:r>
          </a:p>
          <a:p>
            <a:pPr marL="0" indent="0">
              <a:lnSpc>
                <a:spcPct val="100000"/>
              </a:lnSpc>
              <a:buNone/>
            </a:pPr>
            <a:r>
              <a:rPr lang="en-US" sz="1400" b="1" dirty="0"/>
              <a:t>What determines the value of a stock?</a:t>
            </a:r>
          </a:p>
          <a:p>
            <a:pPr>
              <a:lnSpc>
                <a:spcPct val="100000"/>
              </a:lnSpc>
            </a:pPr>
            <a:r>
              <a:rPr lang="en-US" sz="1400" dirty="0"/>
              <a:t>The number of outstanding shares to be traded, a company’s profitability, and expectations for the company’s growth. </a:t>
            </a:r>
          </a:p>
          <a:p>
            <a:pPr marL="0" indent="0">
              <a:lnSpc>
                <a:spcPct val="100000"/>
              </a:lnSpc>
              <a:buNone/>
            </a:pPr>
            <a:r>
              <a:rPr lang="en-US" sz="1400" b="1" dirty="0"/>
              <a:t>How is stock market performance evaluated?</a:t>
            </a:r>
          </a:p>
          <a:p>
            <a:pPr>
              <a:lnSpc>
                <a:spcPct val="100000"/>
              </a:lnSpc>
            </a:pPr>
            <a:r>
              <a:rPr lang="en-US" sz="1400" dirty="0"/>
              <a:t>Stock market performance is evaluated by referring to two indicators: the Dow Jones Industrial Average or the Standard &amp; Poor’s 500. </a:t>
            </a:r>
          </a:p>
          <a:p>
            <a:pPr marL="0" indent="0">
              <a:lnSpc>
                <a:spcPct val="100000"/>
              </a:lnSpc>
              <a:buNone/>
            </a:pPr>
            <a:r>
              <a:rPr lang="en-US" sz="1400" b="1" dirty="0"/>
              <a:t>What’s the difference between the Dow Jones Industrial Average and Standard &amp; Poor’s 500?</a:t>
            </a:r>
          </a:p>
          <a:p>
            <a:pPr>
              <a:lnSpc>
                <a:spcPct val="100000"/>
              </a:lnSpc>
            </a:pPr>
            <a:r>
              <a:rPr lang="en-US" sz="1400" dirty="0"/>
              <a:t>The DJIA is a measure of the stock performance of a sample of 30 companies. S&amp;P’s 500 monitors the price of 500 stocks.</a:t>
            </a:r>
          </a:p>
          <a:p>
            <a:pPr marL="0" indent="0">
              <a:lnSpc>
                <a:spcPct val="100000"/>
              </a:lnSpc>
              <a:buNone/>
            </a:pPr>
            <a:r>
              <a:rPr lang="en-US" sz="1400" b="1" dirty="0"/>
              <a:t>Describe each of the following stock markets:</a:t>
            </a:r>
          </a:p>
          <a:p>
            <a:pPr lvl="1">
              <a:lnSpc>
                <a:spcPct val="100000"/>
              </a:lnSpc>
            </a:pPr>
            <a:r>
              <a:rPr lang="en-US" sz="1400" u="sng" dirty="0"/>
              <a:t>NYSE Euronext: </a:t>
            </a:r>
            <a:r>
              <a:rPr lang="en-US" sz="1400" dirty="0"/>
              <a:t>Originally known as New York Stock Exchange (NYSE) until it merged with Euronext in 2007; until recently, the oldest, largest, and most prestigious of the organized stock exchanges in the U.S. </a:t>
            </a:r>
            <a:br>
              <a:rPr lang="en-US" sz="1400" dirty="0"/>
            </a:br>
            <a:endParaRPr lang="en-US" sz="1400" dirty="0"/>
          </a:p>
          <a:p>
            <a:pPr lvl="1">
              <a:lnSpc>
                <a:spcPct val="100000"/>
              </a:lnSpc>
            </a:pPr>
            <a:r>
              <a:rPr lang="en-US" sz="1400" u="sng" dirty="0"/>
              <a:t>AMEX-NASDAQ: </a:t>
            </a:r>
            <a:r>
              <a:rPr lang="en-US" sz="1400" dirty="0"/>
              <a:t>Originally known as American Stock Exchange (AMEX) until it merged with a major over-the-counter market in 2008; attracted many smaller and lesser-known firms; sells other financial assets such as options and futures. </a:t>
            </a:r>
          </a:p>
          <a:p>
            <a:pPr marL="0" indent="0">
              <a:lnSpc>
                <a:spcPct val="100000"/>
              </a:lnSpc>
              <a:buNone/>
            </a:pPr>
            <a:r>
              <a:rPr lang="en-US" sz="1400" b="1" dirty="0"/>
              <a:t>Why might a contract that takes place in the future be an advantage to the buyer or seller?</a:t>
            </a:r>
          </a:p>
          <a:p>
            <a:pPr>
              <a:lnSpc>
                <a:spcPct val="100000"/>
              </a:lnSpc>
            </a:pPr>
            <a:r>
              <a:rPr lang="en-US" sz="1400" dirty="0"/>
              <a:t>The buyer may want to lock in a good price today in case it goes up in the future; the seller may want to lock in a price today in case it goes down in the future. </a:t>
            </a:r>
          </a:p>
          <a:p>
            <a:pPr marL="0" indent="0">
              <a:buNone/>
            </a:pPr>
            <a:endParaRPr lang="en-US" sz="1000" dirty="0"/>
          </a:p>
        </p:txBody>
      </p:sp>
    </p:spTree>
    <p:extLst>
      <p:ext uri="{BB962C8B-B14F-4D97-AF65-F5344CB8AC3E}">
        <p14:creationId xmlns:p14="http://schemas.microsoft.com/office/powerpoint/2010/main" val="31085177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2DBC6-C1EE-714F-962F-8BA4551BF5DB}"/>
              </a:ext>
            </a:extLst>
          </p:cNvPr>
          <p:cNvSpPr>
            <a:spLocks noGrp="1"/>
          </p:cNvSpPr>
          <p:nvPr>
            <p:ph type="title"/>
          </p:nvPr>
        </p:nvSpPr>
        <p:spPr/>
        <p:txBody>
          <a:bodyPr/>
          <a:lstStyle/>
          <a:p>
            <a:r>
              <a:rPr lang="en-US" dirty="0"/>
              <a:t>Welcome Back: Warm-up #3</a:t>
            </a:r>
          </a:p>
        </p:txBody>
      </p:sp>
      <p:sp>
        <p:nvSpPr>
          <p:cNvPr id="3" name="Content Placeholder 2">
            <a:extLst>
              <a:ext uri="{FF2B5EF4-FFF2-40B4-BE49-F238E27FC236}">
                <a16:creationId xmlns:a16="http://schemas.microsoft.com/office/drawing/2014/main" id="{34945C17-64BC-FF42-8FA4-5652220B7DEE}"/>
              </a:ext>
            </a:extLst>
          </p:cNvPr>
          <p:cNvSpPr>
            <a:spLocks noGrp="1"/>
          </p:cNvSpPr>
          <p:nvPr>
            <p:ph sz="half" idx="1"/>
          </p:nvPr>
        </p:nvSpPr>
        <p:spPr>
          <a:xfrm>
            <a:off x="203200" y="1825625"/>
            <a:ext cx="5816600" cy="4351338"/>
          </a:xfrm>
        </p:spPr>
        <p:txBody>
          <a:bodyPr/>
          <a:lstStyle/>
          <a:p>
            <a:pPr marL="514350" indent="-514350">
              <a:buFont typeface="+mj-lt"/>
              <a:buAutoNum type="arabicPeriod"/>
            </a:pPr>
            <a:r>
              <a:rPr lang="en-US" dirty="0"/>
              <a:t>What does the image to the right represent? How does it relate to investing? </a:t>
            </a:r>
          </a:p>
          <a:p>
            <a:pPr marL="514350" indent="-514350">
              <a:buFont typeface="+mj-lt"/>
              <a:buAutoNum type="arabicPeriod"/>
            </a:pPr>
            <a:r>
              <a:rPr lang="en-US" dirty="0"/>
              <a:t>Provide 2 examples for each of the following:</a:t>
            </a:r>
          </a:p>
          <a:p>
            <a:pPr lvl="1"/>
            <a:r>
              <a:rPr lang="en-US" dirty="0"/>
              <a:t>High risk investments</a:t>
            </a:r>
          </a:p>
          <a:p>
            <a:pPr lvl="1"/>
            <a:r>
              <a:rPr lang="en-US" dirty="0"/>
              <a:t>Moderate risk investments</a:t>
            </a:r>
          </a:p>
          <a:p>
            <a:pPr lvl="1"/>
            <a:r>
              <a:rPr lang="en-US" dirty="0"/>
              <a:t>Low risk investments</a:t>
            </a:r>
          </a:p>
        </p:txBody>
      </p:sp>
      <p:pic>
        <p:nvPicPr>
          <p:cNvPr id="6" name="Content Placeholder 5">
            <a:extLst>
              <a:ext uri="{FF2B5EF4-FFF2-40B4-BE49-F238E27FC236}">
                <a16:creationId xmlns:a16="http://schemas.microsoft.com/office/drawing/2014/main" id="{652CCDAF-4D2F-284C-8C49-2D2ACCA459C8}"/>
              </a:ext>
            </a:extLst>
          </p:cNvPr>
          <p:cNvPicPr>
            <a:picLocks noGrp="1" noChangeAspect="1"/>
          </p:cNvPicPr>
          <p:nvPr>
            <p:ph sz="half" idx="2"/>
          </p:nvPr>
        </p:nvPicPr>
        <p:blipFill>
          <a:blip r:embed="rId2"/>
          <a:stretch>
            <a:fillRect/>
          </a:stretch>
        </p:blipFill>
        <p:spPr>
          <a:xfrm>
            <a:off x="6135457" y="1825625"/>
            <a:ext cx="5917954" cy="4006215"/>
          </a:xfrm>
          <a:prstGeom prst="rect">
            <a:avLst/>
          </a:prstGeom>
        </p:spPr>
      </p:pic>
      <p:sp>
        <p:nvSpPr>
          <p:cNvPr id="4" name="Rectangle 3">
            <a:extLst>
              <a:ext uri="{FF2B5EF4-FFF2-40B4-BE49-F238E27FC236}">
                <a16:creationId xmlns:a16="http://schemas.microsoft.com/office/drawing/2014/main" id="{FDAE0ECC-1936-E441-BB98-09C1F8C0471B}"/>
              </a:ext>
              <a:ext uri="{C183D7F6-B498-43B3-948B-1728B52AA6E4}">
                <adec:decorative xmlns:adec="http://schemas.microsoft.com/office/drawing/2017/decorative" val="1"/>
              </a:ext>
            </a:extLst>
          </p:cNvPr>
          <p:cNvSpPr/>
          <p:nvPr/>
        </p:nvSpPr>
        <p:spPr>
          <a:xfrm>
            <a:off x="0" y="0"/>
            <a:ext cx="1750742" cy="58420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Mon. 4/8/19</a:t>
            </a:r>
          </a:p>
        </p:txBody>
      </p:sp>
    </p:spTree>
    <p:extLst>
      <p:ext uri="{BB962C8B-B14F-4D97-AF65-F5344CB8AC3E}">
        <p14:creationId xmlns:p14="http://schemas.microsoft.com/office/powerpoint/2010/main" val="26157059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73112F18-B969-6445-94A9-FD2C942570ED}"/>
              </a:ext>
            </a:extLst>
          </p:cNvPr>
          <p:cNvCxnSpPr>
            <a:cxnSpLocks/>
          </p:cNvCxnSpPr>
          <p:nvPr/>
        </p:nvCxnSpPr>
        <p:spPr>
          <a:xfrm flipV="1">
            <a:off x="467360" y="487680"/>
            <a:ext cx="0" cy="5770880"/>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F383B5F-D179-BD43-BC3F-35E1DFA49D6E}"/>
              </a:ext>
            </a:extLst>
          </p:cNvPr>
          <p:cNvCxnSpPr>
            <a:cxnSpLocks/>
          </p:cNvCxnSpPr>
          <p:nvPr/>
        </p:nvCxnSpPr>
        <p:spPr>
          <a:xfrm>
            <a:off x="447040" y="6217920"/>
            <a:ext cx="9895840" cy="0"/>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8EE011E-7E3F-504D-9AED-54A3AEF32032}"/>
              </a:ext>
            </a:extLst>
          </p:cNvPr>
          <p:cNvSpPr txBox="1"/>
          <p:nvPr/>
        </p:nvSpPr>
        <p:spPr>
          <a:xfrm rot="16200000">
            <a:off x="243840" y="1142851"/>
            <a:ext cx="1137920" cy="400110"/>
          </a:xfrm>
          <a:prstGeom prst="rect">
            <a:avLst/>
          </a:prstGeom>
          <a:noFill/>
        </p:spPr>
        <p:txBody>
          <a:bodyPr wrap="square" rtlCol="0">
            <a:spAutoFit/>
          </a:bodyPr>
          <a:lstStyle/>
          <a:p>
            <a:r>
              <a:rPr lang="en-US" sz="2000" b="1" dirty="0"/>
              <a:t>RETURN</a:t>
            </a:r>
          </a:p>
        </p:txBody>
      </p:sp>
      <p:sp>
        <p:nvSpPr>
          <p:cNvPr id="20" name="TextBox 19">
            <a:extLst>
              <a:ext uri="{FF2B5EF4-FFF2-40B4-BE49-F238E27FC236}">
                <a16:creationId xmlns:a16="http://schemas.microsoft.com/office/drawing/2014/main" id="{7EE2B8D8-D864-E24C-BA4F-E6EB4F67AD21}"/>
              </a:ext>
            </a:extLst>
          </p:cNvPr>
          <p:cNvSpPr txBox="1"/>
          <p:nvPr/>
        </p:nvSpPr>
        <p:spPr>
          <a:xfrm>
            <a:off x="9062720" y="5638076"/>
            <a:ext cx="1137920" cy="400110"/>
          </a:xfrm>
          <a:prstGeom prst="rect">
            <a:avLst/>
          </a:prstGeom>
          <a:noFill/>
        </p:spPr>
        <p:txBody>
          <a:bodyPr wrap="square" rtlCol="0">
            <a:spAutoFit/>
          </a:bodyPr>
          <a:lstStyle/>
          <a:p>
            <a:r>
              <a:rPr lang="en-US" sz="2000" b="1" dirty="0"/>
              <a:t>RISK</a:t>
            </a:r>
          </a:p>
        </p:txBody>
      </p:sp>
      <p:sp>
        <p:nvSpPr>
          <p:cNvPr id="21" name="Rectangle 20">
            <a:extLst>
              <a:ext uri="{FF2B5EF4-FFF2-40B4-BE49-F238E27FC236}">
                <a16:creationId xmlns:a16="http://schemas.microsoft.com/office/drawing/2014/main" id="{330BEB63-C437-9F47-9032-E03091FEA2F4}"/>
              </a:ext>
            </a:extLst>
          </p:cNvPr>
          <p:cNvSpPr/>
          <p:nvPr/>
        </p:nvSpPr>
        <p:spPr>
          <a:xfrm>
            <a:off x="1198880" y="3586480"/>
            <a:ext cx="3149600" cy="2051596"/>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DEFENSIVE ASSETS</a:t>
            </a:r>
          </a:p>
          <a:p>
            <a:pPr algn="ctr"/>
            <a:endParaRPr lang="en-US" sz="2000" b="1" dirty="0"/>
          </a:p>
          <a:p>
            <a:pPr algn="ctr"/>
            <a:endParaRPr lang="en-US" sz="2000" b="1" dirty="0"/>
          </a:p>
          <a:p>
            <a:pPr algn="ctr"/>
            <a:endParaRPr lang="en-US" sz="2000" b="1" dirty="0"/>
          </a:p>
          <a:p>
            <a:pPr algn="ctr"/>
            <a:endParaRPr lang="en-US" sz="2000" b="1" dirty="0"/>
          </a:p>
        </p:txBody>
      </p:sp>
      <p:sp>
        <p:nvSpPr>
          <p:cNvPr id="22" name="Rectangle 21">
            <a:extLst>
              <a:ext uri="{FF2B5EF4-FFF2-40B4-BE49-F238E27FC236}">
                <a16:creationId xmlns:a16="http://schemas.microsoft.com/office/drawing/2014/main" id="{21F8AE40-830A-8745-A7C8-AC9DC2EF1830}"/>
              </a:ext>
            </a:extLst>
          </p:cNvPr>
          <p:cNvSpPr/>
          <p:nvPr/>
        </p:nvSpPr>
        <p:spPr>
          <a:xfrm>
            <a:off x="4439920" y="1911866"/>
            <a:ext cx="3149600" cy="2051596"/>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MODERATE ASSETS</a:t>
            </a:r>
          </a:p>
          <a:p>
            <a:pPr algn="ctr"/>
            <a:endParaRPr lang="en-US" sz="2000" b="1" dirty="0"/>
          </a:p>
          <a:p>
            <a:pPr algn="ctr"/>
            <a:endParaRPr lang="en-US" sz="2000" b="1" dirty="0"/>
          </a:p>
          <a:p>
            <a:pPr algn="ctr"/>
            <a:endParaRPr lang="en-US" sz="2000" b="1" dirty="0"/>
          </a:p>
          <a:p>
            <a:pPr algn="ctr"/>
            <a:endParaRPr lang="en-US" sz="2000" b="1" dirty="0"/>
          </a:p>
        </p:txBody>
      </p:sp>
      <p:sp>
        <p:nvSpPr>
          <p:cNvPr id="23" name="Rectangle 22">
            <a:extLst>
              <a:ext uri="{FF2B5EF4-FFF2-40B4-BE49-F238E27FC236}">
                <a16:creationId xmlns:a16="http://schemas.microsoft.com/office/drawing/2014/main" id="{8C73C22F-91F6-0142-9CC8-78AB3017D79A}"/>
              </a:ext>
            </a:extLst>
          </p:cNvPr>
          <p:cNvSpPr/>
          <p:nvPr/>
        </p:nvSpPr>
        <p:spPr>
          <a:xfrm>
            <a:off x="7680960" y="275406"/>
            <a:ext cx="3149600" cy="205159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GROWTH ASSETS</a:t>
            </a:r>
          </a:p>
          <a:p>
            <a:pPr algn="ctr"/>
            <a:endParaRPr lang="en-US" sz="2000" b="1" dirty="0"/>
          </a:p>
          <a:p>
            <a:pPr algn="ctr"/>
            <a:endParaRPr lang="en-US" sz="2000" b="1" dirty="0"/>
          </a:p>
          <a:p>
            <a:pPr algn="ctr"/>
            <a:endParaRPr lang="en-US" sz="2000" b="1" dirty="0"/>
          </a:p>
          <a:p>
            <a:pPr algn="ctr"/>
            <a:endParaRPr lang="en-US" sz="2000" b="1" dirty="0"/>
          </a:p>
        </p:txBody>
      </p:sp>
      <p:sp>
        <p:nvSpPr>
          <p:cNvPr id="24" name="Oval 23">
            <a:extLst>
              <a:ext uri="{FF2B5EF4-FFF2-40B4-BE49-F238E27FC236}">
                <a16:creationId xmlns:a16="http://schemas.microsoft.com/office/drawing/2014/main" id="{380245D7-1A72-2241-9EB4-D5E8BE2BB996}"/>
              </a:ext>
            </a:extLst>
          </p:cNvPr>
          <p:cNvSpPr/>
          <p:nvPr/>
        </p:nvSpPr>
        <p:spPr>
          <a:xfrm>
            <a:off x="1300481" y="4612278"/>
            <a:ext cx="883920" cy="85344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Cash</a:t>
            </a:r>
          </a:p>
        </p:txBody>
      </p:sp>
      <p:sp>
        <p:nvSpPr>
          <p:cNvPr id="25" name="Oval 24">
            <a:extLst>
              <a:ext uri="{FF2B5EF4-FFF2-40B4-BE49-F238E27FC236}">
                <a16:creationId xmlns:a16="http://schemas.microsoft.com/office/drawing/2014/main" id="{2D22886D-9D82-874A-BADF-CFE034B0E284}"/>
              </a:ext>
            </a:extLst>
          </p:cNvPr>
          <p:cNvSpPr/>
          <p:nvPr/>
        </p:nvSpPr>
        <p:spPr>
          <a:xfrm>
            <a:off x="2331720" y="4612278"/>
            <a:ext cx="883920" cy="85344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CDs</a:t>
            </a:r>
          </a:p>
        </p:txBody>
      </p:sp>
      <p:sp>
        <p:nvSpPr>
          <p:cNvPr id="26" name="Oval 25">
            <a:extLst>
              <a:ext uri="{FF2B5EF4-FFF2-40B4-BE49-F238E27FC236}">
                <a16:creationId xmlns:a16="http://schemas.microsoft.com/office/drawing/2014/main" id="{F46D197D-B6F4-C648-B713-0B0AB1FD2D95}"/>
              </a:ext>
            </a:extLst>
          </p:cNvPr>
          <p:cNvSpPr/>
          <p:nvPr/>
        </p:nvSpPr>
        <p:spPr>
          <a:xfrm>
            <a:off x="3403599" y="4612278"/>
            <a:ext cx="883920" cy="85344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Short-term Gov’t bonds</a:t>
            </a:r>
          </a:p>
        </p:txBody>
      </p:sp>
      <p:sp>
        <p:nvSpPr>
          <p:cNvPr id="27" name="Oval 26">
            <a:extLst>
              <a:ext uri="{FF2B5EF4-FFF2-40B4-BE49-F238E27FC236}">
                <a16:creationId xmlns:a16="http://schemas.microsoft.com/office/drawing/2014/main" id="{72E309C0-29CA-0341-A33D-A399AE934424}"/>
              </a:ext>
            </a:extLst>
          </p:cNvPr>
          <p:cNvSpPr/>
          <p:nvPr/>
        </p:nvSpPr>
        <p:spPr>
          <a:xfrm>
            <a:off x="4638039" y="2784733"/>
            <a:ext cx="883920" cy="85344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Long-term Gov’t bonds</a:t>
            </a:r>
          </a:p>
        </p:txBody>
      </p:sp>
      <p:sp>
        <p:nvSpPr>
          <p:cNvPr id="28" name="Oval 27">
            <a:extLst>
              <a:ext uri="{FF2B5EF4-FFF2-40B4-BE49-F238E27FC236}">
                <a16:creationId xmlns:a16="http://schemas.microsoft.com/office/drawing/2014/main" id="{6BEFAC6F-8542-D848-9349-711F63BC723A}"/>
              </a:ext>
            </a:extLst>
          </p:cNvPr>
          <p:cNvSpPr/>
          <p:nvPr/>
        </p:nvSpPr>
        <p:spPr>
          <a:xfrm>
            <a:off x="5628638" y="2785626"/>
            <a:ext cx="883920" cy="85344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Corp Bonds</a:t>
            </a:r>
          </a:p>
        </p:txBody>
      </p:sp>
      <p:sp>
        <p:nvSpPr>
          <p:cNvPr id="29" name="Oval 28">
            <a:extLst>
              <a:ext uri="{FF2B5EF4-FFF2-40B4-BE49-F238E27FC236}">
                <a16:creationId xmlns:a16="http://schemas.microsoft.com/office/drawing/2014/main" id="{0D0E42D3-0C3A-1440-9644-72F431B56F83}"/>
              </a:ext>
            </a:extLst>
          </p:cNvPr>
          <p:cNvSpPr/>
          <p:nvPr/>
        </p:nvSpPr>
        <p:spPr>
          <a:xfrm>
            <a:off x="6619237" y="2784733"/>
            <a:ext cx="883920" cy="85344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Mutual Funds</a:t>
            </a:r>
          </a:p>
        </p:txBody>
      </p:sp>
      <p:sp>
        <p:nvSpPr>
          <p:cNvPr id="30" name="Oval 29">
            <a:extLst>
              <a:ext uri="{FF2B5EF4-FFF2-40B4-BE49-F238E27FC236}">
                <a16:creationId xmlns:a16="http://schemas.microsoft.com/office/drawing/2014/main" id="{023179B0-55F0-7742-A1D6-D299F4DD379E}"/>
              </a:ext>
            </a:extLst>
          </p:cNvPr>
          <p:cNvSpPr/>
          <p:nvPr/>
        </p:nvSpPr>
        <p:spPr>
          <a:xfrm>
            <a:off x="7858757" y="1231508"/>
            <a:ext cx="883920" cy="853440"/>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Gold &amp; Silver</a:t>
            </a:r>
          </a:p>
        </p:txBody>
      </p:sp>
      <p:sp>
        <p:nvSpPr>
          <p:cNvPr id="31" name="Oval 30">
            <a:extLst>
              <a:ext uri="{FF2B5EF4-FFF2-40B4-BE49-F238E27FC236}">
                <a16:creationId xmlns:a16="http://schemas.microsoft.com/office/drawing/2014/main" id="{5DFD24D5-F364-A74F-A1AA-C37F8FBC2642}"/>
              </a:ext>
            </a:extLst>
          </p:cNvPr>
          <p:cNvSpPr/>
          <p:nvPr/>
        </p:nvSpPr>
        <p:spPr>
          <a:xfrm>
            <a:off x="8834117" y="1231508"/>
            <a:ext cx="883920" cy="853440"/>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Stocks</a:t>
            </a:r>
          </a:p>
        </p:txBody>
      </p:sp>
      <p:sp>
        <p:nvSpPr>
          <p:cNvPr id="32" name="Oval 31">
            <a:extLst>
              <a:ext uri="{FF2B5EF4-FFF2-40B4-BE49-F238E27FC236}">
                <a16:creationId xmlns:a16="http://schemas.microsoft.com/office/drawing/2014/main" id="{EFF609B0-DA14-774D-9838-EBEBA99788EA}"/>
              </a:ext>
            </a:extLst>
          </p:cNvPr>
          <p:cNvSpPr/>
          <p:nvPr/>
        </p:nvSpPr>
        <p:spPr>
          <a:xfrm>
            <a:off x="9852658" y="1231508"/>
            <a:ext cx="883920" cy="853440"/>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Real estate</a:t>
            </a:r>
          </a:p>
        </p:txBody>
      </p:sp>
    </p:spTree>
    <p:extLst>
      <p:ext uri="{BB962C8B-B14F-4D97-AF65-F5344CB8AC3E}">
        <p14:creationId xmlns:p14="http://schemas.microsoft.com/office/powerpoint/2010/main" val="610132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A9D08-C1AF-B142-9DDD-4C5CDB3C8898}"/>
              </a:ext>
            </a:extLst>
          </p:cNvPr>
          <p:cNvSpPr>
            <a:spLocks noGrp="1"/>
          </p:cNvSpPr>
          <p:nvPr>
            <p:ph type="title"/>
          </p:nvPr>
        </p:nvSpPr>
        <p:spPr/>
        <p:txBody>
          <a:bodyPr/>
          <a:lstStyle/>
          <a:p>
            <a:r>
              <a:rPr lang="en-US" b="1" dirty="0"/>
              <a:t>Savings: </a:t>
            </a:r>
            <a:r>
              <a:rPr lang="en-US" sz="3600" dirty="0"/>
              <a:t>WHAT IS IT &amp; WHY IS IT IMPORTANT</a:t>
            </a:r>
            <a:endParaRPr lang="en-US" b="1" dirty="0"/>
          </a:p>
        </p:txBody>
      </p:sp>
      <p:sp>
        <p:nvSpPr>
          <p:cNvPr id="8" name="Text Placeholder 7">
            <a:extLst>
              <a:ext uri="{FF2B5EF4-FFF2-40B4-BE49-F238E27FC236}">
                <a16:creationId xmlns:a16="http://schemas.microsoft.com/office/drawing/2014/main" id="{DD706790-90E4-7644-A778-F5BC05C9B002}"/>
              </a:ext>
            </a:extLst>
          </p:cNvPr>
          <p:cNvSpPr>
            <a:spLocks noGrp="1"/>
          </p:cNvSpPr>
          <p:nvPr>
            <p:ph type="body" idx="1"/>
          </p:nvPr>
        </p:nvSpPr>
        <p:spPr>
          <a:xfrm>
            <a:off x="320803" y="2101431"/>
            <a:ext cx="5157787" cy="823912"/>
          </a:xfrm>
        </p:spPr>
        <p:txBody>
          <a:bodyPr/>
          <a:lstStyle/>
          <a:p>
            <a:pPr algn="ctr"/>
            <a:r>
              <a:rPr lang="en-US" dirty="0"/>
              <a:t>Methods of Saving</a:t>
            </a:r>
          </a:p>
        </p:txBody>
      </p:sp>
      <p:sp>
        <p:nvSpPr>
          <p:cNvPr id="3" name="Content Placeholder 2">
            <a:extLst>
              <a:ext uri="{FF2B5EF4-FFF2-40B4-BE49-F238E27FC236}">
                <a16:creationId xmlns:a16="http://schemas.microsoft.com/office/drawing/2014/main" id="{13636B3C-7C27-C14C-AF6B-DA4A4FA8D9DC}"/>
              </a:ext>
            </a:extLst>
          </p:cNvPr>
          <p:cNvSpPr>
            <a:spLocks noGrp="1"/>
          </p:cNvSpPr>
          <p:nvPr>
            <p:ph sz="half" idx="2"/>
          </p:nvPr>
        </p:nvSpPr>
        <p:spPr>
          <a:xfrm>
            <a:off x="485346" y="2924369"/>
            <a:ext cx="5157787" cy="2853339"/>
          </a:xfrm>
        </p:spPr>
        <p:txBody>
          <a:bodyPr/>
          <a:lstStyle/>
          <a:p>
            <a:r>
              <a:rPr lang="en-US" dirty="0"/>
              <a:t>Opening a savings account</a:t>
            </a:r>
          </a:p>
          <a:p>
            <a:r>
              <a:rPr lang="en-US" dirty="0"/>
              <a:t>Buying bonds</a:t>
            </a:r>
          </a:p>
          <a:p>
            <a:r>
              <a:rPr lang="en-US" dirty="0"/>
              <a:t>Purchasing Certificate of Deposit (CD)</a:t>
            </a:r>
          </a:p>
        </p:txBody>
      </p:sp>
      <p:sp>
        <p:nvSpPr>
          <p:cNvPr id="9" name="Text Placeholder 8">
            <a:extLst>
              <a:ext uri="{FF2B5EF4-FFF2-40B4-BE49-F238E27FC236}">
                <a16:creationId xmlns:a16="http://schemas.microsoft.com/office/drawing/2014/main" id="{445CCE0A-4D0C-0F4E-8C77-8C49DEE001B5}"/>
              </a:ext>
            </a:extLst>
          </p:cNvPr>
          <p:cNvSpPr>
            <a:spLocks noGrp="1"/>
          </p:cNvSpPr>
          <p:nvPr>
            <p:ph type="body" sz="quarter" idx="3"/>
          </p:nvPr>
        </p:nvSpPr>
        <p:spPr>
          <a:xfrm>
            <a:off x="6424612" y="2101431"/>
            <a:ext cx="5183188" cy="823912"/>
          </a:xfrm>
        </p:spPr>
        <p:txBody>
          <a:bodyPr/>
          <a:lstStyle/>
          <a:p>
            <a:pPr algn="ctr"/>
            <a:r>
              <a:rPr lang="en-US" dirty="0"/>
              <a:t>Financial Assets</a:t>
            </a:r>
          </a:p>
        </p:txBody>
      </p:sp>
      <p:sp>
        <p:nvSpPr>
          <p:cNvPr id="10" name="Content Placeholder 9">
            <a:extLst>
              <a:ext uri="{FF2B5EF4-FFF2-40B4-BE49-F238E27FC236}">
                <a16:creationId xmlns:a16="http://schemas.microsoft.com/office/drawing/2014/main" id="{2CEB4D96-9058-0D4E-A2BE-C231E8E6DCB5}"/>
              </a:ext>
            </a:extLst>
          </p:cNvPr>
          <p:cNvSpPr>
            <a:spLocks noGrp="1"/>
          </p:cNvSpPr>
          <p:nvPr>
            <p:ph sz="quarter" idx="4"/>
          </p:nvPr>
        </p:nvSpPr>
        <p:spPr>
          <a:xfrm>
            <a:off x="6424612" y="2924368"/>
            <a:ext cx="5183188" cy="2853340"/>
          </a:xfrm>
        </p:spPr>
        <p:txBody>
          <a:bodyPr/>
          <a:lstStyle/>
          <a:p>
            <a:r>
              <a:rPr lang="en-US" dirty="0"/>
              <a:t>All documents that represent a claim on the income &amp; property of the borrower.</a:t>
            </a:r>
          </a:p>
          <a:p>
            <a:r>
              <a:rPr lang="en-US" dirty="0"/>
              <a:t>Includes: stocks, savings, CDs, Treasury bills, and mortgages.</a:t>
            </a:r>
          </a:p>
        </p:txBody>
      </p:sp>
      <p:sp>
        <p:nvSpPr>
          <p:cNvPr id="4" name="Rectangle 3">
            <a:extLst>
              <a:ext uri="{FF2B5EF4-FFF2-40B4-BE49-F238E27FC236}">
                <a16:creationId xmlns:a16="http://schemas.microsoft.com/office/drawing/2014/main" id="{37FA8524-D058-7047-BF24-96A729DB343D}"/>
              </a:ext>
              <a:ext uri="{C183D7F6-B498-43B3-948B-1728B52AA6E4}">
                <adec:decorative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L1</a:t>
            </a:r>
          </a:p>
        </p:txBody>
      </p:sp>
      <p:cxnSp>
        <p:nvCxnSpPr>
          <p:cNvPr id="6" name="Straight Connector 5">
            <a:extLst>
              <a:ext uri="{FF2B5EF4-FFF2-40B4-BE49-F238E27FC236}">
                <a16:creationId xmlns:a16="http://schemas.microsoft.com/office/drawing/2014/main" id="{2854DE95-7D10-1A4C-947D-650AB7E0C2E8}"/>
              </a:ext>
            </a:extLst>
          </p:cNvPr>
          <p:cNvCxnSpPr/>
          <p:nvPr/>
        </p:nvCxnSpPr>
        <p:spPr>
          <a:xfrm>
            <a:off x="2008909" y="1475720"/>
            <a:ext cx="817418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20F1249C-4937-824E-B6BD-075BFF0D970F}"/>
              </a:ext>
            </a:extLst>
          </p:cNvPr>
          <p:cNvSpPr txBox="1">
            <a:spLocks/>
          </p:cNvSpPr>
          <p:nvPr/>
        </p:nvSpPr>
        <p:spPr>
          <a:xfrm>
            <a:off x="76200" y="1598805"/>
            <a:ext cx="12192000" cy="5088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Savings makes economic growth possible- it makes funds available for others to use. </a:t>
            </a:r>
          </a:p>
        </p:txBody>
      </p:sp>
      <p:cxnSp>
        <p:nvCxnSpPr>
          <p:cNvPr id="11" name="Straight Connector 10">
            <a:extLst>
              <a:ext uri="{FF2B5EF4-FFF2-40B4-BE49-F238E27FC236}">
                <a16:creationId xmlns:a16="http://schemas.microsoft.com/office/drawing/2014/main" id="{B8250A35-5CD0-3C49-A597-DF5C05BD053E}"/>
              </a:ext>
            </a:extLst>
          </p:cNvPr>
          <p:cNvCxnSpPr>
            <a:cxnSpLocks/>
          </p:cNvCxnSpPr>
          <p:nvPr/>
        </p:nvCxnSpPr>
        <p:spPr>
          <a:xfrm flipV="1">
            <a:off x="5807676" y="2612434"/>
            <a:ext cx="0" cy="215055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4CEC042E-68FB-8B47-AC66-B075522DEE5C}"/>
              </a:ext>
            </a:extLst>
          </p:cNvPr>
          <p:cNvSpPr txBox="1">
            <a:spLocks/>
          </p:cNvSpPr>
          <p:nvPr/>
        </p:nvSpPr>
        <p:spPr>
          <a:xfrm>
            <a:off x="320802" y="5267807"/>
            <a:ext cx="11286997" cy="1198047"/>
          </a:xfrm>
          <a:prstGeom prst="rect">
            <a:avLst/>
          </a:prstGeom>
          <a:noFill/>
          <a:ln w="28575">
            <a:solidFill>
              <a:schemeClr val="accent4">
                <a:lumMod val="75000"/>
              </a:schemeClr>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You put money in a savings account, you get a receipt for your deposit. If you put your money it a CD- which is like a loan to the bank</a:t>
            </a:r>
            <a:r>
              <a:rPr lang="en-US" dirty="0">
                <a:sym typeface="Wingdings" pitchFamily="2" charset="2"/>
              </a:rPr>
              <a:t> you get a different receipt. Both signify your claim on the property</a:t>
            </a:r>
            <a:endParaRPr lang="en-US" dirty="0"/>
          </a:p>
        </p:txBody>
      </p:sp>
    </p:spTree>
    <p:extLst>
      <p:ext uri="{BB962C8B-B14F-4D97-AF65-F5344CB8AC3E}">
        <p14:creationId xmlns:p14="http://schemas.microsoft.com/office/powerpoint/2010/main" val="1628860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E05346-0CD9-664B-B060-012444AF666D}"/>
              </a:ext>
              <a:ext uri="{C183D7F6-B498-43B3-948B-1728B52AA6E4}">
                <adec:decorative xmlns:adec="http://schemas.microsoft.com/office/drawing/2017/decorative" val="1"/>
              </a:ext>
            </a:extLst>
          </p:cNvPr>
          <p:cNvSpPr/>
          <p:nvPr/>
        </p:nvSpPr>
        <p:spPr>
          <a:xfrm>
            <a:off x="11607800" y="0"/>
            <a:ext cx="584200" cy="58420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t>L1</a:t>
            </a:r>
          </a:p>
        </p:txBody>
      </p:sp>
      <p:sp>
        <p:nvSpPr>
          <p:cNvPr id="19" name="Content Placeholder 2">
            <a:extLst>
              <a:ext uri="{FF2B5EF4-FFF2-40B4-BE49-F238E27FC236}">
                <a16:creationId xmlns:a16="http://schemas.microsoft.com/office/drawing/2014/main" id="{C04853DA-760D-A945-8D73-BF095CCF1CA7}"/>
              </a:ext>
            </a:extLst>
          </p:cNvPr>
          <p:cNvSpPr txBox="1">
            <a:spLocks/>
          </p:cNvSpPr>
          <p:nvPr/>
        </p:nvSpPr>
        <p:spPr>
          <a:xfrm>
            <a:off x="4881098" y="385362"/>
            <a:ext cx="2278879" cy="68405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High Risk</a:t>
            </a:r>
            <a:endParaRPr lang="en-US" dirty="0"/>
          </a:p>
        </p:txBody>
      </p:sp>
      <p:sp>
        <p:nvSpPr>
          <p:cNvPr id="21" name="Content Placeholder 2">
            <a:extLst>
              <a:ext uri="{FF2B5EF4-FFF2-40B4-BE49-F238E27FC236}">
                <a16:creationId xmlns:a16="http://schemas.microsoft.com/office/drawing/2014/main" id="{227F4F47-7666-B44A-8BDF-9231C5FFA670}"/>
              </a:ext>
            </a:extLst>
          </p:cNvPr>
          <p:cNvSpPr txBox="1">
            <a:spLocks/>
          </p:cNvSpPr>
          <p:nvPr/>
        </p:nvSpPr>
        <p:spPr>
          <a:xfrm>
            <a:off x="5063643" y="5807412"/>
            <a:ext cx="2278879" cy="68405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Low Risk</a:t>
            </a:r>
            <a:endParaRPr lang="en-US" dirty="0"/>
          </a:p>
        </p:txBody>
      </p:sp>
      <p:cxnSp>
        <p:nvCxnSpPr>
          <p:cNvPr id="7" name="Straight Arrow Connector 6">
            <a:extLst>
              <a:ext uri="{FF2B5EF4-FFF2-40B4-BE49-F238E27FC236}">
                <a16:creationId xmlns:a16="http://schemas.microsoft.com/office/drawing/2014/main" id="{44D222D4-AD07-6C4F-8CF6-CB95364C5896}"/>
              </a:ext>
            </a:extLst>
          </p:cNvPr>
          <p:cNvCxnSpPr/>
          <p:nvPr/>
        </p:nvCxnSpPr>
        <p:spPr>
          <a:xfrm flipV="1">
            <a:off x="6020537" y="1012004"/>
            <a:ext cx="0" cy="4685411"/>
          </a:xfrm>
          <a:prstGeom prst="straightConnector1">
            <a:avLst/>
          </a:prstGeom>
          <a:ln w="57150">
            <a:solidFill>
              <a:schemeClr val="accent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aphicFrame>
        <p:nvGraphicFramePr>
          <p:cNvPr id="13" name="Content Placeholder 3">
            <a:extLst>
              <a:ext uri="{FF2B5EF4-FFF2-40B4-BE49-F238E27FC236}">
                <a16:creationId xmlns:a16="http://schemas.microsoft.com/office/drawing/2014/main" id="{FC17C4B0-0A78-8B4C-99E3-912580D326BA}"/>
              </a:ext>
            </a:extLst>
          </p:cNvPr>
          <p:cNvGraphicFramePr>
            <a:graphicFrameLocks/>
          </p:cNvGraphicFramePr>
          <p:nvPr>
            <p:extLst>
              <p:ext uri="{D42A27DB-BD31-4B8C-83A1-F6EECF244321}">
                <p14:modId xmlns:p14="http://schemas.microsoft.com/office/powerpoint/2010/main" val="3753627926"/>
              </p:ext>
            </p:extLst>
          </p:nvPr>
        </p:nvGraphicFramePr>
        <p:xfrm>
          <a:off x="4704080" y="751840"/>
          <a:ext cx="6649720" cy="54660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itle 1">
            <a:extLst>
              <a:ext uri="{FF2B5EF4-FFF2-40B4-BE49-F238E27FC236}">
                <a16:creationId xmlns:a16="http://schemas.microsoft.com/office/drawing/2014/main" id="{6D17E45B-2644-524A-B79B-78F0C9E7025B}"/>
              </a:ext>
            </a:extLst>
          </p:cNvPr>
          <p:cNvSpPr txBox="1">
            <a:spLocks/>
          </p:cNvSpPr>
          <p:nvPr/>
        </p:nvSpPr>
        <p:spPr>
          <a:xfrm>
            <a:off x="838200" y="365125"/>
            <a:ext cx="411988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Types of Investments</a:t>
            </a:r>
            <a:endParaRPr lang="en-US" dirty="0"/>
          </a:p>
        </p:txBody>
      </p:sp>
    </p:spTree>
    <p:extLst>
      <p:ext uri="{BB962C8B-B14F-4D97-AF65-F5344CB8AC3E}">
        <p14:creationId xmlns:p14="http://schemas.microsoft.com/office/powerpoint/2010/main" val="25957560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22D2998-228D-9941-9EA0-7EBEF77DC8D8}"/>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Portfolio Diversification</a:t>
            </a:r>
          </a:p>
        </p:txBody>
      </p:sp>
      <p:sp>
        <p:nvSpPr>
          <p:cNvPr id="4" name="Content Placeholder 3">
            <a:extLst>
              <a:ext uri="{FF2B5EF4-FFF2-40B4-BE49-F238E27FC236}">
                <a16:creationId xmlns:a16="http://schemas.microsoft.com/office/drawing/2014/main" id="{0DE5403B-C3F0-5146-9401-87F6E40B4D05}"/>
              </a:ext>
            </a:extLst>
          </p:cNvPr>
          <p:cNvSpPr>
            <a:spLocks noGrp="1"/>
          </p:cNvSpPr>
          <p:nvPr>
            <p:ph sz="half" idx="1"/>
          </p:nvPr>
        </p:nvSpPr>
        <p:spPr>
          <a:xfrm>
            <a:off x="1524000" y="1525638"/>
            <a:ext cx="9144000" cy="420001"/>
          </a:xfrm>
        </p:spPr>
        <p:txBody>
          <a:bodyPr vert="horz" lIns="91440" tIns="45720" rIns="91440" bIns="45720" rtlCol="0">
            <a:normAutofit/>
          </a:bodyPr>
          <a:lstStyle/>
          <a:p>
            <a:pPr marL="0" indent="0" algn="ctr">
              <a:buNone/>
            </a:pPr>
            <a:r>
              <a:rPr lang="en-US" sz="2000" kern="1200">
                <a:solidFill>
                  <a:srgbClr val="EEB158"/>
                </a:solidFill>
                <a:latin typeface="+mn-lt"/>
                <a:ea typeface="+mn-ea"/>
                <a:cs typeface="+mn-cs"/>
              </a:rPr>
              <a:t>This is a strategy of holding different investments to protect against risk. </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BD8B4146-9BD3-6643-814B-8EF779AF7C24}"/>
              </a:ext>
            </a:extLst>
          </p:cNvPr>
          <p:cNvPicPr>
            <a:picLocks noGrp="1" noChangeAspect="1"/>
          </p:cNvPicPr>
          <p:nvPr>
            <p:ph sz="half" idx="2"/>
          </p:nvPr>
        </p:nvPicPr>
        <p:blipFill>
          <a:blip r:embed="rId2"/>
          <a:stretch>
            <a:fillRect/>
          </a:stretch>
        </p:blipFill>
        <p:spPr>
          <a:xfrm>
            <a:off x="3243265" y="2509911"/>
            <a:ext cx="5650370" cy="3997637"/>
          </a:xfrm>
          <a:prstGeom prst="rect">
            <a:avLst/>
          </a:prstGeom>
        </p:spPr>
      </p:pic>
    </p:spTree>
    <p:extLst>
      <p:ext uri="{BB962C8B-B14F-4D97-AF65-F5344CB8AC3E}">
        <p14:creationId xmlns:p14="http://schemas.microsoft.com/office/powerpoint/2010/main" val="4129949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D186DC-BB1C-6A4B-992B-A25DF8EEA114}"/>
              </a:ext>
            </a:extLst>
          </p:cNvPr>
          <p:cNvPicPr>
            <a:picLocks noChangeAspect="1"/>
          </p:cNvPicPr>
          <p:nvPr/>
        </p:nvPicPr>
        <p:blipFill>
          <a:blip r:embed="rId2"/>
          <a:stretch>
            <a:fillRect/>
          </a:stretch>
        </p:blipFill>
        <p:spPr>
          <a:xfrm>
            <a:off x="0" y="18191"/>
            <a:ext cx="12192000" cy="6821617"/>
          </a:xfrm>
          <a:prstGeom prst="rect">
            <a:avLst/>
          </a:prstGeom>
        </p:spPr>
      </p:pic>
    </p:spTree>
    <p:extLst>
      <p:ext uri="{BB962C8B-B14F-4D97-AF65-F5344CB8AC3E}">
        <p14:creationId xmlns:p14="http://schemas.microsoft.com/office/powerpoint/2010/main" val="7865171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E73B4-6690-F541-B985-67AE65EE7997}"/>
              </a:ext>
            </a:extLst>
          </p:cNvPr>
          <p:cNvSpPr>
            <a:spLocks noGrp="1"/>
          </p:cNvSpPr>
          <p:nvPr>
            <p:ph type="title"/>
          </p:nvPr>
        </p:nvSpPr>
        <p:spPr/>
        <p:txBody>
          <a:bodyPr/>
          <a:lstStyle/>
          <a:p>
            <a:r>
              <a:rPr lang="en-US" dirty="0"/>
              <a:t>Warm-up#4</a:t>
            </a:r>
          </a:p>
        </p:txBody>
      </p:sp>
      <p:sp>
        <p:nvSpPr>
          <p:cNvPr id="3" name="Content Placeholder 2">
            <a:extLst>
              <a:ext uri="{FF2B5EF4-FFF2-40B4-BE49-F238E27FC236}">
                <a16:creationId xmlns:a16="http://schemas.microsoft.com/office/drawing/2014/main" id="{E2C8F482-5CA3-CD4E-98BA-D856D8F1C1C4}"/>
              </a:ext>
            </a:extLst>
          </p:cNvPr>
          <p:cNvSpPr>
            <a:spLocks noGrp="1"/>
          </p:cNvSpPr>
          <p:nvPr>
            <p:ph idx="1"/>
          </p:nvPr>
        </p:nvSpPr>
        <p:spPr>
          <a:xfrm>
            <a:off x="518160" y="1825625"/>
            <a:ext cx="11673840" cy="4351338"/>
          </a:xfrm>
        </p:spPr>
        <p:txBody>
          <a:bodyPr/>
          <a:lstStyle/>
          <a:p>
            <a:pPr marL="514350" indent="-514350">
              <a:buAutoNum type="arabicPeriod"/>
            </a:pPr>
            <a:r>
              <a:rPr lang="en-US" dirty="0"/>
              <a:t>T or F: Impatient people tend to have worse credit scores.</a:t>
            </a:r>
          </a:p>
          <a:p>
            <a:pPr marL="514350" indent="-514350">
              <a:buAutoNum type="arabicPeriod"/>
            </a:pPr>
            <a:r>
              <a:rPr lang="en-US" dirty="0"/>
              <a:t>T or F: The age group with the lowest credit scores on average are 18-24 years old. </a:t>
            </a:r>
          </a:p>
          <a:p>
            <a:pPr marL="514350" indent="-514350">
              <a:buAutoNum type="arabicPeriod"/>
            </a:pPr>
            <a:r>
              <a:rPr lang="en-US" dirty="0"/>
              <a:t>T or F: Your credit score is only calculated based on your payment history. </a:t>
            </a:r>
          </a:p>
          <a:p>
            <a:pPr marL="514350" indent="-514350">
              <a:buAutoNum type="arabicPeriod"/>
            </a:pPr>
            <a:r>
              <a:rPr lang="en-US" dirty="0"/>
              <a:t>T or F: In order to qualify for loans you need to have a near perfect credit score (850).</a:t>
            </a:r>
          </a:p>
          <a:p>
            <a:pPr marL="514350" indent="-514350">
              <a:buAutoNum type="arabicPeriod"/>
            </a:pPr>
            <a:r>
              <a:rPr lang="en-US" dirty="0"/>
              <a:t>What kind of type of businesses use your credit score? </a:t>
            </a:r>
          </a:p>
          <a:p>
            <a:pPr marL="514350" indent="-514350">
              <a:buAutoNum type="arabicPeriod"/>
            </a:pPr>
            <a:r>
              <a:rPr lang="en-US" dirty="0"/>
              <a:t>What kind of things can “hurt” your credit? </a:t>
            </a:r>
          </a:p>
          <a:p>
            <a:pPr marL="514350" indent="-514350">
              <a:buAutoNum type="arabicPeriod"/>
            </a:pPr>
            <a:endParaRPr lang="en-US" dirty="0"/>
          </a:p>
        </p:txBody>
      </p:sp>
      <p:sp>
        <p:nvSpPr>
          <p:cNvPr id="4" name="Rectangle 3">
            <a:extLst>
              <a:ext uri="{FF2B5EF4-FFF2-40B4-BE49-F238E27FC236}">
                <a16:creationId xmlns:a16="http://schemas.microsoft.com/office/drawing/2014/main" id="{DDDA58D4-1F6E-B44A-BA7D-4B1F2CBB8D9C}"/>
              </a:ext>
              <a:ext uri="{C183D7F6-B498-43B3-948B-1728B52AA6E4}">
                <adec:decorative xmlns:adec="http://schemas.microsoft.com/office/drawing/2017/decorative" val="1"/>
              </a:ext>
            </a:extLst>
          </p:cNvPr>
          <p:cNvSpPr/>
          <p:nvPr/>
        </p:nvSpPr>
        <p:spPr>
          <a:xfrm>
            <a:off x="0" y="0"/>
            <a:ext cx="1750742" cy="58420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Tues. 4/9/19</a:t>
            </a:r>
          </a:p>
        </p:txBody>
      </p:sp>
      <p:sp>
        <p:nvSpPr>
          <p:cNvPr id="6" name="Explosion 2 5">
            <a:extLst>
              <a:ext uri="{FF2B5EF4-FFF2-40B4-BE49-F238E27FC236}">
                <a16:creationId xmlns:a16="http://schemas.microsoft.com/office/drawing/2014/main" id="{0631564D-3049-B541-AA51-5C4C635735CE}"/>
              </a:ext>
            </a:extLst>
          </p:cNvPr>
          <p:cNvSpPr/>
          <p:nvPr/>
        </p:nvSpPr>
        <p:spPr>
          <a:xfrm>
            <a:off x="9408161" y="-616719"/>
            <a:ext cx="3393440" cy="298704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halkduster" panose="03050602040202020205" pitchFamily="66" charset="77"/>
              </a:rPr>
              <a:t>After the Quiz, do the Warm-up</a:t>
            </a:r>
          </a:p>
        </p:txBody>
      </p:sp>
    </p:spTree>
    <p:extLst>
      <p:ext uri="{BB962C8B-B14F-4D97-AF65-F5344CB8AC3E}">
        <p14:creationId xmlns:p14="http://schemas.microsoft.com/office/powerpoint/2010/main" val="14069430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75D5A9-6622-C645-92A1-84B98940A905}"/>
              </a:ext>
            </a:extLst>
          </p:cNvPr>
          <p:cNvSpPr>
            <a:spLocks noGrp="1"/>
          </p:cNvSpPr>
          <p:nvPr>
            <p:ph type="title"/>
          </p:nvPr>
        </p:nvSpPr>
        <p:spPr>
          <a:xfrm>
            <a:off x="0" y="1412488"/>
            <a:ext cx="4059050" cy="4363844"/>
          </a:xfrm>
        </p:spPr>
        <p:txBody>
          <a:bodyPr anchor="t">
            <a:normAutofit/>
          </a:bodyPr>
          <a:lstStyle/>
          <a:p>
            <a:pPr algn="ctr"/>
            <a:r>
              <a:rPr lang="en-US" sz="4000" dirty="0">
                <a:solidFill>
                  <a:srgbClr val="FFFFFF"/>
                </a:solidFill>
              </a:rPr>
              <a:t>Who cares about your credit? </a:t>
            </a:r>
          </a:p>
        </p:txBody>
      </p:sp>
      <p:sp>
        <p:nvSpPr>
          <p:cNvPr id="4" name="Content Placeholder 3">
            <a:extLst>
              <a:ext uri="{FF2B5EF4-FFF2-40B4-BE49-F238E27FC236}">
                <a16:creationId xmlns:a16="http://schemas.microsoft.com/office/drawing/2014/main" id="{99C7140A-46BB-8443-A964-1945377940E9}"/>
              </a:ext>
            </a:extLst>
          </p:cNvPr>
          <p:cNvSpPr>
            <a:spLocks noGrp="1"/>
          </p:cNvSpPr>
          <p:nvPr>
            <p:ph sz="half" idx="1"/>
          </p:nvPr>
        </p:nvSpPr>
        <p:spPr>
          <a:xfrm>
            <a:off x="4059051" y="787078"/>
            <a:ext cx="4070820" cy="4989255"/>
          </a:xfrm>
        </p:spPr>
        <p:txBody>
          <a:bodyPr>
            <a:normAutofit/>
          </a:bodyPr>
          <a:lstStyle/>
          <a:p>
            <a:pPr marL="0" indent="0">
              <a:buNone/>
            </a:pPr>
            <a:r>
              <a:rPr lang="en-US" b="1" dirty="0">
                <a:latin typeface="+mj-lt"/>
              </a:rPr>
              <a:t>Credit Grantors</a:t>
            </a:r>
          </a:p>
          <a:p>
            <a:r>
              <a:rPr lang="en-US" dirty="0"/>
              <a:t>Any institution that lends money — </a:t>
            </a:r>
          </a:p>
          <a:p>
            <a:pPr lvl="1"/>
            <a:r>
              <a:rPr lang="en-US" sz="2000" dirty="0"/>
              <a:t>Banks</a:t>
            </a:r>
          </a:p>
          <a:p>
            <a:pPr lvl="1"/>
            <a:r>
              <a:rPr lang="en-US" sz="2000" dirty="0"/>
              <a:t>Credit card companies </a:t>
            </a:r>
          </a:p>
          <a:p>
            <a:pPr lvl="1"/>
            <a:r>
              <a:rPr lang="en-US" sz="2000" dirty="0"/>
              <a:t>Financing companies</a:t>
            </a:r>
          </a:p>
          <a:p>
            <a:pPr lvl="1"/>
            <a:r>
              <a:rPr lang="en-US" sz="2000" dirty="0"/>
              <a:t>Credit unions</a:t>
            </a:r>
          </a:p>
          <a:p>
            <a:pPr lvl="1"/>
            <a:r>
              <a:rPr lang="en-US" sz="2000" dirty="0"/>
              <a:t>Mortgage lenders</a:t>
            </a:r>
            <a:endParaRPr lang="en-US" sz="1600" dirty="0"/>
          </a:p>
        </p:txBody>
      </p:sp>
      <p:cxnSp>
        <p:nvCxnSpPr>
          <p:cNvPr id="12" name="Straight Connector 11">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C3F2294F-BFED-084B-81E2-4E6BA73769AF}"/>
              </a:ext>
            </a:extLst>
          </p:cNvPr>
          <p:cNvSpPr>
            <a:spLocks noGrp="1"/>
          </p:cNvSpPr>
          <p:nvPr>
            <p:ph sz="half" idx="2"/>
          </p:nvPr>
        </p:nvSpPr>
        <p:spPr>
          <a:xfrm>
            <a:off x="8218025" y="787078"/>
            <a:ext cx="3842795" cy="6070922"/>
          </a:xfrm>
        </p:spPr>
        <p:txBody>
          <a:bodyPr>
            <a:normAutofit/>
          </a:bodyPr>
          <a:lstStyle/>
          <a:p>
            <a:pPr marL="0" indent="0">
              <a:buNone/>
            </a:pPr>
            <a:r>
              <a:rPr lang="en-US" b="1" dirty="0">
                <a:latin typeface="+mj-lt"/>
              </a:rPr>
              <a:t>Decision Makers</a:t>
            </a:r>
          </a:p>
          <a:p>
            <a:r>
              <a:rPr lang="en-US" sz="2200" b="1" dirty="0">
                <a:solidFill>
                  <a:schemeClr val="accent1">
                    <a:lumMod val="75000"/>
                  </a:schemeClr>
                </a:solidFill>
              </a:rPr>
              <a:t>Landlords</a:t>
            </a:r>
            <a:r>
              <a:rPr lang="en-US" sz="2200" dirty="0"/>
              <a:t>: </a:t>
            </a:r>
            <a:r>
              <a:rPr lang="en-US" sz="1800" dirty="0"/>
              <a:t>How much of a deposit they may require from you</a:t>
            </a:r>
          </a:p>
          <a:p>
            <a:r>
              <a:rPr lang="en-US" sz="2200" b="1" dirty="0">
                <a:solidFill>
                  <a:schemeClr val="accent1">
                    <a:lumMod val="75000"/>
                  </a:schemeClr>
                </a:solidFill>
              </a:rPr>
              <a:t>Cellphone Co</a:t>
            </a:r>
            <a:r>
              <a:rPr lang="en-US" sz="2200" dirty="0"/>
              <a:t>: </a:t>
            </a:r>
            <a:r>
              <a:rPr lang="en-US" sz="1800" dirty="0"/>
              <a:t>Which payment plan you may be eligible for and whether any security deposit is required</a:t>
            </a:r>
            <a:endParaRPr lang="en-US" sz="2000" dirty="0"/>
          </a:p>
          <a:p>
            <a:r>
              <a:rPr lang="en-US" sz="2200" b="1" dirty="0">
                <a:solidFill>
                  <a:schemeClr val="accent1">
                    <a:lumMod val="75000"/>
                  </a:schemeClr>
                </a:solidFill>
              </a:rPr>
              <a:t>Utility Co</a:t>
            </a:r>
            <a:r>
              <a:rPr lang="en-US" sz="2200" dirty="0"/>
              <a:t>: </a:t>
            </a:r>
            <a:r>
              <a:rPr lang="en-US" sz="1800" dirty="0"/>
              <a:t>Whether or not to require a security deposit and, if so, how much of a deposit to require</a:t>
            </a:r>
          </a:p>
          <a:p>
            <a:r>
              <a:rPr lang="en-US" sz="2200" b="1" dirty="0">
                <a:solidFill>
                  <a:schemeClr val="accent1">
                    <a:lumMod val="75000"/>
                  </a:schemeClr>
                </a:solidFill>
              </a:rPr>
              <a:t>Insurance Co</a:t>
            </a:r>
            <a:r>
              <a:rPr lang="en-US" sz="2200" dirty="0"/>
              <a:t>: </a:t>
            </a:r>
            <a:r>
              <a:rPr lang="en-US" sz="1800" dirty="0"/>
              <a:t>Factors into your premium and your payment plans.</a:t>
            </a:r>
          </a:p>
          <a:p>
            <a:r>
              <a:rPr lang="en-US" sz="2200" b="1" dirty="0">
                <a:solidFill>
                  <a:schemeClr val="accent1">
                    <a:lumMod val="75000"/>
                  </a:schemeClr>
                </a:solidFill>
              </a:rPr>
              <a:t>Employers: </a:t>
            </a:r>
            <a:r>
              <a:rPr lang="en-US" sz="2000" dirty="0"/>
              <a:t>certain jobs may require a credit check- looked at more for government related jobs.</a:t>
            </a:r>
            <a:endParaRPr lang="en-US" sz="2200" dirty="0"/>
          </a:p>
        </p:txBody>
      </p:sp>
    </p:spTree>
    <p:extLst>
      <p:ext uri="{BB962C8B-B14F-4D97-AF65-F5344CB8AC3E}">
        <p14:creationId xmlns:p14="http://schemas.microsoft.com/office/powerpoint/2010/main" val="24132727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709D4-A93C-024D-ABA2-7AFECD78414A}"/>
              </a:ext>
            </a:extLst>
          </p:cNvPr>
          <p:cNvSpPr>
            <a:spLocks noGrp="1"/>
          </p:cNvSpPr>
          <p:nvPr>
            <p:ph type="title"/>
          </p:nvPr>
        </p:nvSpPr>
        <p:spPr>
          <a:xfrm>
            <a:off x="717421" y="1967266"/>
            <a:ext cx="3499103"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Credit Score vs. </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Credit Report</a:t>
            </a:r>
          </a:p>
        </p:txBody>
      </p:sp>
      <p:pic>
        <p:nvPicPr>
          <p:cNvPr id="4" name="Content Placeholder 3">
            <a:extLst>
              <a:ext uri="{FF2B5EF4-FFF2-40B4-BE49-F238E27FC236}">
                <a16:creationId xmlns:a16="http://schemas.microsoft.com/office/drawing/2014/main" id="{2F8B2A86-757A-0443-BECE-7562718F0D81}"/>
              </a:ext>
            </a:extLst>
          </p:cNvPr>
          <p:cNvPicPr>
            <a:picLocks noGrp="1" noChangeAspect="1"/>
          </p:cNvPicPr>
          <p:nvPr>
            <p:ph idx="1"/>
          </p:nvPr>
        </p:nvPicPr>
        <p:blipFill rotWithShape="1">
          <a:blip r:embed="rId2"/>
          <a:srcRect t="26006"/>
          <a:stretch/>
        </p:blipFill>
        <p:spPr>
          <a:xfrm>
            <a:off x="4216525" y="408563"/>
            <a:ext cx="8031569" cy="5942880"/>
          </a:xfrm>
          <a:prstGeom prst="rect">
            <a:avLst/>
          </a:prstGeom>
        </p:spPr>
      </p:pic>
    </p:spTree>
    <p:extLst>
      <p:ext uri="{BB962C8B-B14F-4D97-AF65-F5344CB8AC3E}">
        <p14:creationId xmlns:p14="http://schemas.microsoft.com/office/powerpoint/2010/main" val="39599896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3CBE1-89F2-1F45-A931-707F08AE4BEB}"/>
              </a:ext>
            </a:extLst>
          </p:cNvPr>
          <p:cNvSpPr>
            <a:spLocks noGrp="1"/>
          </p:cNvSpPr>
          <p:nvPr>
            <p:ph type="title"/>
          </p:nvPr>
        </p:nvSpPr>
        <p:spPr/>
        <p:txBody>
          <a:bodyPr/>
          <a:lstStyle/>
          <a:p>
            <a:r>
              <a:rPr lang="en-US" dirty="0"/>
              <a:t>Credit Reports</a:t>
            </a:r>
          </a:p>
        </p:txBody>
      </p:sp>
      <p:sp>
        <p:nvSpPr>
          <p:cNvPr id="3" name="Content Placeholder 2">
            <a:extLst>
              <a:ext uri="{FF2B5EF4-FFF2-40B4-BE49-F238E27FC236}">
                <a16:creationId xmlns:a16="http://schemas.microsoft.com/office/drawing/2014/main" id="{FC63F7D1-00FE-3F4C-AB9F-363228B72CD1}"/>
              </a:ext>
            </a:extLst>
          </p:cNvPr>
          <p:cNvSpPr>
            <a:spLocks noGrp="1"/>
          </p:cNvSpPr>
          <p:nvPr>
            <p:ph idx="1"/>
          </p:nvPr>
        </p:nvSpPr>
        <p:spPr>
          <a:xfrm>
            <a:off x="266218" y="1585732"/>
            <a:ext cx="11690430" cy="4591231"/>
          </a:xfrm>
        </p:spPr>
        <p:txBody>
          <a:bodyPr>
            <a:normAutofit/>
          </a:bodyPr>
          <a:lstStyle/>
          <a:p>
            <a:r>
              <a:rPr lang="en-US" dirty="0"/>
              <a:t>The Fair Credit Reporting Act (FCRA) requires each of the nationwide credit reporting companies provide you with a free copy of your credit report, at your request, once every 12 months. </a:t>
            </a:r>
          </a:p>
          <a:p>
            <a:pPr marL="0" indent="0">
              <a:buNone/>
            </a:pPr>
            <a:r>
              <a:rPr lang="en-US" dirty="0"/>
              <a:t>	— Equifax, Experian, and TransUnion (</a:t>
            </a:r>
            <a:r>
              <a:rPr lang="en-US" dirty="0">
                <a:hlinkClick r:id="rId2"/>
              </a:rPr>
              <a:t>https://www.annualcreditreport.com/index.action</a:t>
            </a:r>
            <a:r>
              <a:rPr lang="en-US" dirty="0"/>
              <a:t>)</a:t>
            </a:r>
          </a:p>
          <a:p>
            <a:pPr marL="457200" lvl="1" indent="0">
              <a:buNone/>
            </a:pPr>
            <a:endParaRPr lang="en-US" dirty="0"/>
          </a:p>
        </p:txBody>
      </p:sp>
    </p:spTree>
    <p:extLst>
      <p:ext uri="{BB962C8B-B14F-4D97-AF65-F5344CB8AC3E}">
        <p14:creationId xmlns:p14="http://schemas.microsoft.com/office/powerpoint/2010/main" val="37609729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83CBE1-89F2-1F45-A931-707F08AE4BEB}"/>
              </a:ext>
            </a:extLst>
          </p:cNvPr>
          <p:cNvSpPr>
            <a:spLocks noGrp="1"/>
          </p:cNvSpPr>
          <p:nvPr>
            <p:ph type="title"/>
          </p:nvPr>
        </p:nvSpPr>
        <p:spPr>
          <a:xfrm>
            <a:off x="640079" y="2053641"/>
            <a:ext cx="3669161" cy="2760098"/>
          </a:xfrm>
        </p:spPr>
        <p:txBody>
          <a:bodyPr vert="horz" lIns="91440" tIns="45720" rIns="91440" bIns="45720" rtlCol="0" anchor="ctr">
            <a:normAutofit/>
          </a:bodyPr>
          <a:lstStyle/>
          <a:p>
            <a:r>
              <a:rPr lang="en-US" kern="1200" dirty="0">
                <a:solidFill>
                  <a:srgbClr val="FFFFFF"/>
                </a:solidFill>
                <a:latin typeface="+mj-lt"/>
                <a:ea typeface="+mj-ea"/>
                <a:cs typeface="+mj-cs"/>
              </a:rPr>
              <a:t>Credit Reports</a:t>
            </a:r>
          </a:p>
        </p:txBody>
      </p:sp>
      <p:sp>
        <p:nvSpPr>
          <p:cNvPr id="3" name="Content Placeholder 2">
            <a:extLst>
              <a:ext uri="{FF2B5EF4-FFF2-40B4-BE49-F238E27FC236}">
                <a16:creationId xmlns:a16="http://schemas.microsoft.com/office/drawing/2014/main" id="{FC63F7D1-00FE-3F4C-AB9F-363228B72CD1}"/>
              </a:ext>
            </a:extLst>
          </p:cNvPr>
          <p:cNvSpPr>
            <a:spLocks noGrp="1"/>
          </p:cNvSpPr>
          <p:nvPr>
            <p:ph sz="half" idx="1"/>
          </p:nvPr>
        </p:nvSpPr>
        <p:spPr>
          <a:xfrm>
            <a:off x="4949318" y="223132"/>
            <a:ext cx="7157801" cy="6056134"/>
          </a:xfrm>
        </p:spPr>
        <p:txBody>
          <a:bodyPr vert="horz" lIns="91440" tIns="45720" rIns="91440" bIns="45720" rtlCol="0" anchor="ctr">
            <a:normAutofit lnSpcReduction="10000"/>
          </a:bodyPr>
          <a:lstStyle/>
          <a:p>
            <a:pPr>
              <a:buFont typeface="Wingdings" pitchFamily="2" charset="2"/>
              <a:buChar char="§"/>
            </a:pPr>
            <a:r>
              <a:rPr lang="en-US" sz="2400" dirty="0">
                <a:solidFill>
                  <a:srgbClr val="000000"/>
                </a:solidFill>
              </a:rPr>
              <a:t>A credit report has the following information: </a:t>
            </a:r>
          </a:p>
          <a:p>
            <a:pPr marL="914400" lvl="1"/>
            <a:r>
              <a:rPr lang="en-US" b="1" dirty="0">
                <a:solidFill>
                  <a:schemeClr val="accent5">
                    <a:lumMod val="75000"/>
                  </a:schemeClr>
                </a:solidFill>
              </a:rPr>
              <a:t>Personal information- </a:t>
            </a:r>
            <a:r>
              <a:rPr lang="en-US" dirty="0">
                <a:solidFill>
                  <a:srgbClr val="000000"/>
                </a:solidFill>
              </a:rPr>
              <a:t>name, SSN, DOB, Address, phone#</a:t>
            </a:r>
          </a:p>
          <a:p>
            <a:pPr marL="914400" lvl="1"/>
            <a:r>
              <a:rPr lang="en-US" b="1" dirty="0">
                <a:solidFill>
                  <a:schemeClr val="accent5">
                    <a:lumMod val="75000"/>
                  </a:schemeClr>
                </a:solidFill>
              </a:rPr>
              <a:t>Employer history</a:t>
            </a:r>
            <a:r>
              <a:rPr lang="en-US" b="1" dirty="0">
                <a:solidFill>
                  <a:srgbClr val="000000"/>
                </a:solidFill>
              </a:rPr>
              <a:t>- </a:t>
            </a:r>
            <a:r>
              <a:rPr lang="en-US" dirty="0">
                <a:solidFill>
                  <a:srgbClr val="000000"/>
                </a:solidFill>
              </a:rPr>
              <a:t>for identification purposes </a:t>
            </a:r>
          </a:p>
          <a:p>
            <a:pPr marL="914400" lvl="1"/>
            <a:r>
              <a:rPr lang="en-US" b="1" dirty="0">
                <a:solidFill>
                  <a:schemeClr val="accent5">
                    <a:lumMod val="75000"/>
                  </a:schemeClr>
                </a:solidFill>
              </a:rPr>
              <a:t>Consumer statements- </a:t>
            </a:r>
            <a:r>
              <a:rPr lang="en-US" dirty="0">
                <a:solidFill>
                  <a:srgbClr val="000000"/>
                </a:solidFill>
              </a:rPr>
              <a:t>if you’ve disputed something </a:t>
            </a:r>
          </a:p>
          <a:p>
            <a:pPr marL="914400" lvl="1"/>
            <a:r>
              <a:rPr lang="en-US" b="1" dirty="0">
                <a:solidFill>
                  <a:schemeClr val="accent5">
                    <a:lumMod val="75000"/>
                  </a:schemeClr>
                </a:solidFill>
              </a:rPr>
              <a:t>Account information</a:t>
            </a:r>
          </a:p>
          <a:p>
            <a:pPr lvl="2"/>
            <a:r>
              <a:rPr lang="en-US" sz="2400" dirty="0">
                <a:solidFill>
                  <a:srgbClr val="000000"/>
                </a:solidFill>
              </a:rPr>
              <a:t>Open &amp; closed accounts</a:t>
            </a:r>
          </a:p>
          <a:p>
            <a:pPr lvl="2"/>
            <a:r>
              <a:rPr lang="en-US" sz="2400" dirty="0">
                <a:solidFill>
                  <a:srgbClr val="000000"/>
                </a:solidFill>
              </a:rPr>
              <a:t>Date accounts were opened &amp; closed</a:t>
            </a:r>
          </a:p>
          <a:p>
            <a:pPr lvl="2"/>
            <a:r>
              <a:rPr lang="en-US" sz="2400" dirty="0">
                <a:solidFill>
                  <a:srgbClr val="000000"/>
                </a:solidFill>
              </a:rPr>
              <a:t>Payment history</a:t>
            </a:r>
          </a:p>
          <a:p>
            <a:pPr lvl="2"/>
            <a:r>
              <a:rPr lang="en-US" sz="2400" dirty="0">
                <a:solidFill>
                  <a:srgbClr val="000000"/>
                </a:solidFill>
              </a:rPr>
              <a:t>Credit Utilization- </a:t>
            </a:r>
            <a:r>
              <a:rPr lang="en-US" sz="1800" dirty="0">
                <a:solidFill>
                  <a:srgbClr val="000000"/>
                </a:solidFill>
              </a:rPr>
              <a:t>how much are you using</a:t>
            </a:r>
            <a:endParaRPr lang="en-US" sz="2400" dirty="0">
              <a:solidFill>
                <a:srgbClr val="000000"/>
              </a:solidFill>
            </a:endParaRPr>
          </a:p>
          <a:p>
            <a:pPr lvl="2"/>
            <a:r>
              <a:rPr lang="en-US" sz="2400" dirty="0">
                <a:solidFill>
                  <a:srgbClr val="000000"/>
                </a:solidFill>
              </a:rPr>
              <a:t>Current account balance</a:t>
            </a:r>
          </a:p>
          <a:p>
            <a:pPr lvl="2"/>
            <a:r>
              <a:rPr lang="en-US" sz="2400" dirty="0">
                <a:solidFill>
                  <a:srgbClr val="000000"/>
                </a:solidFill>
              </a:rPr>
              <a:t>Loan payment status</a:t>
            </a:r>
          </a:p>
          <a:p>
            <a:pPr marL="914400" lvl="1"/>
            <a:r>
              <a:rPr lang="en-US" b="1" dirty="0">
                <a:solidFill>
                  <a:schemeClr val="accent5">
                    <a:lumMod val="75000"/>
                  </a:schemeClr>
                </a:solidFill>
              </a:rPr>
              <a:t>Public records- </a:t>
            </a:r>
            <a:r>
              <a:rPr lang="en-US" dirty="0">
                <a:solidFill>
                  <a:srgbClr val="000000"/>
                </a:solidFill>
              </a:rPr>
              <a:t>bankruptcies, foreclosure, tax liens, civil judgements </a:t>
            </a:r>
          </a:p>
          <a:p>
            <a:pPr marL="914400" lvl="1"/>
            <a:r>
              <a:rPr lang="en-US" b="1" dirty="0">
                <a:solidFill>
                  <a:schemeClr val="accent5">
                    <a:lumMod val="75000"/>
                  </a:schemeClr>
                </a:solidFill>
              </a:rPr>
              <a:t>Inquiries</a:t>
            </a:r>
            <a:r>
              <a:rPr lang="en-US" b="1" dirty="0">
                <a:solidFill>
                  <a:srgbClr val="000000"/>
                </a:solidFill>
              </a:rPr>
              <a:t>- </a:t>
            </a:r>
            <a:r>
              <a:rPr lang="en-US" dirty="0">
                <a:solidFill>
                  <a:srgbClr val="000000"/>
                </a:solidFill>
              </a:rPr>
              <a:t>hard inquiries (financial institutions)</a:t>
            </a:r>
          </a:p>
          <a:p>
            <a:pPr marL="457200" lvl="1"/>
            <a:endParaRPr lang="en-US" dirty="0">
              <a:solidFill>
                <a:srgbClr val="000000"/>
              </a:solidFill>
            </a:endParaRPr>
          </a:p>
        </p:txBody>
      </p:sp>
      <p:sp>
        <p:nvSpPr>
          <p:cNvPr id="6" name="Rectangle 5">
            <a:extLst>
              <a:ext uri="{FF2B5EF4-FFF2-40B4-BE49-F238E27FC236}">
                <a16:creationId xmlns:a16="http://schemas.microsoft.com/office/drawing/2014/main" id="{29DA203A-7794-E143-A134-80660021321A}"/>
              </a:ext>
            </a:extLst>
          </p:cNvPr>
          <p:cNvSpPr/>
          <p:nvPr/>
        </p:nvSpPr>
        <p:spPr>
          <a:xfrm>
            <a:off x="5648446" y="6007261"/>
            <a:ext cx="6308202" cy="694481"/>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l="50000" t="50000" r="50000" b="50000"/>
            </a:path>
            <a:tileRect/>
          </a:gra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You can dispute the report if you find incorrect information</a:t>
            </a:r>
          </a:p>
        </p:txBody>
      </p:sp>
    </p:spTree>
    <p:extLst>
      <p:ext uri="{BB962C8B-B14F-4D97-AF65-F5344CB8AC3E}">
        <p14:creationId xmlns:p14="http://schemas.microsoft.com/office/powerpoint/2010/main" val="20053149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7D8A94FC-F843-5B42-8B6C-9B1BC9EE4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098043"/>
            <a:ext cx="10905066" cy="4661914"/>
          </a:xfrm>
          <a:prstGeom prst="rect">
            <a:avLst/>
          </a:prstGeom>
        </p:spPr>
      </p:pic>
    </p:spTree>
    <p:extLst>
      <p:ext uri="{BB962C8B-B14F-4D97-AF65-F5344CB8AC3E}">
        <p14:creationId xmlns:p14="http://schemas.microsoft.com/office/powerpoint/2010/main" val="34966971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893846-7F1F-C246-9C74-DA89200CB13E}"/>
              </a:ext>
            </a:extLst>
          </p:cNvPr>
          <p:cNvSpPr>
            <a:spLocks noGrp="1"/>
          </p:cNvSpPr>
          <p:nvPr>
            <p:ph type="title"/>
          </p:nvPr>
        </p:nvSpPr>
        <p:spPr>
          <a:xfrm>
            <a:off x="336884" y="914400"/>
            <a:ext cx="4332307"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Credit Score Factors</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0EAA93E-65EA-7D40-83AC-63F9FDBE0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822" y="696866"/>
            <a:ext cx="6553545" cy="5472210"/>
          </a:xfrm>
          <a:prstGeom prst="rect">
            <a:avLst/>
          </a:prstGeom>
        </p:spPr>
      </p:pic>
    </p:spTree>
    <p:extLst>
      <p:ext uri="{BB962C8B-B14F-4D97-AF65-F5344CB8AC3E}">
        <p14:creationId xmlns:p14="http://schemas.microsoft.com/office/powerpoint/2010/main" val="2937084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9"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0" name="Oval 9">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1"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3" name="Content Placeholder 2">
            <a:extLst>
              <a:ext uri="{FF2B5EF4-FFF2-40B4-BE49-F238E27FC236}">
                <a16:creationId xmlns:a16="http://schemas.microsoft.com/office/drawing/2014/main" id="{1A0AE968-D1A6-3D4E-B9C7-1EA3F676B683}"/>
              </a:ext>
            </a:extLst>
          </p:cNvPr>
          <p:cNvSpPr>
            <a:spLocks noGrp="1"/>
          </p:cNvSpPr>
          <p:nvPr>
            <p:ph type="body" idx="1"/>
          </p:nvPr>
        </p:nvSpPr>
        <p:spPr>
          <a:xfrm>
            <a:off x="1524000" y="4495800"/>
            <a:ext cx="9144000" cy="1410730"/>
          </a:xfrm>
        </p:spPr>
        <p:txBody>
          <a:bodyPr vert="horz" lIns="91440" tIns="45720" rIns="91440" bIns="45720" rtlCol="0">
            <a:normAutofit/>
          </a:bodyPr>
          <a:lstStyle/>
          <a:p>
            <a:pPr algn="ctr"/>
            <a:r>
              <a:rPr lang="en-US" sz="3200" b="1" kern="1200" dirty="0">
                <a:solidFill>
                  <a:schemeClr val="tx1"/>
                </a:solidFill>
                <a:latin typeface="+mn-lt"/>
                <a:ea typeface="+mn-ea"/>
                <a:cs typeface="+mn-cs"/>
              </a:rPr>
              <a:t>This is a network of savers, investors, and financial institutions that work together to transfer savings to investment use.</a:t>
            </a:r>
          </a:p>
        </p:txBody>
      </p:sp>
      <p:sp>
        <p:nvSpPr>
          <p:cNvPr id="13" name="Rectangle 12">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9670B32-005A-5C40-AB94-5F2DD0D835A4}"/>
              </a:ext>
            </a:extLst>
          </p:cNvPr>
          <p:cNvSpPr>
            <a:spLocks noGrp="1"/>
          </p:cNvSpPr>
          <p:nvPr>
            <p:ph type="title"/>
          </p:nvPr>
        </p:nvSpPr>
        <p:spPr>
          <a:xfrm>
            <a:off x="1524000" y="2776538"/>
            <a:ext cx="9144000" cy="1381188"/>
          </a:xfrm>
        </p:spPr>
        <p:txBody>
          <a:bodyPr vert="horz" lIns="91440" tIns="45720" rIns="91440" bIns="45720" rtlCol="0" anchor="ctr">
            <a:normAutofit/>
          </a:bodyPr>
          <a:lstStyle/>
          <a:p>
            <a:pPr algn="ctr"/>
            <a:r>
              <a:rPr lang="en-US" sz="4000" kern="1200" dirty="0">
                <a:solidFill>
                  <a:schemeClr val="bg2"/>
                </a:solidFill>
                <a:latin typeface="+mj-lt"/>
                <a:ea typeface="+mj-ea"/>
                <a:cs typeface="+mj-cs"/>
              </a:rPr>
              <a:t>Financial System</a:t>
            </a:r>
          </a:p>
        </p:txBody>
      </p:sp>
    </p:spTree>
    <p:extLst>
      <p:ext uri="{BB962C8B-B14F-4D97-AF65-F5344CB8AC3E}">
        <p14:creationId xmlns:p14="http://schemas.microsoft.com/office/powerpoint/2010/main" val="3439321742"/>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B3005-2EFA-394E-A3B8-65195AEBB169}"/>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What do Credit Scores mean? </a:t>
            </a:r>
          </a:p>
        </p:txBody>
      </p:sp>
      <p:sp>
        <p:nvSpPr>
          <p:cNvPr id="3" name="Content Placeholder 2">
            <a:extLst>
              <a:ext uri="{FF2B5EF4-FFF2-40B4-BE49-F238E27FC236}">
                <a16:creationId xmlns:a16="http://schemas.microsoft.com/office/drawing/2014/main" id="{208030B4-53E5-1C4F-93F9-CB562F37A354}"/>
              </a:ext>
            </a:extLst>
          </p:cNvPr>
          <p:cNvSpPr>
            <a:spLocks noGrp="1"/>
          </p:cNvSpPr>
          <p:nvPr>
            <p:ph idx="1"/>
          </p:nvPr>
        </p:nvSpPr>
        <p:spPr>
          <a:xfrm>
            <a:off x="643468" y="2638044"/>
            <a:ext cx="3363974" cy="3415622"/>
          </a:xfrm>
        </p:spPr>
        <p:txBody>
          <a:bodyPr>
            <a:normAutofit/>
          </a:bodyPr>
          <a:lstStyle/>
          <a:p>
            <a:r>
              <a:rPr lang="en-US" sz="2000">
                <a:solidFill>
                  <a:schemeClr val="bg1"/>
                </a:solidFill>
              </a:rPr>
              <a:t>Scores range from 300-850</a:t>
            </a:r>
          </a:p>
        </p:txBody>
      </p:sp>
      <p:pic>
        <p:nvPicPr>
          <p:cNvPr id="5" name="Picture 4">
            <a:extLst>
              <a:ext uri="{FF2B5EF4-FFF2-40B4-BE49-F238E27FC236}">
                <a16:creationId xmlns:a16="http://schemas.microsoft.com/office/drawing/2014/main" id="{CE3739E0-E258-7244-B652-95B5A444D932}"/>
              </a:ext>
            </a:extLst>
          </p:cNvPr>
          <p:cNvPicPr>
            <a:picLocks noChangeAspect="1"/>
          </p:cNvPicPr>
          <p:nvPr/>
        </p:nvPicPr>
        <p:blipFill>
          <a:blip r:embed="rId2"/>
          <a:stretch>
            <a:fillRect/>
          </a:stretch>
        </p:blipFill>
        <p:spPr>
          <a:xfrm>
            <a:off x="5011838" y="643467"/>
            <a:ext cx="6857931" cy="5400620"/>
          </a:xfrm>
          <a:prstGeom prst="rect">
            <a:avLst/>
          </a:prstGeom>
        </p:spPr>
      </p:pic>
    </p:spTree>
    <p:extLst>
      <p:ext uri="{BB962C8B-B14F-4D97-AF65-F5344CB8AC3E}">
        <p14:creationId xmlns:p14="http://schemas.microsoft.com/office/powerpoint/2010/main" val="4940183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03AFAD-2B15-A644-9325-537C889836B4}"/>
              </a:ext>
            </a:extLst>
          </p:cNvPr>
          <p:cNvSpPr>
            <a:spLocks noGrp="1"/>
          </p:cNvSpPr>
          <p:nvPr>
            <p:ph idx="1"/>
          </p:nvPr>
        </p:nvSpPr>
        <p:spPr>
          <a:xfrm>
            <a:off x="3838095" y="259197"/>
            <a:ext cx="3837973" cy="2906493"/>
          </a:xfrm>
        </p:spPr>
        <p:txBody>
          <a:bodyPr>
            <a:normAutofit fontScale="62500" lnSpcReduction="20000"/>
          </a:bodyPr>
          <a:lstStyle/>
          <a:p>
            <a:pPr marL="0" indent="0" fontAlgn="base">
              <a:buNone/>
            </a:pPr>
            <a:r>
              <a:rPr lang="en-US" b="1" dirty="0"/>
              <a:t>Credit utilization </a:t>
            </a:r>
            <a:r>
              <a:rPr lang="en-US" dirty="0"/>
              <a:t>30%</a:t>
            </a:r>
          </a:p>
          <a:p>
            <a:pPr fontAlgn="base"/>
            <a:r>
              <a:rPr lang="en-US" dirty="0"/>
              <a:t>Missing a card or loan payment</a:t>
            </a:r>
          </a:p>
          <a:p>
            <a:pPr fontAlgn="base"/>
            <a:r>
              <a:rPr lang="en-US" dirty="0"/>
              <a:t>Maxing out a credit card</a:t>
            </a:r>
          </a:p>
          <a:p>
            <a:pPr fontAlgn="base"/>
            <a:r>
              <a:rPr lang="en-US" dirty="0"/>
              <a:t>Debt consolidation</a:t>
            </a:r>
          </a:p>
          <a:p>
            <a:pPr fontAlgn="base"/>
            <a:r>
              <a:rPr lang="en-US" dirty="0"/>
              <a:t>Refinancing a home, student or car loan</a:t>
            </a:r>
          </a:p>
          <a:p>
            <a:pPr fontAlgn="base"/>
            <a:r>
              <a:rPr lang="en-US" dirty="0"/>
              <a:t>Canceling a credit card</a:t>
            </a:r>
          </a:p>
          <a:p>
            <a:pPr fontAlgn="base"/>
            <a:r>
              <a:rPr lang="en-US" dirty="0"/>
              <a:t>Being an authorized user on someone’s bad account</a:t>
            </a:r>
          </a:p>
          <a:p>
            <a:pPr fontAlgn="base"/>
            <a:r>
              <a:rPr lang="en-US" dirty="0"/>
              <a:t>Credit report errors</a:t>
            </a:r>
          </a:p>
          <a:p>
            <a:endParaRPr lang="en-US" dirty="0"/>
          </a:p>
        </p:txBody>
      </p:sp>
      <p:sp>
        <p:nvSpPr>
          <p:cNvPr id="4" name="Content Placeholder 2">
            <a:extLst>
              <a:ext uri="{FF2B5EF4-FFF2-40B4-BE49-F238E27FC236}">
                <a16:creationId xmlns:a16="http://schemas.microsoft.com/office/drawing/2014/main" id="{939BD7EF-863B-754C-A367-67DC90218132}"/>
              </a:ext>
            </a:extLst>
          </p:cNvPr>
          <p:cNvSpPr txBox="1">
            <a:spLocks/>
          </p:cNvSpPr>
          <p:nvPr/>
        </p:nvSpPr>
        <p:spPr>
          <a:xfrm>
            <a:off x="339162" y="1238378"/>
            <a:ext cx="4150489" cy="443627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b="1" dirty="0"/>
              <a:t>Payment history </a:t>
            </a:r>
            <a:r>
              <a:rPr lang="en-US" dirty="0"/>
              <a:t>35%</a:t>
            </a:r>
          </a:p>
          <a:p>
            <a:pPr fontAlgn="base"/>
            <a:r>
              <a:rPr lang="en-US" dirty="0"/>
              <a:t>Missing a card or loan payment</a:t>
            </a:r>
          </a:p>
          <a:p>
            <a:pPr fontAlgn="base"/>
            <a:r>
              <a:rPr lang="en-US" dirty="0"/>
              <a:t>Collections and charge-offs</a:t>
            </a:r>
          </a:p>
          <a:p>
            <a:pPr fontAlgn="base"/>
            <a:r>
              <a:rPr lang="en-US" dirty="0"/>
              <a:t>Bankruptcy</a:t>
            </a:r>
          </a:p>
          <a:p>
            <a:pPr fontAlgn="base"/>
            <a:r>
              <a:rPr lang="en-US" dirty="0"/>
              <a:t>Foreclosure</a:t>
            </a:r>
          </a:p>
          <a:p>
            <a:pPr fontAlgn="base"/>
            <a:r>
              <a:rPr lang="en-US" dirty="0"/>
              <a:t>Deed in lieu</a:t>
            </a:r>
          </a:p>
          <a:p>
            <a:pPr fontAlgn="base"/>
            <a:r>
              <a:rPr lang="en-US" dirty="0"/>
              <a:t>Short sale</a:t>
            </a:r>
          </a:p>
          <a:p>
            <a:pPr fontAlgn="base"/>
            <a:r>
              <a:rPr lang="en-US" dirty="0"/>
              <a:t>Tax lien</a:t>
            </a:r>
          </a:p>
          <a:p>
            <a:pPr fontAlgn="base"/>
            <a:r>
              <a:rPr lang="en-US" dirty="0"/>
              <a:t>Debt settlement</a:t>
            </a:r>
          </a:p>
          <a:p>
            <a:pPr fontAlgn="base"/>
            <a:r>
              <a:rPr lang="en-US" dirty="0"/>
              <a:t>Refinancing a home, student or car loan</a:t>
            </a:r>
          </a:p>
          <a:p>
            <a:pPr fontAlgn="base"/>
            <a:r>
              <a:rPr lang="en-US" dirty="0"/>
              <a:t>Being an authorized user on someone’s “bad” account</a:t>
            </a:r>
          </a:p>
          <a:p>
            <a:pPr fontAlgn="base"/>
            <a:r>
              <a:rPr lang="en-US" dirty="0"/>
              <a:t>Not having a credit card</a:t>
            </a:r>
          </a:p>
          <a:p>
            <a:pPr fontAlgn="base"/>
            <a:r>
              <a:rPr lang="en-US" dirty="0"/>
              <a:t>Credit report errors</a:t>
            </a:r>
          </a:p>
          <a:p>
            <a:endParaRPr lang="en-US" dirty="0"/>
          </a:p>
        </p:txBody>
      </p:sp>
      <p:sp>
        <p:nvSpPr>
          <p:cNvPr id="5" name="Rectangle 4">
            <a:extLst>
              <a:ext uri="{FF2B5EF4-FFF2-40B4-BE49-F238E27FC236}">
                <a16:creationId xmlns:a16="http://schemas.microsoft.com/office/drawing/2014/main" id="{01DEA4F5-E093-EA47-B885-D810AFE40BB7}"/>
              </a:ext>
            </a:extLst>
          </p:cNvPr>
          <p:cNvSpPr/>
          <p:nvPr/>
        </p:nvSpPr>
        <p:spPr>
          <a:xfrm>
            <a:off x="7978816" y="999014"/>
            <a:ext cx="4024131" cy="1754326"/>
          </a:xfrm>
          <a:prstGeom prst="rect">
            <a:avLst/>
          </a:prstGeom>
        </p:spPr>
        <p:txBody>
          <a:bodyPr wrap="square">
            <a:spAutoFit/>
          </a:bodyPr>
          <a:lstStyle/>
          <a:p>
            <a:pPr fontAlgn="base"/>
            <a:r>
              <a:rPr lang="en-US" b="1" dirty="0">
                <a:solidFill>
                  <a:srgbClr val="333333"/>
                </a:solidFill>
              </a:rPr>
              <a:t>Length of credit history </a:t>
            </a:r>
            <a:r>
              <a:rPr lang="en-US" dirty="0">
                <a:solidFill>
                  <a:srgbClr val="333333"/>
                </a:solidFill>
              </a:rPr>
              <a:t>15%</a:t>
            </a:r>
          </a:p>
          <a:p>
            <a:pPr fontAlgn="base">
              <a:buFont typeface="Arial" panose="020B0604020202020204" pitchFamily="34" charset="0"/>
              <a:buChar char="•"/>
            </a:pPr>
            <a:r>
              <a:rPr lang="en-US" dirty="0">
                <a:solidFill>
                  <a:srgbClr val="333333"/>
                </a:solidFill>
              </a:rPr>
              <a:t>Applying for too many credit cards</a:t>
            </a:r>
          </a:p>
          <a:p>
            <a:pPr fontAlgn="base">
              <a:buFont typeface="Arial" panose="020B0604020202020204" pitchFamily="34" charset="0"/>
              <a:buChar char="•"/>
            </a:pPr>
            <a:r>
              <a:rPr lang="en-US" dirty="0">
                <a:solidFill>
                  <a:srgbClr val="333333"/>
                </a:solidFill>
              </a:rPr>
              <a:t>Refinancing a home, student or car loan</a:t>
            </a:r>
          </a:p>
          <a:p>
            <a:pPr fontAlgn="base">
              <a:buFont typeface="Arial" panose="020B0604020202020204" pitchFamily="34" charset="0"/>
              <a:buChar char="•"/>
            </a:pPr>
            <a:r>
              <a:rPr lang="en-US" dirty="0">
                <a:solidFill>
                  <a:srgbClr val="333333"/>
                </a:solidFill>
              </a:rPr>
              <a:t>Canceling a credit card</a:t>
            </a:r>
          </a:p>
          <a:p>
            <a:pPr fontAlgn="base">
              <a:buFont typeface="Arial" panose="020B0604020202020204" pitchFamily="34" charset="0"/>
              <a:buChar char="•"/>
            </a:pPr>
            <a:r>
              <a:rPr lang="en-US" dirty="0">
                <a:solidFill>
                  <a:srgbClr val="333333"/>
                </a:solidFill>
              </a:rPr>
              <a:t>Not having a credit card</a:t>
            </a:r>
          </a:p>
          <a:p>
            <a:pPr fontAlgn="base">
              <a:buFont typeface="Arial" panose="020B0604020202020204" pitchFamily="34" charset="0"/>
              <a:buChar char="•"/>
            </a:pPr>
            <a:r>
              <a:rPr lang="en-US" dirty="0">
                <a:solidFill>
                  <a:srgbClr val="333333"/>
                </a:solidFill>
              </a:rPr>
              <a:t>Credit report errors</a:t>
            </a:r>
            <a:endParaRPr lang="en-US" b="0" i="0" dirty="0">
              <a:solidFill>
                <a:srgbClr val="333333"/>
              </a:solidFill>
              <a:effectLst/>
            </a:endParaRPr>
          </a:p>
        </p:txBody>
      </p:sp>
      <p:sp>
        <p:nvSpPr>
          <p:cNvPr id="6" name="Rectangle 5">
            <a:extLst>
              <a:ext uri="{FF2B5EF4-FFF2-40B4-BE49-F238E27FC236}">
                <a16:creationId xmlns:a16="http://schemas.microsoft.com/office/drawing/2014/main" id="{906847CE-C2DB-AB4F-84BD-B7547F645354}"/>
              </a:ext>
            </a:extLst>
          </p:cNvPr>
          <p:cNvSpPr/>
          <p:nvPr/>
        </p:nvSpPr>
        <p:spPr>
          <a:xfrm>
            <a:off x="8106137" y="3089334"/>
            <a:ext cx="3896810" cy="2585323"/>
          </a:xfrm>
          <a:prstGeom prst="rect">
            <a:avLst/>
          </a:prstGeom>
        </p:spPr>
        <p:txBody>
          <a:bodyPr wrap="square">
            <a:spAutoFit/>
          </a:bodyPr>
          <a:lstStyle/>
          <a:p>
            <a:pPr fontAlgn="base"/>
            <a:r>
              <a:rPr lang="en-US" b="1" dirty="0">
                <a:solidFill>
                  <a:srgbClr val="333333"/>
                </a:solidFill>
              </a:rPr>
              <a:t>New credit </a:t>
            </a:r>
            <a:r>
              <a:rPr lang="en-US" dirty="0">
                <a:solidFill>
                  <a:srgbClr val="333333"/>
                </a:solidFill>
              </a:rPr>
              <a:t>10%</a:t>
            </a:r>
          </a:p>
          <a:p>
            <a:pPr fontAlgn="base">
              <a:buFont typeface="Arial" panose="020B0604020202020204" pitchFamily="34" charset="0"/>
              <a:buChar char="•"/>
            </a:pPr>
            <a:r>
              <a:rPr lang="en-US" dirty="0">
                <a:solidFill>
                  <a:srgbClr val="333333"/>
                </a:solidFill>
              </a:rPr>
              <a:t>Hard inquiries</a:t>
            </a:r>
          </a:p>
          <a:p>
            <a:pPr fontAlgn="base">
              <a:buFont typeface="Arial" panose="020B0604020202020204" pitchFamily="34" charset="0"/>
              <a:buChar char="•"/>
            </a:pPr>
            <a:r>
              <a:rPr lang="en-US" dirty="0">
                <a:solidFill>
                  <a:srgbClr val="333333"/>
                </a:solidFill>
              </a:rPr>
              <a:t>Applying for too many credit cards</a:t>
            </a:r>
          </a:p>
          <a:p>
            <a:pPr fontAlgn="base">
              <a:buFont typeface="Arial" panose="020B0604020202020204" pitchFamily="34" charset="0"/>
              <a:buChar char="•"/>
            </a:pPr>
            <a:r>
              <a:rPr lang="en-US" dirty="0">
                <a:solidFill>
                  <a:srgbClr val="333333"/>
                </a:solidFill>
              </a:rPr>
              <a:t>Debt consolidation</a:t>
            </a:r>
          </a:p>
          <a:p>
            <a:pPr fontAlgn="base">
              <a:buFont typeface="Arial" panose="020B0604020202020204" pitchFamily="34" charset="0"/>
              <a:buChar char="•"/>
            </a:pPr>
            <a:r>
              <a:rPr lang="en-US" dirty="0">
                <a:solidFill>
                  <a:srgbClr val="333333"/>
                </a:solidFill>
              </a:rPr>
              <a:t>Refinancing a home, student or car loan</a:t>
            </a:r>
          </a:p>
          <a:p>
            <a:pPr fontAlgn="base">
              <a:buFont typeface="Arial" panose="020B0604020202020204" pitchFamily="34" charset="0"/>
              <a:buChar char="•"/>
            </a:pPr>
            <a:r>
              <a:rPr lang="en-US" dirty="0">
                <a:solidFill>
                  <a:srgbClr val="333333"/>
                </a:solidFill>
              </a:rPr>
              <a:t>Errors in your credit report</a:t>
            </a:r>
          </a:p>
          <a:p>
            <a:pPr fontAlgn="base"/>
            <a:br>
              <a:rPr lang="en-US" dirty="0">
                <a:solidFill>
                  <a:srgbClr val="333333"/>
                </a:solidFill>
                <a:latin typeface="inherit"/>
              </a:rPr>
            </a:br>
            <a:endParaRPr lang="en-US" b="0" i="0" dirty="0">
              <a:solidFill>
                <a:srgbClr val="333333"/>
              </a:solidFill>
              <a:effectLst/>
              <a:latin typeface="inherit"/>
            </a:endParaRPr>
          </a:p>
        </p:txBody>
      </p:sp>
      <p:sp>
        <p:nvSpPr>
          <p:cNvPr id="7" name="Rectangle 6">
            <a:extLst>
              <a:ext uri="{FF2B5EF4-FFF2-40B4-BE49-F238E27FC236}">
                <a16:creationId xmlns:a16="http://schemas.microsoft.com/office/drawing/2014/main" id="{696C9224-30DE-6245-BD03-589041795CCC}"/>
              </a:ext>
            </a:extLst>
          </p:cNvPr>
          <p:cNvSpPr/>
          <p:nvPr/>
        </p:nvSpPr>
        <p:spPr>
          <a:xfrm>
            <a:off x="4561451" y="3496843"/>
            <a:ext cx="3329651" cy="923330"/>
          </a:xfrm>
          <a:prstGeom prst="rect">
            <a:avLst/>
          </a:prstGeom>
        </p:spPr>
        <p:txBody>
          <a:bodyPr wrap="square">
            <a:spAutoFit/>
          </a:bodyPr>
          <a:lstStyle/>
          <a:p>
            <a:pPr fontAlgn="base"/>
            <a:r>
              <a:rPr lang="en-US" b="1" dirty="0">
                <a:solidFill>
                  <a:srgbClr val="333333"/>
                </a:solidFill>
                <a:latin typeface="Sofia Pro"/>
              </a:rPr>
              <a:t>Credit mix </a:t>
            </a:r>
            <a:r>
              <a:rPr lang="en-US" dirty="0">
                <a:solidFill>
                  <a:srgbClr val="333333"/>
                </a:solidFill>
                <a:latin typeface="Open Sans"/>
              </a:rPr>
              <a:t>10%</a:t>
            </a:r>
          </a:p>
          <a:p>
            <a:pPr fontAlgn="base">
              <a:buFont typeface="Arial" panose="020B0604020202020204" pitchFamily="34" charset="0"/>
              <a:buChar char="•"/>
            </a:pPr>
            <a:r>
              <a:rPr lang="en-US" dirty="0">
                <a:solidFill>
                  <a:srgbClr val="333333"/>
                </a:solidFill>
                <a:latin typeface="inherit"/>
              </a:rPr>
              <a:t>Applying for too many credit cards</a:t>
            </a:r>
            <a:endParaRPr lang="en-US" b="0" i="0" dirty="0">
              <a:solidFill>
                <a:srgbClr val="333333"/>
              </a:solidFill>
              <a:effectLst/>
              <a:latin typeface="inherit"/>
            </a:endParaRPr>
          </a:p>
        </p:txBody>
      </p:sp>
      <p:sp>
        <p:nvSpPr>
          <p:cNvPr id="9" name="Rectangle 8">
            <a:extLst>
              <a:ext uri="{FF2B5EF4-FFF2-40B4-BE49-F238E27FC236}">
                <a16:creationId xmlns:a16="http://schemas.microsoft.com/office/drawing/2014/main" id="{DA94335A-C2B1-1741-B435-8BE19934B7B7}"/>
              </a:ext>
            </a:extLst>
          </p:cNvPr>
          <p:cNvSpPr/>
          <p:nvPr/>
        </p:nvSpPr>
        <p:spPr>
          <a:xfrm>
            <a:off x="297327" y="75684"/>
            <a:ext cx="3329651" cy="523220"/>
          </a:xfrm>
          <a:prstGeom prst="rect">
            <a:avLst/>
          </a:prstGeom>
        </p:spPr>
        <p:txBody>
          <a:bodyPr wrap="square">
            <a:spAutoFit/>
          </a:bodyPr>
          <a:lstStyle/>
          <a:p>
            <a:pPr fontAlgn="base"/>
            <a:r>
              <a:rPr lang="en-US" sz="2800" b="1" dirty="0">
                <a:solidFill>
                  <a:schemeClr val="accent1">
                    <a:lumMod val="75000"/>
                  </a:schemeClr>
                </a:solidFill>
                <a:latin typeface="Sofia Pro"/>
              </a:rPr>
              <a:t>Negatives</a:t>
            </a:r>
            <a:endParaRPr lang="en-US" sz="2800" b="0" i="0" dirty="0">
              <a:solidFill>
                <a:schemeClr val="accent1">
                  <a:lumMod val="75000"/>
                </a:schemeClr>
              </a:solidFill>
              <a:effectLst/>
              <a:latin typeface="inherit"/>
            </a:endParaRPr>
          </a:p>
        </p:txBody>
      </p:sp>
    </p:spTree>
    <p:extLst>
      <p:ext uri="{BB962C8B-B14F-4D97-AF65-F5344CB8AC3E}">
        <p14:creationId xmlns:p14="http://schemas.microsoft.com/office/powerpoint/2010/main" val="12311257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037C0-C5BA-E14F-B81D-CE1EC6787B3C}"/>
              </a:ext>
            </a:extLst>
          </p:cNvPr>
          <p:cNvSpPr>
            <a:spLocks noGrp="1"/>
          </p:cNvSpPr>
          <p:nvPr>
            <p:ph type="title"/>
          </p:nvPr>
        </p:nvSpPr>
        <p:spPr>
          <a:xfrm>
            <a:off x="838200" y="191504"/>
            <a:ext cx="10515600" cy="1325563"/>
          </a:xfrm>
        </p:spPr>
        <p:txBody>
          <a:bodyPr/>
          <a:lstStyle/>
          <a:p>
            <a:r>
              <a:rPr lang="en-US" dirty="0"/>
              <a:t>Positive Credit Score habits</a:t>
            </a:r>
          </a:p>
        </p:txBody>
      </p:sp>
      <p:sp>
        <p:nvSpPr>
          <p:cNvPr id="3" name="Content Placeholder 2">
            <a:extLst>
              <a:ext uri="{FF2B5EF4-FFF2-40B4-BE49-F238E27FC236}">
                <a16:creationId xmlns:a16="http://schemas.microsoft.com/office/drawing/2014/main" id="{F09BBBBA-ACEA-D547-8069-068D29191C7C}"/>
              </a:ext>
            </a:extLst>
          </p:cNvPr>
          <p:cNvSpPr>
            <a:spLocks noGrp="1"/>
          </p:cNvSpPr>
          <p:nvPr>
            <p:ph idx="1"/>
          </p:nvPr>
        </p:nvSpPr>
        <p:spPr>
          <a:xfrm>
            <a:off x="266217" y="1238491"/>
            <a:ext cx="11736729" cy="4938472"/>
          </a:xfrm>
        </p:spPr>
        <p:txBody>
          <a:bodyPr>
            <a:normAutofit fontScale="85000" lnSpcReduction="20000"/>
          </a:bodyPr>
          <a:lstStyle/>
          <a:p>
            <a:pPr marL="514350" indent="-514350">
              <a:buAutoNum type="arabicPeriod"/>
            </a:pPr>
            <a:r>
              <a:rPr lang="en-US" dirty="0"/>
              <a:t>Get your free credit report</a:t>
            </a:r>
          </a:p>
          <a:p>
            <a:pPr marL="514350" indent="-514350">
              <a:buAutoNum type="arabicPeriod"/>
            </a:pPr>
            <a:r>
              <a:rPr lang="en-US" dirty="0"/>
              <a:t>Review your report thoroughly- if there are mistakes, fix them</a:t>
            </a:r>
          </a:p>
          <a:p>
            <a:pPr marL="514350" indent="-514350">
              <a:buAutoNum type="arabicPeriod"/>
            </a:pPr>
            <a:r>
              <a:rPr lang="en-US" dirty="0"/>
              <a:t>Start paying bills on time- set yourself a reminder or use automatic draft.</a:t>
            </a:r>
          </a:p>
          <a:p>
            <a:pPr marL="514350" indent="-514350">
              <a:buAutoNum type="arabicPeriod"/>
            </a:pPr>
            <a:r>
              <a:rPr lang="en-US" dirty="0"/>
              <a:t>Focus on your credit card bills</a:t>
            </a:r>
          </a:p>
          <a:p>
            <a:pPr marL="514350" indent="-514350">
              <a:buAutoNum type="arabicPeriod"/>
            </a:pPr>
            <a:r>
              <a:rPr lang="en-US" dirty="0"/>
              <a:t>Avoid opening new accounts</a:t>
            </a:r>
          </a:p>
          <a:p>
            <a:pPr marL="514350" indent="-514350">
              <a:buAutoNum type="arabicPeriod"/>
            </a:pPr>
            <a:r>
              <a:rPr lang="en-US" dirty="0"/>
              <a:t>Keep late payments under 30 days</a:t>
            </a:r>
          </a:p>
          <a:p>
            <a:pPr marL="514350" indent="-514350">
              <a:buAutoNum type="arabicPeriod"/>
            </a:pPr>
            <a:r>
              <a:rPr lang="en-US" dirty="0"/>
              <a:t>Establish a credit score objective</a:t>
            </a:r>
          </a:p>
          <a:p>
            <a:pPr marL="514350" indent="-514350">
              <a:buAutoNum type="arabicPeriod"/>
            </a:pPr>
            <a:r>
              <a:rPr lang="en-US" dirty="0"/>
              <a:t>Avoid high credit card balances</a:t>
            </a:r>
          </a:p>
          <a:p>
            <a:pPr marL="514350" indent="-514350">
              <a:buAutoNum type="arabicPeriod"/>
            </a:pPr>
            <a:r>
              <a:rPr lang="en-US" dirty="0"/>
              <a:t>Set up automatic payments</a:t>
            </a:r>
          </a:p>
          <a:p>
            <a:pPr marL="514350" indent="-514350">
              <a:buAutoNum type="arabicPeriod"/>
            </a:pPr>
            <a:r>
              <a:rPr lang="en-US" dirty="0"/>
              <a:t>Keep your longest account open</a:t>
            </a:r>
          </a:p>
          <a:p>
            <a:pPr marL="514350" indent="-514350">
              <a:buAutoNum type="arabicPeriod"/>
            </a:pPr>
            <a:r>
              <a:rPr lang="en-US" dirty="0"/>
              <a:t>Create &amp; sustain an emergency fund</a:t>
            </a:r>
          </a:p>
          <a:p>
            <a:pPr marL="514350" indent="-514350">
              <a:buAutoNum type="arabicPeriod"/>
            </a:pPr>
            <a:r>
              <a:rPr lang="en-US" dirty="0"/>
              <a:t>Stay away from pricey credit monitoring providers- You can usually get free credit score through your bank or credit card. </a:t>
            </a:r>
          </a:p>
          <a:p>
            <a:pPr marL="514350" indent="-514350">
              <a:buAutoNum type="arabicPeriod"/>
            </a:pPr>
            <a:endParaRPr lang="en-US" dirty="0"/>
          </a:p>
        </p:txBody>
      </p:sp>
    </p:spTree>
    <p:extLst>
      <p:ext uri="{BB962C8B-B14F-4D97-AF65-F5344CB8AC3E}">
        <p14:creationId xmlns:p14="http://schemas.microsoft.com/office/powerpoint/2010/main" val="7426625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DAFE08A9-8404-D742-9089-4E15245B94A8}"/>
              </a:ext>
            </a:extLst>
          </p:cNvPr>
          <p:cNvPicPr>
            <a:picLocks noGrp="1" noChangeAspect="1"/>
          </p:cNvPicPr>
          <p:nvPr>
            <p:ph idx="1"/>
          </p:nvPr>
        </p:nvPicPr>
        <p:blipFill>
          <a:blip r:embed="rId2"/>
          <a:stretch>
            <a:fillRect/>
          </a:stretch>
        </p:blipFill>
        <p:spPr>
          <a:xfrm>
            <a:off x="1639146" y="643466"/>
            <a:ext cx="8913707" cy="5571067"/>
          </a:xfrm>
          <a:prstGeom prst="rect">
            <a:avLst/>
          </a:prstGeom>
        </p:spPr>
      </p:pic>
    </p:spTree>
    <p:extLst>
      <p:ext uri="{BB962C8B-B14F-4D97-AF65-F5344CB8AC3E}">
        <p14:creationId xmlns:p14="http://schemas.microsoft.com/office/powerpoint/2010/main" val="38797641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AE457D-0397-41A5-A1CF-4C80622841D7}"/>
              </a:ext>
              <a:ext uri="{C183D7F6-B498-43B3-948B-1728B52AA6E4}">
                <adec:decorative xmlns:adec="http://schemas.microsoft.com/office/drawing/2017/decorative" val="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p:blipFill>
        <p:spPr>
          <a:xfrm>
            <a:off x="292100" y="362320"/>
            <a:ext cx="11607800" cy="6133360"/>
          </a:xfrm>
          <a:prstGeom prst="rect">
            <a:avLst/>
          </a:prstGeom>
        </p:spPr>
      </p:pic>
      <p:sp>
        <p:nvSpPr>
          <p:cNvPr id="6" name="Rectangle 5">
            <a:extLst>
              <a:ext uri="{FF2B5EF4-FFF2-40B4-BE49-F238E27FC236}">
                <a16:creationId xmlns:a16="http://schemas.microsoft.com/office/drawing/2014/main" id="{3016AF48-2AA8-4B78-82AB-CE8B9E71F21F}"/>
              </a:ext>
              <a:ext uri="{C183D7F6-B498-43B3-948B-1728B52AA6E4}">
                <adec:decorative xmlns:adec="http://schemas.microsoft.com/office/drawing/2017/decorative" val="1"/>
              </a:ext>
            </a:extLst>
          </p:cNvPr>
          <p:cNvSpPr/>
          <p:nvPr/>
        </p:nvSpPr>
        <p:spPr>
          <a:xfrm>
            <a:off x="0" y="1701800"/>
            <a:ext cx="12192000" cy="34544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DC4CCBA-12AD-4433-A381-A03661E3D927}"/>
              </a:ext>
            </a:extLst>
          </p:cNvPr>
          <p:cNvSpPr txBox="1"/>
          <p:nvPr/>
        </p:nvSpPr>
        <p:spPr>
          <a:xfrm>
            <a:off x="3202669" y="2967335"/>
            <a:ext cx="5786662" cy="923330"/>
          </a:xfrm>
          <a:prstGeom prst="rect">
            <a:avLst/>
          </a:prstGeom>
          <a:noFill/>
        </p:spPr>
        <p:txBody>
          <a:bodyPr wrap="square" lIns="0" tIns="0" rIns="0" bIns="0" rtlCol="0" anchor="ctr">
            <a:spAutoFit/>
          </a:bodyPr>
          <a:lstStyle/>
          <a:p>
            <a:pPr algn="ctr"/>
            <a:r>
              <a:rPr lang="en-US" sz="6000" b="1" dirty="0">
                <a:solidFill>
                  <a:schemeClr val="bg1"/>
                </a:solidFill>
                <a:latin typeface="+mj-lt"/>
              </a:rPr>
              <a:t>THANK</a:t>
            </a:r>
            <a:r>
              <a:rPr lang="en-US" sz="6000" dirty="0">
                <a:solidFill>
                  <a:schemeClr val="bg1"/>
                </a:solidFill>
                <a:latin typeface="+mj-lt"/>
              </a:rPr>
              <a:t> YOU</a:t>
            </a:r>
            <a:endParaRPr lang="en-US" sz="6600" dirty="0">
              <a:solidFill>
                <a:schemeClr val="bg1"/>
              </a:solidFill>
              <a:latin typeface="+mj-lt"/>
            </a:endParaRPr>
          </a:p>
        </p:txBody>
      </p:sp>
      <p:sp>
        <p:nvSpPr>
          <p:cNvPr id="7" name="Rectangle 6">
            <a:hlinkClick r:id="rId4"/>
            <a:extLst>
              <a:ext uri="{FF2B5EF4-FFF2-40B4-BE49-F238E27FC236}">
                <a16:creationId xmlns:a16="http://schemas.microsoft.com/office/drawing/2014/main" id="{FD739A43-7308-4A45-800C-2B124CABFA5F}"/>
              </a:ext>
              <a:ext uri="{C183D7F6-B498-43B3-948B-1728B52AA6E4}">
                <adec:decorative xmlns:adec="http://schemas.microsoft.com/office/drawing/2017/decorative" val="1"/>
              </a:ext>
            </a:extLst>
          </p:cNvPr>
          <p:cNvSpPr/>
          <p:nvPr/>
        </p:nvSpPr>
        <p:spPr>
          <a:xfrm>
            <a:off x="5118100" y="0"/>
            <a:ext cx="1955800" cy="994405"/>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E1D692F-8C4B-47E6-B367-1CB302E31A6B}"/>
              </a:ext>
              <a:ext uri="{C183D7F6-B498-43B3-948B-1728B52AA6E4}">
                <adec:decorative xmlns:adec="http://schemas.microsoft.com/office/drawing/2017/decorative" val="1"/>
              </a:ext>
            </a:extLst>
          </p:cNvPr>
          <p:cNvSpPr/>
          <p:nvPr/>
        </p:nvSpPr>
        <p:spPr>
          <a:xfrm>
            <a:off x="5118100" y="5863595"/>
            <a:ext cx="1955800" cy="994405"/>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hidden="1">
            <a:extLst>
              <a:ext uri="{FF2B5EF4-FFF2-40B4-BE49-F238E27FC236}">
                <a16:creationId xmlns:a16="http://schemas.microsoft.com/office/drawing/2014/main" id="{7E347D20-83CF-4765-A959-68F510CE976E}"/>
              </a:ext>
            </a:extLst>
          </p:cNvPr>
          <p:cNvSpPr>
            <a:spLocks noGrp="1"/>
          </p:cNvSpPr>
          <p:nvPr>
            <p:ph type="title" idx="4294967295"/>
          </p:nvPr>
        </p:nvSpPr>
        <p:spPr>
          <a:xfrm>
            <a:off x="0" y="365125"/>
            <a:ext cx="10515600" cy="1325563"/>
          </a:xfrm>
        </p:spPr>
        <p:txBody>
          <a:bodyPr/>
          <a:lstStyle/>
          <a:p>
            <a:r>
              <a:rPr lang="en-US" dirty="0"/>
              <a:t>Balanced scorecard slide 10</a:t>
            </a:r>
          </a:p>
        </p:txBody>
      </p:sp>
    </p:spTree>
    <p:extLst>
      <p:ext uri="{BB962C8B-B14F-4D97-AF65-F5344CB8AC3E}">
        <p14:creationId xmlns:p14="http://schemas.microsoft.com/office/powerpoint/2010/main" val="2609209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A898D-350A-D94C-AB07-6CC5540CB31D}"/>
              </a:ext>
            </a:extLst>
          </p:cNvPr>
          <p:cNvSpPr>
            <a:spLocks noGrp="1"/>
          </p:cNvSpPr>
          <p:nvPr>
            <p:ph type="title"/>
          </p:nvPr>
        </p:nvSpPr>
        <p:spPr>
          <a:xfrm>
            <a:off x="460807" y="222896"/>
            <a:ext cx="3932237" cy="1149178"/>
          </a:xfrm>
        </p:spPr>
        <p:txBody>
          <a:bodyPr/>
          <a:lstStyle/>
          <a:p>
            <a:r>
              <a:rPr lang="en-US" b="1" dirty="0"/>
              <a:t>The Circular Flow </a:t>
            </a:r>
            <a:r>
              <a:rPr lang="en-US" dirty="0"/>
              <a:t>OF FINANCE</a:t>
            </a:r>
          </a:p>
        </p:txBody>
      </p:sp>
      <p:pic>
        <p:nvPicPr>
          <p:cNvPr id="9" name="Content Placeholder 8">
            <a:extLst>
              <a:ext uri="{FF2B5EF4-FFF2-40B4-BE49-F238E27FC236}">
                <a16:creationId xmlns:a16="http://schemas.microsoft.com/office/drawing/2014/main" id="{6E068C6F-7927-4F40-BAC9-3EBCC8FD0F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84389" y="1291687"/>
            <a:ext cx="6703626" cy="43902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a:extLst>
              <a:ext uri="{FF2B5EF4-FFF2-40B4-BE49-F238E27FC236}">
                <a16:creationId xmlns:a16="http://schemas.microsoft.com/office/drawing/2014/main" id="{88C91A03-93AE-3548-A4CC-86242614FBE4}"/>
              </a:ext>
            </a:extLst>
          </p:cNvPr>
          <p:cNvSpPr>
            <a:spLocks noGrp="1"/>
          </p:cNvSpPr>
          <p:nvPr>
            <p:ph type="body" sz="half" idx="2"/>
          </p:nvPr>
        </p:nvSpPr>
        <p:spPr>
          <a:xfrm>
            <a:off x="5482711" y="369513"/>
            <a:ext cx="6002555" cy="691979"/>
          </a:xfrm>
        </p:spPr>
        <p:txBody>
          <a:bodyPr/>
          <a:lstStyle/>
          <a:p>
            <a:pPr algn="ctr"/>
            <a:r>
              <a:rPr lang="en-US" dirty="0"/>
              <a:t>THIS IS A VISUAL REPRESENTATION OF THE FINANCIAL SYSTEM</a:t>
            </a:r>
          </a:p>
        </p:txBody>
      </p:sp>
      <p:cxnSp>
        <p:nvCxnSpPr>
          <p:cNvPr id="5" name="Straight Connector 4">
            <a:extLst>
              <a:ext uri="{FF2B5EF4-FFF2-40B4-BE49-F238E27FC236}">
                <a16:creationId xmlns:a16="http://schemas.microsoft.com/office/drawing/2014/main" id="{BA7A9DEC-07A5-A049-9BEB-D02C2B3984EE}"/>
              </a:ext>
            </a:extLst>
          </p:cNvPr>
          <p:cNvCxnSpPr>
            <a:cxnSpLocks/>
          </p:cNvCxnSpPr>
          <p:nvPr/>
        </p:nvCxnSpPr>
        <p:spPr>
          <a:xfrm>
            <a:off x="638821" y="1400861"/>
            <a:ext cx="317427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7369D327-B375-0643-8722-4D28F0B79898}"/>
              </a:ext>
            </a:extLst>
          </p:cNvPr>
          <p:cNvSpPr txBox="1">
            <a:spLocks/>
          </p:cNvSpPr>
          <p:nvPr/>
        </p:nvSpPr>
        <p:spPr>
          <a:xfrm>
            <a:off x="227423" y="1718269"/>
            <a:ext cx="5156966" cy="5139732"/>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t>It’s made up of the following parts:</a:t>
            </a:r>
          </a:p>
          <a:p>
            <a:pPr marL="342900" indent="-342900">
              <a:buFont typeface="+mj-lt"/>
              <a:buAutoNum type="arabicPeriod"/>
            </a:pPr>
            <a:r>
              <a:rPr lang="en-US" sz="2400" b="1" dirty="0">
                <a:solidFill>
                  <a:schemeClr val="accent4">
                    <a:lumMod val="50000"/>
                  </a:schemeClr>
                </a:solidFill>
              </a:rPr>
              <a:t>Savings</a:t>
            </a:r>
            <a:r>
              <a:rPr lang="en-US" sz="2400" dirty="0"/>
              <a:t>: consists of savers who provide the money that borrowers will use. </a:t>
            </a:r>
          </a:p>
          <a:p>
            <a:pPr marL="342900" indent="-342900">
              <a:buFont typeface="+mj-lt"/>
              <a:buAutoNum type="arabicPeriod"/>
            </a:pPr>
            <a:r>
              <a:rPr lang="en-US" sz="2400" b="1" dirty="0">
                <a:solidFill>
                  <a:schemeClr val="accent4">
                    <a:lumMod val="50000"/>
                  </a:schemeClr>
                </a:solidFill>
              </a:rPr>
              <a:t>Financial Intermediaries</a:t>
            </a:r>
            <a:r>
              <a:rPr lang="en-US" sz="2400" dirty="0"/>
              <a:t>: Institutions that channel savings to investors; banks, insurance co. savings &amp; loan associations &amp; credit unions.</a:t>
            </a:r>
          </a:p>
          <a:p>
            <a:pPr marL="342900" indent="-342900">
              <a:buFont typeface="+mj-lt"/>
              <a:buAutoNum type="arabicPeriod"/>
            </a:pPr>
            <a:r>
              <a:rPr lang="en-US" sz="2400" b="1" dirty="0">
                <a:solidFill>
                  <a:schemeClr val="accent4">
                    <a:lumMod val="50000"/>
                  </a:schemeClr>
                </a:solidFill>
              </a:rPr>
              <a:t>Borrowers</a:t>
            </a:r>
            <a:r>
              <a:rPr lang="en-US" sz="2400" dirty="0"/>
              <a:t>: They use the funds for various purposes (business owners &amp; individuals)</a:t>
            </a:r>
          </a:p>
          <a:p>
            <a:pPr marL="342900" indent="-342900">
              <a:buFont typeface="+mj-lt"/>
              <a:buAutoNum type="arabicPeriod"/>
            </a:pPr>
            <a:r>
              <a:rPr lang="en-US" sz="2400" b="1" dirty="0">
                <a:solidFill>
                  <a:schemeClr val="accent4">
                    <a:lumMod val="50000"/>
                  </a:schemeClr>
                </a:solidFill>
              </a:rPr>
              <a:t>Financial Assets</a:t>
            </a:r>
            <a:r>
              <a:rPr lang="en-US" sz="2400" dirty="0"/>
              <a:t>: Bonds, CDs, &amp; other documents that show that borrowing has taken place &amp; there is a claim on the income and assets of the borrower. </a:t>
            </a:r>
          </a:p>
        </p:txBody>
      </p:sp>
      <p:sp>
        <p:nvSpPr>
          <p:cNvPr id="10" name="Rectangle 9">
            <a:extLst>
              <a:ext uri="{FF2B5EF4-FFF2-40B4-BE49-F238E27FC236}">
                <a16:creationId xmlns:a16="http://schemas.microsoft.com/office/drawing/2014/main" id="{ECE31EA6-7E07-2344-9656-6D5453B45352}"/>
              </a:ext>
              <a:ext uri="{C183D7F6-B498-43B3-948B-1728B52AA6E4}">
                <adec:decorative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L1</a:t>
            </a:r>
          </a:p>
        </p:txBody>
      </p:sp>
    </p:spTree>
    <p:extLst>
      <p:ext uri="{BB962C8B-B14F-4D97-AF65-F5344CB8AC3E}">
        <p14:creationId xmlns:p14="http://schemas.microsoft.com/office/powerpoint/2010/main" val="1064437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9FF94-FA5D-F644-B314-B2B517DED505}"/>
              </a:ext>
            </a:extLst>
          </p:cNvPr>
          <p:cNvSpPr>
            <a:spLocks noGrp="1"/>
          </p:cNvSpPr>
          <p:nvPr>
            <p:ph type="title"/>
          </p:nvPr>
        </p:nvSpPr>
        <p:spPr/>
        <p:txBody>
          <a:bodyPr/>
          <a:lstStyle/>
          <a:p>
            <a:r>
              <a:rPr lang="en-US" dirty="0"/>
              <a:t>Financing Capital Formation</a:t>
            </a:r>
          </a:p>
        </p:txBody>
      </p:sp>
      <p:sp>
        <p:nvSpPr>
          <p:cNvPr id="3" name="Content Placeholder 2">
            <a:extLst>
              <a:ext uri="{FF2B5EF4-FFF2-40B4-BE49-F238E27FC236}">
                <a16:creationId xmlns:a16="http://schemas.microsoft.com/office/drawing/2014/main" id="{1A0C1A0B-6A4C-684B-9FCD-9D6301F485BF}"/>
              </a:ext>
            </a:extLst>
          </p:cNvPr>
          <p:cNvSpPr>
            <a:spLocks noGrp="1"/>
          </p:cNvSpPr>
          <p:nvPr>
            <p:ph idx="1"/>
          </p:nvPr>
        </p:nvSpPr>
        <p:spPr/>
        <p:txBody>
          <a:bodyPr/>
          <a:lstStyle/>
          <a:p>
            <a:r>
              <a:rPr lang="en-US" dirty="0"/>
              <a:t>Depends on saving and borrowing.</a:t>
            </a:r>
          </a:p>
          <a:p>
            <a:pPr lvl="1"/>
            <a:r>
              <a:rPr lang="en-US" dirty="0">
                <a:solidFill>
                  <a:schemeClr val="accent4">
                    <a:lumMod val="50000"/>
                  </a:schemeClr>
                </a:solidFill>
              </a:rPr>
              <a:t>Households</a:t>
            </a:r>
            <a:r>
              <a:rPr lang="en-US" dirty="0"/>
              <a:t>: invest in homes</a:t>
            </a:r>
          </a:p>
          <a:p>
            <a:pPr lvl="1"/>
            <a:r>
              <a:rPr lang="en-US" dirty="0">
                <a:solidFill>
                  <a:schemeClr val="accent4">
                    <a:lumMod val="50000"/>
                  </a:schemeClr>
                </a:solidFill>
              </a:rPr>
              <a:t>Business</a:t>
            </a:r>
            <a:r>
              <a:rPr lang="en-US" dirty="0"/>
              <a:t>: invest in tools, equipment, &amp; machinery.</a:t>
            </a:r>
          </a:p>
          <a:p>
            <a:pPr lvl="1"/>
            <a:r>
              <a:rPr lang="en-US" dirty="0">
                <a:solidFill>
                  <a:schemeClr val="accent4">
                    <a:lumMod val="50000"/>
                  </a:schemeClr>
                </a:solidFill>
              </a:rPr>
              <a:t>Government</a:t>
            </a:r>
            <a:r>
              <a:rPr lang="en-US" dirty="0"/>
              <a:t>: invest in highways, hospitals, universities &amp; other public goods.</a:t>
            </a:r>
          </a:p>
          <a:p>
            <a:r>
              <a:rPr lang="en-US" b="1" dirty="0"/>
              <a:t>Everyone benefits from an efficient financial system.</a:t>
            </a:r>
          </a:p>
          <a:p>
            <a:r>
              <a:rPr lang="en-US" dirty="0"/>
              <a:t>This smooth flow of funds through the system helps ensure that savers have an </a:t>
            </a:r>
            <a:r>
              <a:rPr lang="en-US" dirty="0">
                <a:solidFill>
                  <a:schemeClr val="accent4">
                    <a:lumMod val="50000"/>
                  </a:schemeClr>
                </a:solidFill>
              </a:rPr>
              <a:t>outlet for their savings </a:t>
            </a:r>
            <a:r>
              <a:rPr lang="en-US" dirty="0"/>
              <a:t>and then borrowers have a </a:t>
            </a:r>
            <a:r>
              <a:rPr lang="en-US" dirty="0">
                <a:solidFill>
                  <a:schemeClr val="accent4">
                    <a:lumMod val="50000"/>
                  </a:schemeClr>
                </a:solidFill>
              </a:rPr>
              <a:t>source of financial capital</a:t>
            </a:r>
            <a:r>
              <a:rPr lang="en-US" dirty="0"/>
              <a:t> that can be invested. </a:t>
            </a:r>
          </a:p>
        </p:txBody>
      </p:sp>
      <p:sp>
        <p:nvSpPr>
          <p:cNvPr id="4" name="Rectangle 3">
            <a:extLst>
              <a:ext uri="{FF2B5EF4-FFF2-40B4-BE49-F238E27FC236}">
                <a16:creationId xmlns:a16="http://schemas.microsoft.com/office/drawing/2014/main" id="{727D5C4A-AB3D-8042-8DE5-10535E8F72C2}"/>
              </a:ext>
              <a:ext uri="{C183D7F6-B498-43B3-948B-1728B52AA6E4}">
                <adec:decorative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L1</a:t>
            </a:r>
          </a:p>
        </p:txBody>
      </p:sp>
    </p:spTree>
    <p:extLst>
      <p:ext uri="{BB962C8B-B14F-4D97-AF65-F5344CB8AC3E}">
        <p14:creationId xmlns:p14="http://schemas.microsoft.com/office/powerpoint/2010/main" val="429650218"/>
      </p:ext>
    </p:extLst>
  </p:cSld>
  <p:clrMapOvr>
    <a:masterClrMapping/>
  </p:clrMapOvr>
</p:sld>
</file>

<file path=ppt/theme/theme1.xml><?xml version="1.0" encoding="utf-8"?>
<a:theme xmlns:a="http://schemas.openxmlformats.org/drawingml/2006/main" name="Office Theme">
  <a:themeElements>
    <a:clrScheme name="McD color scheme">
      <a:dk1>
        <a:sysClr val="windowText" lastClr="000000"/>
      </a:dk1>
      <a:lt1>
        <a:sysClr val="window" lastClr="FFFFFF"/>
      </a:lt1>
      <a:dk2>
        <a:srgbClr val="44546A"/>
      </a:dk2>
      <a:lt2>
        <a:srgbClr val="E7E6E6"/>
      </a:lt2>
      <a:accent1>
        <a:srgbClr val="E31737"/>
      </a:accent1>
      <a:accent2>
        <a:srgbClr val="FFC427"/>
      </a:accent2>
      <a:accent3>
        <a:srgbClr val="B4D78E"/>
      </a:accent3>
      <a:accent4>
        <a:srgbClr val="749CD3"/>
      </a:accent4>
      <a:accent5>
        <a:srgbClr val="4472C4"/>
      </a:accent5>
      <a:accent6>
        <a:srgbClr val="70AD47"/>
      </a:accent6>
      <a:hlink>
        <a:srgbClr val="0563C1"/>
      </a:hlink>
      <a:folHlink>
        <a:srgbClr val="954F72"/>
      </a:folHlink>
    </a:clrScheme>
    <a:fontScheme name="Modern 04">
      <a:majorFont>
        <a:latin typeface="Century Gothic"/>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crosoft_Balanced_Scorecard.pptx" id="{10ED7897-4190-42E8-9E5A-9BA30033AB56}" vid="{5E997269-9069-4613-A476-408DDBC8C5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4341</Words>
  <Application>Microsoft Macintosh PowerPoint</Application>
  <PresentationFormat>Widescreen</PresentationFormat>
  <Paragraphs>546</Paragraphs>
  <Slides>74</Slides>
  <Notes>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74</vt:i4>
      </vt:variant>
    </vt:vector>
  </HeadingPairs>
  <TitlesOfParts>
    <vt:vector size="90" baseType="lpstr">
      <vt:lpstr>ＭＳ Ｐゴシック</vt:lpstr>
      <vt:lpstr>Arial</vt:lpstr>
      <vt:lpstr>Arial - 28</vt:lpstr>
      <vt:lpstr>Calibri</vt:lpstr>
      <vt:lpstr>Calibri Light</vt:lpstr>
      <vt:lpstr>Century Gothic</vt:lpstr>
      <vt:lpstr>Chalkduster</vt:lpstr>
      <vt:lpstr>inherit</vt:lpstr>
      <vt:lpstr>Myriad Pro</vt:lpstr>
      <vt:lpstr>Open Sans</vt:lpstr>
      <vt:lpstr>Proxima Nova</vt:lpstr>
      <vt:lpstr>Sofia Pro</vt:lpstr>
      <vt:lpstr>Times</vt:lpstr>
      <vt:lpstr>Times New Roman</vt:lpstr>
      <vt:lpstr>Wingdings</vt:lpstr>
      <vt:lpstr>Office Theme</vt:lpstr>
      <vt:lpstr>Balanced scorecard slide 1</vt:lpstr>
      <vt:lpstr>Welcome: Pick up the Study Guide &amp; Warm-up sheet on your way in</vt:lpstr>
      <vt:lpstr>Today’s Agenda</vt:lpstr>
      <vt:lpstr>Difference b/t Saving &amp; Investing</vt:lpstr>
      <vt:lpstr>How much should I save?</vt:lpstr>
      <vt:lpstr>Savings: WHAT IS IT &amp; WHY IS IT IMPORTANT</vt:lpstr>
      <vt:lpstr>Financial System</vt:lpstr>
      <vt:lpstr>The Circular Flow OF FINANCE</vt:lpstr>
      <vt:lpstr>Financing Capital Formation</vt:lpstr>
      <vt:lpstr>Happy Wednesday: Warm-Up #2</vt:lpstr>
      <vt:lpstr>Financial Intermediaries</vt:lpstr>
      <vt:lpstr>Financial Intermediaries</vt:lpstr>
      <vt:lpstr>All  FINANCIAL Intermediaries</vt:lpstr>
      <vt:lpstr>Basic INVESTMENT Considerations</vt:lpstr>
      <vt:lpstr>1. CONSITENCY</vt:lpstr>
      <vt:lpstr>2. SIMPLICITY</vt:lpstr>
      <vt:lpstr>3. The Risk-Return RELATIONSHIP</vt:lpstr>
      <vt:lpstr>4. Investment OBJECTIVE</vt:lpstr>
      <vt:lpstr>Activity- RISK</vt:lpstr>
      <vt:lpstr>Investment SITUATIONS</vt:lpstr>
      <vt:lpstr>Handout #2</vt:lpstr>
      <vt:lpstr>Which type of asset is riskier?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Handout #7</vt:lpstr>
      <vt:lpstr>Answers: Handout #7</vt:lpstr>
      <vt:lpstr>Answers: Handout #7</vt:lpstr>
      <vt:lpstr>Bonds as Financial Assets</vt:lpstr>
      <vt:lpstr>Buying Bonds at a Discount</vt:lpstr>
      <vt:lpstr>Bond Ratings </vt:lpstr>
      <vt:lpstr>Advantages and Disadvantages  to Bond Issuers</vt:lpstr>
      <vt:lpstr>Types of Bonds</vt:lpstr>
      <vt:lpstr>Other Types of Financial Assets</vt:lpstr>
      <vt:lpstr>Financial Asset Markets</vt:lpstr>
      <vt:lpstr>PowerPoint Presentation</vt:lpstr>
      <vt:lpstr>Happy Friday!</vt:lpstr>
      <vt:lpstr>Stockbroker VS. Internet discount broker</vt:lpstr>
      <vt:lpstr>Supply, Demand &amp; Share Values</vt:lpstr>
      <vt:lpstr>Stock Performance</vt:lpstr>
      <vt:lpstr>Stock Charts</vt:lpstr>
      <vt:lpstr>PowerPoint Presentation</vt:lpstr>
      <vt:lpstr>PowerPoint Presentation</vt:lpstr>
      <vt:lpstr>PowerPoint Presentation</vt:lpstr>
      <vt:lpstr>Study Guide Questions 11.3</vt:lpstr>
      <vt:lpstr>Welcome Back: Warm-up #3</vt:lpstr>
      <vt:lpstr>PowerPoint Presentation</vt:lpstr>
      <vt:lpstr>PowerPoint Presentation</vt:lpstr>
      <vt:lpstr>Portfolio Diversification</vt:lpstr>
      <vt:lpstr>PowerPoint Presentation</vt:lpstr>
      <vt:lpstr>Warm-up#4</vt:lpstr>
      <vt:lpstr>Who cares about your credit? </vt:lpstr>
      <vt:lpstr>Credit Score vs.  Credit Report</vt:lpstr>
      <vt:lpstr>Credit Reports</vt:lpstr>
      <vt:lpstr>Credit Reports</vt:lpstr>
      <vt:lpstr>PowerPoint Presentation</vt:lpstr>
      <vt:lpstr>Credit Score Factors</vt:lpstr>
      <vt:lpstr>What do Credit Scores mean? </vt:lpstr>
      <vt:lpstr>PowerPoint Presentation</vt:lpstr>
      <vt:lpstr>Positive Credit Score habits</vt:lpstr>
      <vt:lpstr>PowerPoint Presentation</vt:lpstr>
      <vt:lpstr>Balanced scorecard slide 10</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Natalie Harmon</dc:creator>
  <cp:lastModifiedBy/>
  <cp:revision>1</cp:revision>
  <dcterms:created xsi:type="dcterms:W3CDTF">2019-04-02T14:00:23Z</dcterms:created>
  <dcterms:modified xsi:type="dcterms:W3CDTF">2019-04-09T15:06:47Z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2018-11-28T18:24:19.6333999Z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