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80" r:id="rId4"/>
    <p:sldId id="268" r:id="rId5"/>
    <p:sldId id="269" r:id="rId6"/>
    <p:sldId id="257" r:id="rId7"/>
    <p:sldId id="270" r:id="rId8"/>
    <p:sldId id="271" r:id="rId9"/>
    <p:sldId id="273" r:id="rId10"/>
    <p:sldId id="279" r:id="rId11"/>
    <p:sldId id="272" r:id="rId12"/>
    <p:sldId id="277" r:id="rId13"/>
    <p:sldId id="275" r:id="rId14"/>
    <p:sldId id="276" r:id="rId15"/>
    <p:sldId id="278" r:id="rId16"/>
    <p:sldId id="28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715" autoAdjust="0"/>
  </p:normalViewPr>
  <p:slideViewPr>
    <p:cSldViewPr>
      <p:cViewPr varScale="1">
        <p:scale>
          <a:sx n="122" d="100"/>
          <a:sy n="122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F4967-7071-4786-9CBD-192FB3B880CA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8B55C5B4-D19E-4849-A1E7-B43075922147}">
      <dgm:prSet phldrT="[Text]"/>
      <dgm:spPr/>
      <dgm:t>
        <a:bodyPr/>
        <a:lstStyle/>
        <a:p>
          <a:r>
            <a:rPr lang="en-US" dirty="0"/>
            <a:t>Perfect Competition</a:t>
          </a:r>
        </a:p>
      </dgm:t>
    </dgm:pt>
    <dgm:pt modelId="{20049AA1-8D7D-414D-BC9A-2B0DAABD77CE}" type="parTrans" cxnId="{0BF60592-850A-473B-B0F2-260DB17AC1B9}">
      <dgm:prSet/>
      <dgm:spPr/>
      <dgm:t>
        <a:bodyPr/>
        <a:lstStyle/>
        <a:p>
          <a:endParaRPr lang="en-US"/>
        </a:p>
      </dgm:t>
    </dgm:pt>
    <dgm:pt modelId="{9E2987A8-BE88-4395-ABC3-A2BD787D3315}" type="sibTrans" cxnId="{0BF60592-850A-473B-B0F2-260DB17AC1B9}">
      <dgm:prSet/>
      <dgm:spPr/>
      <dgm:t>
        <a:bodyPr/>
        <a:lstStyle/>
        <a:p>
          <a:endParaRPr lang="en-US"/>
        </a:p>
      </dgm:t>
    </dgm:pt>
    <dgm:pt modelId="{F0488068-7298-4FC4-BAB4-9FF707FD902E}">
      <dgm:prSet phldrT="[Text]"/>
      <dgm:spPr/>
      <dgm:t>
        <a:bodyPr/>
        <a:lstStyle/>
        <a:p>
          <a:r>
            <a:rPr lang="en-US" dirty="0"/>
            <a:t>Monopolistic Competition</a:t>
          </a:r>
        </a:p>
      </dgm:t>
    </dgm:pt>
    <dgm:pt modelId="{4FB652D0-8A25-4E15-881E-E1A1E185AA7A}" type="parTrans" cxnId="{E7626CF7-853E-4562-93AA-E52B3A3AE391}">
      <dgm:prSet/>
      <dgm:spPr/>
      <dgm:t>
        <a:bodyPr/>
        <a:lstStyle/>
        <a:p>
          <a:endParaRPr lang="en-US"/>
        </a:p>
      </dgm:t>
    </dgm:pt>
    <dgm:pt modelId="{88E7BECB-C9CD-4834-9CFB-0FB36EABB135}" type="sibTrans" cxnId="{E7626CF7-853E-4562-93AA-E52B3A3AE391}">
      <dgm:prSet/>
      <dgm:spPr/>
      <dgm:t>
        <a:bodyPr/>
        <a:lstStyle/>
        <a:p>
          <a:endParaRPr lang="en-US"/>
        </a:p>
      </dgm:t>
    </dgm:pt>
    <dgm:pt modelId="{F9267C38-79D1-4AB4-A6E7-19AE30663616}">
      <dgm:prSet phldrT="[Text]"/>
      <dgm:spPr/>
      <dgm:t>
        <a:bodyPr/>
        <a:lstStyle/>
        <a:p>
          <a:r>
            <a:rPr lang="en-US" dirty="0"/>
            <a:t>Oligopoly</a:t>
          </a:r>
        </a:p>
      </dgm:t>
    </dgm:pt>
    <dgm:pt modelId="{68126D23-221A-4BE9-8541-35BF93652422}" type="parTrans" cxnId="{67DD7BD8-AB41-4871-9294-B02860FF495D}">
      <dgm:prSet/>
      <dgm:spPr/>
      <dgm:t>
        <a:bodyPr/>
        <a:lstStyle/>
        <a:p>
          <a:endParaRPr lang="en-US"/>
        </a:p>
      </dgm:t>
    </dgm:pt>
    <dgm:pt modelId="{69EF1A68-DCFA-49BA-8FD6-DD5841E80003}" type="sibTrans" cxnId="{67DD7BD8-AB41-4871-9294-B02860FF495D}">
      <dgm:prSet/>
      <dgm:spPr/>
      <dgm:t>
        <a:bodyPr/>
        <a:lstStyle/>
        <a:p>
          <a:endParaRPr lang="en-US"/>
        </a:p>
      </dgm:t>
    </dgm:pt>
    <dgm:pt modelId="{90F4FA03-CA72-41C1-8509-8A7F351E3F8E}">
      <dgm:prSet phldrT="[Text]"/>
      <dgm:spPr/>
      <dgm:t>
        <a:bodyPr/>
        <a:lstStyle/>
        <a:p>
          <a:r>
            <a:rPr lang="en-US" dirty="0"/>
            <a:t>Monopoly</a:t>
          </a:r>
        </a:p>
      </dgm:t>
    </dgm:pt>
    <dgm:pt modelId="{D14DBC0C-0F5E-476E-BE83-D6CBAA8B1453}" type="parTrans" cxnId="{9E8DD1E0-7A8A-4435-8685-0C1F7BC09A25}">
      <dgm:prSet/>
      <dgm:spPr/>
      <dgm:t>
        <a:bodyPr/>
        <a:lstStyle/>
        <a:p>
          <a:endParaRPr lang="en-US"/>
        </a:p>
      </dgm:t>
    </dgm:pt>
    <dgm:pt modelId="{EE2822C6-5D64-43BF-A52F-CA9D782E9AF0}" type="sibTrans" cxnId="{9E8DD1E0-7A8A-4435-8685-0C1F7BC09A25}">
      <dgm:prSet/>
      <dgm:spPr/>
      <dgm:t>
        <a:bodyPr/>
        <a:lstStyle/>
        <a:p>
          <a:endParaRPr lang="en-US"/>
        </a:p>
      </dgm:t>
    </dgm:pt>
    <dgm:pt modelId="{0C31C37B-F4D4-4038-951F-A99D25F39830}" type="pres">
      <dgm:prSet presAssocID="{650F4967-7071-4786-9CBD-192FB3B880CA}" presName="Name0" presStyleCnt="0">
        <dgm:presLayoutVars>
          <dgm:dir/>
          <dgm:resizeHandles val="exact"/>
        </dgm:presLayoutVars>
      </dgm:prSet>
      <dgm:spPr/>
    </dgm:pt>
    <dgm:pt modelId="{E1104E1E-F77C-4BA1-B171-E94B0D1778D5}" type="pres">
      <dgm:prSet presAssocID="{8B55C5B4-D19E-4849-A1E7-B43075922147}" presName="node" presStyleLbl="node1" presStyleIdx="0" presStyleCnt="4">
        <dgm:presLayoutVars>
          <dgm:bulletEnabled val="1"/>
        </dgm:presLayoutVars>
      </dgm:prSet>
      <dgm:spPr/>
    </dgm:pt>
    <dgm:pt modelId="{B29D5797-7D91-47C8-A58E-6F0C2A63457D}" type="pres">
      <dgm:prSet presAssocID="{9E2987A8-BE88-4395-ABC3-A2BD787D3315}" presName="sibTrans" presStyleLbl="sibTrans2D1" presStyleIdx="0" presStyleCnt="3"/>
      <dgm:spPr/>
    </dgm:pt>
    <dgm:pt modelId="{D794B169-6B96-479E-A62D-72F358A941E1}" type="pres">
      <dgm:prSet presAssocID="{9E2987A8-BE88-4395-ABC3-A2BD787D3315}" presName="connectorText" presStyleLbl="sibTrans2D1" presStyleIdx="0" presStyleCnt="3"/>
      <dgm:spPr/>
    </dgm:pt>
    <dgm:pt modelId="{5E6CE921-4604-4DDD-9DCD-315FDE7088B0}" type="pres">
      <dgm:prSet presAssocID="{F0488068-7298-4FC4-BAB4-9FF707FD902E}" presName="node" presStyleLbl="node1" presStyleIdx="1" presStyleCnt="4">
        <dgm:presLayoutVars>
          <dgm:bulletEnabled val="1"/>
        </dgm:presLayoutVars>
      </dgm:prSet>
      <dgm:spPr/>
    </dgm:pt>
    <dgm:pt modelId="{64BDD428-DEBA-4DC3-BB6B-45D5D7779B34}" type="pres">
      <dgm:prSet presAssocID="{88E7BECB-C9CD-4834-9CFB-0FB36EABB135}" presName="sibTrans" presStyleLbl="sibTrans2D1" presStyleIdx="1" presStyleCnt="3"/>
      <dgm:spPr/>
    </dgm:pt>
    <dgm:pt modelId="{05E4BCF3-EF9F-4AE4-99B3-D07632FDDAC2}" type="pres">
      <dgm:prSet presAssocID="{88E7BECB-C9CD-4834-9CFB-0FB36EABB135}" presName="connectorText" presStyleLbl="sibTrans2D1" presStyleIdx="1" presStyleCnt="3"/>
      <dgm:spPr/>
    </dgm:pt>
    <dgm:pt modelId="{3C1D8955-71AC-49BB-AF20-1B85A94A4FDB}" type="pres">
      <dgm:prSet presAssocID="{F9267C38-79D1-4AB4-A6E7-19AE30663616}" presName="node" presStyleLbl="node1" presStyleIdx="2" presStyleCnt="4">
        <dgm:presLayoutVars>
          <dgm:bulletEnabled val="1"/>
        </dgm:presLayoutVars>
      </dgm:prSet>
      <dgm:spPr/>
    </dgm:pt>
    <dgm:pt modelId="{2E720820-F392-4898-93D5-D2413A7EB138}" type="pres">
      <dgm:prSet presAssocID="{69EF1A68-DCFA-49BA-8FD6-DD5841E80003}" presName="sibTrans" presStyleLbl="sibTrans2D1" presStyleIdx="2" presStyleCnt="3"/>
      <dgm:spPr/>
    </dgm:pt>
    <dgm:pt modelId="{AA0D0342-C920-48EA-8AC0-00BE908E41A8}" type="pres">
      <dgm:prSet presAssocID="{69EF1A68-DCFA-49BA-8FD6-DD5841E80003}" presName="connectorText" presStyleLbl="sibTrans2D1" presStyleIdx="2" presStyleCnt="3"/>
      <dgm:spPr/>
    </dgm:pt>
    <dgm:pt modelId="{F5E95D78-6BA9-42FB-AF80-AB730621576D}" type="pres">
      <dgm:prSet presAssocID="{90F4FA03-CA72-41C1-8509-8A7F351E3F8E}" presName="node" presStyleLbl="node1" presStyleIdx="3" presStyleCnt="4">
        <dgm:presLayoutVars>
          <dgm:bulletEnabled val="1"/>
        </dgm:presLayoutVars>
      </dgm:prSet>
      <dgm:spPr/>
    </dgm:pt>
  </dgm:ptLst>
  <dgm:cxnLst>
    <dgm:cxn modelId="{6E8DF10F-009A-455F-B1C7-DA8B994F5A33}" type="presOf" srcId="{F9267C38-79D1-4AB4-A6E7-19AE30663616}" destId="{3C1D8955-71AC-49BB-AF20-1B85A94A4FDB}" srcOrd="0" destOrd="0" presId="urn:microsoft.com/office/officeart/2005/8/layout/process1"/>
    <dgm:cxn modelId="{04B23918-DAFF-4374-8E11-19FF3519CA3D}" type="presOf" srcId="{69EF1A68-DCFA-49BA-8FD6-DD5841E80003}" destId="{AA0D0342-C920-48EA-8AC0-00BE908E41A8}" srcOrd="1" destOrd="0" presId="urn:microsoft.com/office/officeart/2005/8/layout/process1"/>
    <dgm:cxn modelId="{47938028-C4B9-402A-898C-53EF50E26B12}" type="presOf" srcId="{8B55C5B4-D19E-4849-A1E7-B43075922147}" destId="{E1104E1E-F77C-4BA1-B171-E94B0D1778D5}" srcOrd="0" destOrd="0" presId="urn:microsoft.com/office/officeart/2005/8/layout/process1"/>
    <dgm:cxn modelId="{4B894A2A-E12A-468F-BE7C-CE9414BF9AEB}" type="presOf" srcId="{F0488068-7298-4FC4-BAB4-9FF707FD902E}" destId="{5E6CE921-4604-4DDD-9DCD-315FDE7088B0}" srcOrd="0" destOrd="0" presId="urn:microsoft.com/office/officeart/2005/8/layout/process1"/>
    <dgm:cxn modelId="{AEB20A83-B233-49D7-A085-C4FA5AA92A9E}" type="presOf" srcId="{69EF1A68-DCFA-49BA-8FD6-DD5841E80003}" destId="{2E720820-F392-4898-93D5-D2413A7EB138}" srcOrd="0" destOrd="0" presId="urn:microsoft.com/office/officeart/2005/8/layout/process1"/>
    <dgm:cxn modelId="{0BF60592-850A-473B-B0F2-260DB17AC1B9}" srcId="{650F4967-7071-4786-9CBD-192FB3B880CA}" destId="{8B55C5B4-D19E-4849-A1E7-B43075922147}" srcOrd="0" destOrd="0" parTransId="{20049AA1-8D7D-414D-BC9A-2B0DAABD77CE}" sibTransId="{9E2987A8-BE88-4395-ABC3-A2BD787D3315}"/>
    <dgm:cxn modelId="{7CCB30A8-7BDC-48AA-88F9-9E074BE51A7C}" type="presOf" srcId="{9E2987A8-BE88-4395-ABC3-A2BD787D3315}" destId="{B29D5797-7D91-47C8-A58E-6F0C2A63457D}" srcOrd="0" destOrd="0" presId="urn:microsoft.com/office/officeart/2005/8/layout/process1"/>
    <dgm:cxn modelId="{AC0337B0-CDA2-43E6-BEF8-0A0570755C91}" type="presOf" srcId="{88E7BECB-C9CD-4834-9CFB-0FB36EABB135}" destId="{64BDD428-DEBA-4DC3-BB6B-45D5D7779B34}" srcOrd="0" destOrd="0" presId="urn:microsoft.com/office/officeart/2005/8/layout/process1"/>
    <dgm:cxn modelId="{C615FBC3-93D9-4AA1-81DD-A0540B93C50C}" type="presOf" srcId="{9E2987A8-BE88-4395-ABC3-A2BD787D3315}" destId="{D794B169-6B96-479E-A62D-72F358A941E1}" srcOrd="1" destOrd="0" presId="urn:microsoft.com/office/officeart/2005/8/layout/process1"/>
    <dgm:cxn modelId="{3C77C4C6-D255-4B15-8F1D-F9F2B6AB3192}" type="presOf" srcId="{650F4967-7071-4786-9CBD-192FB3B880CA}" destId="{0C31C37B-F4D4-4038-951F-A99D25F39830}" srcOrd="0" destOrd="0" presId="urn:microsoft.com/office/officeart/2005/8/layout/process1"/>
    <dgm:cxn modelId="{67DD7BD8-AB41-4871-9294-B02860FF495D}" srcId="{650F4967-7071-4786-9CBD-192FB3B880CA}" destId="{F9267C38-79D1-4AB4-A6E7-19AE30663616}" srcOrd="2" destOrd="0" parTransId="{68126D23-221A-4BE9-8541-35BF93652422}" sibTransId="{69EF1A68-DCFA-49BA-8FD6-DD5841E80003}"/>
    <dgm:cxn modelId="{9E8DD1E0-7A8A-4435-8685-0C1F7BC09A25}" srcId="{650F4967-7071-4786-9CBD-192FB3B880CA}" destId="{90F4FA03-CA72-41C1-8509-8A7F351E3F8E}" srcOrd="3" destOrd="0" parTransId="{D14DBC0C-0F5E-476E-BE83-D6CBAA8B1453}" sibTransId="{EE2822C6-5D64-43BF-A52F-CA9D782E9AF0}"/>
    <dgm:cxn modelId="{AD3AB9E6-C144-4166-B2F4-C072F4E371EA}" type="presOf" srcId="{90F4FA03-CA72-41C1-8509-8A7F351E3F8E}" destId="{F5E95D78-6BA9-42FB-AF80-AB730621576D}" srcOrd="0" destOrd="0" presId="urn:microsoft.com/office/officeart/2005/8/layout/process1"/>
    <dgm:cxn modelId="{580561EE-018D-4FEB-AE96-20F30BF24C63}" type="presOf" srcId="{88E7BECB-C9CD-4834-9CFB-0FB36EABB135}" destId="{05E4BCF3-EF9F-4AE4-99B3-D07632FDDAC2}" srcOrd="1" destOrd="0" presId="urn:microsoft.com/office/officeart/2005/8/layout/process1"/>
    <dgm:cxn modelId="{E7626CF7-853E-4562-93AA-E52B3A3AE391}" srcId="{650F4967-7071-4786-9CBD-192FB3B880CA}" destId="{F0488068-7298-4FC4-BAB4-9FF707FD902E}" srcOrd="1" destOrd="0" parTransId="{4FB652D0-8A25-4E15-881E-E1A1E185AA7A}" sibTransId="{88E7BECB-C9CD-4834-9CFB-0FB36EABB135}"/>
    <dgm:cxn modelId="{38393A1B-77B2-406A-A70C-95D912CA28C8}" type="presParOf" srcId="{0C31C37B-F4D4-4038-951F-A99D25F39830}" destId="{E1104E1E-F77C-4BA1-B171-E94B0D1778D5}" srcOrd="0" destOrd="0" presId="urn:microsoft.com/office/officeart/2005/8/layout/process1"/>
    <dgm:cxn modelId="{C3237F17-E3DD-476A-A9AE-1AEA8B3F15BB}" type="presParOf" srcId="{0C31C37B-F4D4-4038-951F-A99D25F39830}" destId="{B29D5797-7D91-47C8-A58E-6F0C2A63457D}" srcOrd="1" destOrd="0" presId="urn:microsoft.com/office/officeart/2005/8/layout/process1"/>
    <dgm:cxn modelId="{33818B29-3D5C-45D0-8F97-5EF886910FBF}" type="presParOf" srcId="{B29D5797-7D91-47C8-A58E-6F0C2A63457D}" destId="{D794B169-6B96-479E-A62D-72F358A941E1}" srcOrd="0" destOrd="0" presId="urn:microsoft.com/office/officeart/2005/8/layout/process1"/>
    <dgm:cxn modelId="{BA9D8EE8-9F93-4D1F-BA68-4A6B56FF4780}" type="presParOf" srcId="{0C31C37B-F4D4-4038-951F-A99D25F39830}" destId="{5E6CE921-4604-4DDD-9DCD-315FDE7088B0}" srcOrd="2" destOrd="0" presId="urn:microsoft.com/office/officeart/2005/8/layout/process1"/>
    <dgm:cxn modelId="{4ABE31E3-880B-49E5-9697-F251BEC08AAE}" type="presParOf" srcId="{0C31C37B-F4D4-4038-951F-A99D25F39830}" destId="{64BDD428-DEBA-4DC3-BB6B-45D5D7779B34}" srcOrd="3" destOrd="0" presId="urn:microsoft.com/office/officeart/2005/8/layout/process1"/>
    <dgm:cxn modelId="{264BB422-AC76-4514-82E3-A1136E4FF3C2}" type="presParOf" srcId="{64BDD428-DEBA-4DC3-BB6B-45D5D7779B34}" destId="{05E4BCF3-EF9F-4AE4-99B3-D07632FDDAC2}" srcOrd="0" destOrd="0" presId="urn:microsoft.com/office/officeart/2005/8/layout/process1"/>
    <dgm:cxn modelId="{0188F4D6-5D87-42A1-9083-FF271768A585}" type="presParOf" srcId="{0C31C37B-F4D4-4038-951F-A99D25F39830}" destId="{3C1D8955-71AC-49BB-AF20-1B85A94A4FDB}" srcOrd="4" destOrd="0" presId="urn:microsoft.com/office/officeart/2005/8/layout/process1"/>
    <dgm:cxn modelId="{262DDAB3-386F-43B9-9EB9-6C3D9E11BBA5}" type="presParOf" srcId="{0C31C37B-F4D4-4038-951F-A99D25F39830}" destId="{2E720820-F392-4898-93D5-D2413A7EB138}" srcOrd="5" destOrd="0" presId="urn:microsoft.com/office/officeart/2005/8/layout/process1"/>
    <dgm:cxn modelId="{78E0DB65-AFC9-4CA0-BC85-0C932D698A08}" type="presParOf" srcId="{2E720820-F392-4898-93D5-D2413A7EB138}" destId="{AA0D0342-C920-48EA-8AC0-00BE908E41A8}" srcOrd="0" destOrd="0" presId="urn:microsoft.com/office/officeart/2005/8/layout/process1"/>
    <dgm:cxn modelId="{D4136A6F-CE3E-4373-92EE-51BAE138A0D7}" type="presParOf" srcId="{0C31C37B-F4D4-4038-951F-A99D25F39830}" destId="{F5E95D78-6BA9-42FB-AF80-AB730621576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04E1E-F77C-4BA1-B171-E94B0D1778D5}">
      <dsp:nvSpPr>
        <dsp:cNvPr id="0" name=""/>
        <dsp:cNvSpPr/>
      </dsp:nvSpPr>
      <dsp:spPr>
        <a:xfrm>
          <a:off x="4319" y="2197761"/>
          <a:ext cx="1888684" cy="11332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Perfect Competition</a:t>
          </a:r>
        </a:p>
      </dsp:txBody>
      <dsp:txXfrm>
        <a:off x="37510" y="2230952"/>
        <a:ext cx="1822302" cy="1066828"/>
      </dsp:txXfrm>
    </dsp:sp>
    <dsp:sp modelId="{B29D5797-7D91-47C8-A58E-6F0C2A63457D}">
      <dsp:nvSpPr>
        <dsp:cNvPr id="0" name=""/>
        <dsp:cNvSpPr/>
      </dsp:nvSpPr>
      <dsp:spPr>
        <a:xfrm>
          <a:off x="2081872" y="2530170"/>
          <a:ext cx="400401" cy="4683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081872" y="2623849"/>
        <a:ext cx="280281" cy="281035"/>
      </dsp:txXfrm>
    </dsp:sp>
    <dsp:sp modelId="{5E6CE921-4604-4DDD-9DCD-315FDE7088B0}">
      <dsp:nvSpPr>
        <dsp:cNvPr id="0" name=""/>
        <dsp:cNvSpPr/>
      </dsp:nvSpPr>
      <dsp:spPr>
        <a:xfrm>
          <a:off x="2648478" y="2197761"/>
          <a:ext cx="1888684" cy="1133210"/>
        </a:xfrm>
        <a:prstGeom prst="roundRect">
          <a:avLst>
            <a:gd name="adj" fmla="val 10000"/>
          </a:avLst>
        </a:prstGeom>
        <a:solidFill>
          <a:schemeClr val="accent2">
            <a:hueOff val="-2622740"/>
            <a:satOff val="-467"/>
            <a:lumOff val="-4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Monopolistic Competition</a:t>
          </a:r>
        </a:p>
      </dsp:txBody>
      <dsp:txXfrm>
        <a:off x="2681669" y="2230952"/>
        <a:ext cx="1822302" cy="1066828"/>
      </dsp:txXfrm>
    </dsp:sp>
    <dsp:sp modelId="{64BDD428-DEBA-4DC3-BB6B-45D5D7779B34}">
      <dsp:nvSpPr>
        <dsp:cNvPr id="0" name=""/>
        <dsp:cNvSpPr/>
      </dsp:nvSpPr>
      <dsp:spPr>
        <a:xfrm>
          <a:off x="4726031" y="2530170"/>
          <a:ext cx="400401" cy="4683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934109"/>
            <a:satOff val="-700"/>
            <a:lumOff val="-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726031" y="2623849"/>
        <a:ext cx="280281" cy="281035"/>
      </dsp:txXfrm>
    </dsp:sp>
    <dsp:sp modelId="{3C1D8955-71AC-49BB-AF20-1B85A94A4FDB}">
      <dsp:nvSpPr>
        <dsp:cNvPr id="0" name=""/>
        <dsp:cNvSpPr/>
      </dsp:nvSpPr>
      <dsp:spPr>
        <a:xfrm>
          <a:off x="5292636" y="2197761"/>
          <a:ext cx="1888684" cy="1133210"/>
        </a:xfrm>
        <a:prstGeom prst="roundRect">
          <a:avLst>
            <a:gd name="adj" fmla="val 10000"/>
          </a:avLst>
        </a:prstGeom>
        <a:solidFill>
          <a:schemeClr val="accent2">
            <a:hueOff val="-5245479"/>
            <a:satOff val="-933"/>
            <a:lumOff val="-8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Oligopoly</a:t>
          </a:r>
        </a:p>
      </dsp:txBody>
      <dsp:txXfrm>
        <a:off x="5325827" y="2230952"/>
        <a:ext cx="1822302" cy="1066828"/>
      </dsp:txXfrm>
    </dsp:sp>
    <dsp:sp modelId="{2E720820-F392-4898-93D5-D2413A7EB138}">
      <dsp:nvSpPr>
        <dsp:cNvPr id="0" name=""/>
        <dsp:cNvSpPr/>
      </dsp:nvSpPr>
      <dsp:spPr>
        <a:xfrm>
          <a:off x="7370190" y="2530170"/>
          <a:ext cx="400401" cy="4683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868219"/>
            <a:satOff val="-1400"/>
            <a:lumOff val="-1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370190" y="2623849"/>
        <a:ext cx="280281" cy="281035"/>
      </dsp:txXfrm>
    </dsp:sp>
    <dsp:sp modelId="{F5E95D78-6BA9-42FB-AF80-AB730621576D}">
      <dsp:nvSpPr>
        <dsp:cNvPr id="0" name=""/>
        <dsp:cNvSpPr/>
      </dsp:nvSpPr>
      <dsp:spPr>
        <a:xfrm>
          <a:off x="7936795" y="2197761"/>
          <a:ext cx="1888684" cy="1133210"/>
        </a:xfrm>
        <a:prstGeom prst="roundRect">
          <a:avLst>
            <a:gd name="adj" fmla="val 10000"/>
          </a:avLst>
        </a:prstGeom>
        <a:solidFill>
          <a:schemeClr val="accent2">
            <a:hueOff val="-7868219"/>
            <a:satOff val="-1400"/>
            <a:lumOff val="-1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Monopoly</a:t>
          </a:r>
        </a:p>
      </dsp:txBody>
      <dsp:txXfrm>
        <a:off x="7969986" y="2230952"/>
        <a:ext cx="1822302" cy="1066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52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competition is absent, the market is said to be </a:t>
            </a:r>
            <a:r>
              <a:rPr lang="en-US" i="1" dirty="0"/>
              <a:t>concentrated</a:t>
            </a:r>
            <a:r>
              <a:rPr lang="en-US" dirty="0"/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99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88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65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8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1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5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8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0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4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France, between 1997 and 2004, the top four laundry detergent producers (Proctor &amp; Gamble, Henkel, Unilever, and Colgate-Palmolive) controlled about 90 percent of the French soap market. Officials from the soap firms were meeting secretly, in out-of-the-way, small cafés around Paris. Their goals: Stamp out competition and set prices.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8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5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2/13/19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c.com/video-clips/to3c41/the-colbert-report-the-word---monopol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0L00FZnht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Competition and Market 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029200"/>
            <a:ext cx="10515598" cy="783806"/>
          </a:xfrm>
        </p:spPr>
        <p:txBody>
          <a:bodyPr>
            <a:normAutofit/>
          </a:bodyPr>
          <a:lstStyle/>
          <a:p>
            <a:r>
              <a:rPr lang="en-US" dirty="0"/>
              <a:t>Chapter 7</a:t>
            </a:r>
          </a:p>
          <a:p>
            <a:r>
              <a:rPr lang="en-US" dirty="0"/>
              <a:t>Created by Natalie Harmon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836" y="365126"/>
            <a:ext cx="7620000" cy="1145224"/>
          </a:xfrm>
        </p:spPr>
        <p:txBody>
          <a:bodyPr/>
          <a:lstStyle/>
          <a:p>
            <a:r>
              <a:rPr lang="en-US" dirty="0"/>
              <a:t>Monopoly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2836" y="365126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9036" y="436861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1"/>
            <a:ext cx="4800600" cy="182422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E1D277-1385-6248-AC93-259C84A2D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Colbert Report: The Word- Monopoly (starts at 1:20)</a:t>
            </a:r>
          </a:p>
          <a:p>
            <a:r>
              <a:rPr lang="en-US" dirty="0">
                <a:hlinkClick r:id="rId4"/>
              </a:rPr>
              <a:t>http://www.cc.com/video-clips/to3c41/the-colbert-report-the-word---monopoly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836" y="365126"/>
            <a:ext cx="7620000" cy="1145224"/>
          </a:xfrm>
        </p:spPr>
        <p:txBody>
          <a:bodyPr/>
          <a:lstStyle/>
          <a:p>
            <a:r>
              <a:rPr lang="en-US" dirty="0"/>
              <a:t>Monopoly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/>
              <a:t>Key Features: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One seller </a:t>
            </a:r>
            <a:r>
              <a:rPr lang="en-US" sz="2400" dirty="0"/>
              <a:t>dominates the market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Controls </a:t>
            </a: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supply</a:t>
            </a:r>
            <a:r>
              <a:rPr lang="en-US" sz="2400" dirty="0"/>
              <a:t> and </a:t>
            </a: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prices</a:t>
            </a:r>
            <a:r>
              <a:rPr lang="en-US" sz="2400" dirty="0"/>
              <a:t> because there are no close substitutes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High</a:t>
            </a:r>
            <a:r>
              <a:rPr lang="en-US" sz="2400" dirty="0"/>
              <a:t> barriers to entry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In most countries monopolies are </a:t>
            </a: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illegal</a:t>
            </a:r>
          </a:p>
          <a:p>
            <a:r>
              <a:rPr lang="en-US" sz="2800" u="sng" dirty="0"/>
              <a:t>Examples: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Microsoft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Utilities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Potential monopoly: AT&amp;T and Time Warner merger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836" y="365126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9036" y="436861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1"/>
            <a:ext cx="4800600" cy="18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Structures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0551853"/>
              </p:ext>
            </p:extLst>
          </p:nvPr>
        </p:nvGraphicFramePr>
        <p:xfrm>
          <a:off x="1181100" y="968218"/>
          <a:ext cx="9829800" cy="552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>
            <a:off x="1197725" y="4724400"/>
            <a:ext cx="9829800" cy="12192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990600" y="1676400"/>
            <a:ext cx="9829800" cy="1219200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7018" y="5149334"/>
            <a:ext cx="261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Less Concentration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4800" y="51493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More</a:t>
            </a:r>
            <a:r>
              <a:rPr lang="en-US" dirty="0"/>
              <a:t> </a:t>
            </a:r>
            <a:r>
              <a:rPr lang="en-US" b="1" dirty="0"/>
              <a:t>Concentration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212351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More Competition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00" y="210185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Less Competition</a:t>
            </a:r>
          </a:p>
        </p:txBody>
      </p:sp>
    </p:spTree>
    <p:extLst>
      <p:ext uri="{BB962C8B-B14F-4D97-AF65-F5344CB8AC3E}">
        <p14:creationId xmlns:p14="http://schemas.microsoft.com/office/powerpoint/2010/main" val="18559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10515600" cy="1145224"/>
          </a:xfrm>
        </p:spPr>
        <p:txBody>
          <a:bodyPr/>
          <a:lstStyle/>
          <a:p>
            <a:r>
              <a:rPr lang="en-US" dirty="0"/>
              <a:t>Let’s play a game!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0"/>
            <a:ext cx="49720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11430000" cy="9773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Is competition important for our economy?</a:t>
            </a:r>
          </a:p>
        </p:txBody>
      </p:sp>
    </p:spTree>
    <p:extLst>
      <p:ext uri="{BB962C8B-B14F-4D97-AF65-F5344CB8AC3E}">
        <p14:creationId xmlns:p14="http://schemas.microsoft.com/office/powerpoint/2010/main" val="37222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10515600" cy="1145224"/>
          </a:xfrm>
        </p:spPr>
        <p:txBody>
          <a:bodyPr/>
          <a:lstStyle/>
          <a:p>
            <a:r>
              <a:rPr lang="en-US" dirty="0"/>
              <a:t>One last thing!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5112"/>
            <a:ext cx="241194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585F-5085-1645-848D-DD9A31A7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C55D-7E15-0B43-887F-986F51D31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>
            <a:normAutofit/>
          </a:bodyPr>
          <a:lstStyle/>
          <a:p>
            <a:r>
              <a:rPr lang="en-US" sz="2800" dirty="0"/>
              <a:t>Create a multiple choice question based on something you learned about market structures. </a:t>
            </a:r>
          </a:p>
          <a:p>
            <a:r>
              <a:rPr lang="en-US" sz="2800" dirty="0"/>
              <a:t>You need to include 4 answers to choose from. </a:t>
            </a:r>
          </a:p>
          <a:p>
            <a:r>
              <a:rPr lang="en-US" sz="2800" dirty="0"/>
              <a:t>Put a star next to the right answer. </a:t>
            </a:r>
          </a:p>
          <a:p>
            <a:r>
              <a:rPr lang="en-US" sz="2800" dirty="0"/>
              <a:t>Don’t forget to put your name &amp; period on your paper. </a:t>
            </a:r>
          </a:p>
        </p:txBody>
      </p:sp>
      <p:pic>
        <p:nvPicPr>
          <p:cNvPr id="5" name="Graphic 4" descr="Star">
            <a:extLst>
              <a:ext uri="{FF2B5EF4-FFF2-40B4-BE49-F238E27FC236}">
                <a16:creationId xmlns:a16="http://schemas.microsoft.com/office/drawing/2014/main" id="{9E34DB84-ECBA-264B-BF2E-8B34E032A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87764">
            <a:off x="6934200" y="3733800"/>
            <a:ext cx="7620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4DB95-0D0D-594D-8F83-35AD2E1F5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080" y="228600"/>
            <a:ext cx="2692858" cy="19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5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11430000" cy="9773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Is competition important for our economy?</a:t>
            </a:r>
          </a:p>
        </p:txBody>
      </p:sp>
    </p:spTree>
    <p:extLst>
      <p:ext uri="{BB962C8B-B14F-4D97-AF65-F5344CB8AC3E}">
        <p14:creationId xmlns:p14="http://schemas.microsoft.com/office/powerpoint/2010/main" val="1384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6123-39BD-8744-A174-44598FE4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Happy Valentine’s 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8B194-19AE-564B-8B4A-83B3BF651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077200" cy="4881563"/>
          </a:xfrm>
        </p:spPr>
        <p:txBody>
          <a:bodyPr/>
          <a:lstStyle/>
          <a:p>
            <a:r>
              <a:rPr lang="en-US" sz="2400" dirty="0"/>
              <a:t>Please be sure to pick up the study guide on the way in for Chapter 7. </a:t>
            </a:r>
          </a:p>
          <a:p>
            <a:r>
              <a:rPr lang="en-US" sz="2400" dirty="0"/>
              <a:t>Help yourself to a Valentine’s Day </a:t>
            </a:r>
            <a:r>
              <a:rPr lang="en-US" sz="2400" u="sng" dirty="0"/>
              <a:t>pencil &amp; sticker</a:t>
            </a: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Warm up #10 (I think?)</a:t>
            </a:r>
          </a:p>
          <a:p>
            <a:r>
              <a:rPr lang="en-US" sz="2400" dirty="0"/>
              <a:t>Is competition important for our economy? </a:t>
            </a:r>
          </a:p>
          <a:p>
            <a:r>
              <a:rPr lang="en-US" sz="2400" dirty="0"/>
              <a:t>Who benefits from competition? How?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09F2BF-7591-FE4B-8C0F-DE9965DA5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52400"/>
            <a:ext cx="3641192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10515600" cy="1145224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33400"/>
            <a:ext cx="5572274" cy="55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53200" cy="4351338"/>
          </a:xfrm>
        </p:spPr>
        <p:txBody>
          <a:bodyPr/>
          <a:lstStyle/>
          <a:p>
            <a:r>
              <a:rPr lang="en-US" sz="2800" u="sng" dirty="0"/>
              <a:t>Key Concept: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An economic model that helps </a:t>
            </a: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economists</a:t>
            </a:r>
            <a:r>
              <a:rPr lang="en-US" sz="2400" dirty="0"/>
              <a:t> examine the nature and degree of </a:t>
            </a: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competition</a:t>
            </a:r>
            <a:r>
              <a:rPr lang="en-US" sz="2400" dirty="0"/>
              <a:t> among businesses in the same industry.</a:t>
            </a:r>
          </a:p>
          <a:p>
            <a:r>
              <a:rPr lang="en-US" sz="2800" u="sng" dirty="0"/>
              <a:t>Why does it mater?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level of competition impacts the </a:t>
            </a: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prices</a:t>
            </a:r>
            <a:r>
              <a:rPr lang="en-US" sz="2400" dirty="0"/>
              <a:t> of products.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more </a:t>
            </a: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sellers</a:t>
            </a:r>
            <a:r>
              <a:rPr lang="en-US" sz="2400" dirty="0"/>
              <a:t> compete for your dollars, the more competitive the prices will be. </a:t>
            </a:r>
          </a:p>
        </p:txBody>
      </p:sp>
      <p:pic>
        <p:nvPicPr>
          <p:cNvPr id="1026" name="Picture 2" descr="Image result for econo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09800"/>
            <a:ext cx="4111625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836" y="365126"/>
            <a:ext cx="7620000" cy="1145224"/>
          </a:xfrm>
        </p:spPr>
        <p:txBody>
          <a:bodyPr/>
          <a:lstStyle/>
          <a:p>
            <a:r>
              <a:rPr lang="en-US" dirty="0"/>
              <a:t>Perfect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/>
              <a:t>Key Features: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Large</a:t>
            </a:r>
            <a:r>
              <a:rPr lang="en-US" sz="2400" dirty="0"/>
              <a:t> number of firms producing same products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Price is set by the </a:t>
            </a: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buyer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Each firm’s production level does not influence the price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Few barriers </a:t>
            </a:r>
            <a:r>
              <a:rPr lang="en-US" sz="2400" dirty="0"/>
              <a:t>to entry </a:t>
            </a:r>
          </a:p>
          <a:p>
            <a:pPr marL="228600" lvl="1" indent="0">
              <a:buNone/>
            </a:pPr>
            <a:endParaRPr lang="en-US" sz="2400" dirty="0"/>
          </a:p>
          <a:p>
            <a:r>
              <a:rPr lang="en-US" sz="2800" u="sng" dirty="0"/>
              <a:t>Examples: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Agriculture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836" y="365126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9036" y="436861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990210"/>
            <a:ext cx="3280130" cy="21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836" y="365126"/>
            <a:ext cx="7620000" cy="1145224"/>
          </a:xfrm>
        </p:spPr>
        <p:txBody>
          <a:bodyPr/>
          <a:lstStyle/>
          <a:p>
            <a:r>
              <a:rPr lang="en-US" dirty="0"/>
              <a:t>Monopolistic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>
            <a:normAutofit/>
          </a:bodyPr>
          <a:lstStyle/>
          <a:p>
            <a:r>
              <a:rPr lang="en-US" sz="2800" u="sng" dirty="0"/>
              <a:t>Key Features: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Large </a:t>
            </a:r>
            <a:r>
              <a:rPr lang="en-US" sz="2400" dirty="0"/>
              <a:t>number of firms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Similar</a:t>
            </a:r>
            <a:r>
              <a:rPr lang="en-US" sz="2400" dirty="0"/>
              <a:t> but differentiated products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Slight control over </a:t>
            </a: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Few barriers to </a:t>
            </a: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entry</a:t>
            </a:r>
          </a:p>
          <a:p>
            <a:r>
              <a:rPr lang="en-US" sz="2800" u="sng" dirty="0"/>
              <a:t>Examples: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Jeans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Shampoo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Shoes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836" y="365126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9036" y="436861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133600"/>
            <a:ext cx="5223774" cy="34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836" y="365126"/>
            <a:ext cx="7620000" cy="1145224"/>
          </a:xfrm>
        </p:spPr>
        <p:txBody>
          <a:bodyPr/>
          <a:lstStyle/>
          <a:p>
            <a:r>
              <a:rPr lang="en-US" dirty="0"/>
              <a:t>Oligopoly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5"/>
            <a:ext cx="11430000" cy="4351338"/>
          </a:xfrm>
        </p:spPr>
        <p:txBody>
          <a:bodyPr/>
          <a:lstStyle/>
          <a:p>
            <a:r>
              <a:rPr lang="en-US" sz="2800" u="sng" dirty="0"/>
              <a:t>Key Features: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Market dominated by a </a:t>
            </a: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few large </a:t>
            </a:r>
            <a:r>
              <a:rPr lang="en-US" sz="2400" dirty="0"/>
              <a:t>profitable firms (3-4 control 70-80%)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Little or no </a:t>
            </a:r>
            <a:r>
              <a:rPr lang="en-US" sz="2400" dirty="0"/>
              <a:t>true price competition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Firms are interdependent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Significant</a:t>
            </a:r>
            <a:r>
              <a:rPr lang="en-US" sz="2400" dirty="0"/>
              <a:t> barriers to entry (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startup costs are high</a:t>
            </a:r>
            <a:r>
              <a:rPr lang="en-US" sz="2400" dirty="0"/>
              <a:t>)</a:t>
            </a:r>
          </a:p>
          <a:p>
            <a:r>
              <a:rPr lang="en-US" sz="2800" u="sng" dirty="0"/>
              <a:t>Examples: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Breakfast Cereal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Soft Drinks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Laundry Detergent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836" y="365126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9036" y="436861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114800"/>
            <a:ext cx="3436180" cy="25771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B8EF4B-D4D9-7347-BFEB-5F201C4E8558}"/>
              </a:ext>
            </a:extLst>
          </p:cNvPr>
          <p:cNvSpPr/>
          <p:nvPr/>
        </p:nvSpPr>
        <p:spPr>
          <a:xfrm>
            <a:off x="4953000" y="1062594"/>
            <a:ext cx="5469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https://www.youtube.com/watch?v=N0L00FZnhtg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0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836" y="365126"/>
            <a:ext cx="7620000" cy="1145224"/>
          </a:xfrm>
        </p:spPr>
        <p:txBody>
          <a:bodyPr/>
          <a:lstStyle/>
          <a:p>
            <a:r>
              <a:rPr lang="en-US" dirty="0"/>
              <a:t>Oligopoly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Collusion</a:t>
            </a:r>
            <a:r>
              <a:rPr lang="en-US" sz="2800" u="sng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An agreement among firms (</a:t>
            </a:r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cartel</a:t>
            </a:r>
            <a:r>
              <a:rPr lang="en-US" sz="2400" dirty="0"/>
              <a:t>) to set prices </a:t>
            </a:r>
            <a:endParaRPr lang="en-US" sz="32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r>
              <a:rPr lang="en-US" sz="28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Predatory Pricing</a:t>
            </a:r>
            <a:r>
              <a:rPr lang="en-US" sz="2800" u="sng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Selling a product below cost to drive competitors out of the market </a:t>
            </a:r>
            <a:endParaRPr lang="en-US" sz="32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836" y="365126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9036" y="436861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2" y="4087005"/>
            <a:ext cx="3332747" cy="2110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507844">
            <a:off x="4005701" y="2313831"/>
            <a:ext cx="6237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96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ILLEGAL</a:t>
            </a:r>
          </a:p>
        </p:txBody>
      </p:sp>
    </p:spTree>
    <p:extLst>
      <p:ext uri="{BB962C8B-B14F-4D97-AF65-F5344CB8AC3E}">
        <p14:creationId xmlns:p14="http://schemas.microsoft.com/office/powerpoint/2010/main" val="29327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1310</TotalTime>
  <Words>516</Words>
  <Application>Microsoft Macintosh PowerPoint</Application>
  <PresentationFormat>Widescreen</PresentationFormat>
  <Paragraphs>106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Bernard MT Condensed</vt:lpstr>
      <vt:lpstr>Century Schoolbook</vt:lpstr>
      <vt:lpstr>Wingdings</vt:lpstr>
      <vt:lpstr>CITY SKETCH 16X9</vt:lpstr>
      <vt:lpstr>Competition and Market Structures</vt:lpstr>
      <vt:lpstr>Is competition important for our economy?</vt:lpstr>
      <vt:lpstr>Happy Valentine’s Day </vt:lpstr>
      <vt:lpstr>Activity</vt:lpstr>
      <vt:lpstr>Market Structures</vt:lpstr>
      <vt:lpstr>Perfect Competition</vt:lpstr>
      <vt:lpstr>Monopolistic Competition</vt:lpstr>
      <vt:lpstr>Oligopoly</vt:lpstr>
      <vt:lpstr>Oligopoly cont…</vt:lpstr>
      <vt:lpstr>Monopoly </vt:lpstr>
      <vt:lpstr>Monopoly </vt:lpstr>
      <vt:lpstr>Market Structures</vt:lpstr>
      <vt:lpstr>Let’s play a game!</vt:lpstr>
      <vt:lpstr>Is competition important for our economy?</vt:lpstr>
      <vt:lpstr>One last thing!</vt:lpstr>
      <vt:lpstr>Exit Ticket</vt:lpstr>
    </vt:vector>
  </TitlesOfParts>
  <Company>Texas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 and Market Structures</dc:title>
  <dc:creator>Harmon, Natalie M</dc:creator>
  <cp:lastModifiedBy>Natalie Harmon</cp:lastModifiedBy>
  <cp:revision>87</cp:revision>
  <cp:lastPrinted>2017-04-17T22:10:04Z</cp:lastPrinted>
  <dcterms:created xsi:type="dcterms:W3CDTF">2017-04-17T19:23:29Z</dcterms:created>
  <dcterms:modified xsi:type="dcterms:W3CDTF">2019-02-14T16:26:38Z</dcterms:modified>
</cp:coreProperties>
</file>